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8"/>
  </p:notesMasterIdLst>
  <p:sldIdLst>
    <p:sldId id="256" r:id="rId2"/>
    <p:sldId id="391" r:id="rId3"/>
    <p:sldId id="340" r:id="rId4"/>
    <p:sldId id="390" r:id="rId5"/>
    <p:sldId id="362" r:id="rId6"/>
    <p:sldId id="360" r:id="rId7"/>
    <p:sldId id="364" r:id="rId8"/>
    <p:sldId id="366" r:id="rId9"/>
    <p:sldId id="465" r:id="rId10"/>
    <p:sldId id="367" r:id="rId11"/>
    <p:sldId id="368" r:id="rId12"/>
    <p:sldId id="369" r:id="rId13"/>
    <p:sldId id="370" r:id="rId14"/>
    <p:sldId id="371" r:id="rId15"/>
    <p:sldId id="264" r:id="rId16"/>
    <p:sldId id="426" r:id="rId17"/>
    <p:sldId id="427" r:id="rId18"/>
    <p:sldId id="429" r:id="rId19"/>
    <p:sldId id="428" r:id="rId20"/>
    <p:sldId id="430" r:id="rId21"/>
    <p:sldId id="432" r:id="rId22"/>
    <p:sldId id="431" r:id="rId23"/>
    <p:sldId id="425" r:id="rId24"/>
    <p:sldId id="270" r:id="rId25"/>
    <p:sldId id="272" r:id="rId26"/>
    <p:sldId id="411" r:id="rId27"/>
    <p:sldId id="274" r:id="rId28"/>
    <p:sldId id="275" r:id="rId29"/>
    <p:sldId id="372" r:id="rId30"/>
    <p:sldId id="412" r:id="rId31"/>
    <p:sldId id="373" r:id="rId32"/>
    <p:sldId id="410" r:id="rId33"/>
    <p:sldId id="374" r:id="rId34"/>
    <p:sldId id="413" r:id="rId35"/>
    <p:sldId id="414" r:id="rId36"/>
    <p:sldId id="415" r:id="rId37"/>
    <p:sldId id="416" r:id="rId38"/>
    <p:sldId id="417" r:id="rId39"/>
    <p:sldId id="418" r:id="rId40"/>
    <p:sldId id="375" r:id="rId41"/>
    <p:sldId id="376" r:id="rId42"/>
    <p:sldId id="419" r:id="rId43"/>
    <p:sldId id="420" r:id="rId44"/>
    <p:sldId id="421" r:id="rId45"/>
    <p:sldId id="423" r:id="rId46"/>
    <p:sldId id="422" r:id="rId47"/>
    <p:sldId id="401" r:id="rId48"/>
    <p:sldId id="447" r:id="rId49"/>
    <p:sldId id="448" r:id="rId50"/>
    <p:sldId id="395" r:id="rId51"/>
    <p:sldId id="424" r:id="rId52"/>
    <p:sldId id="443" r:id="rId53"/>
    <p:sldId id="377" r:id="rId54"/>
    <p:sldId id="433" r:id="rId55"/>
    <p:sldId id="435" r:id="rId56"/>
    <p:sldId id="436" r:id="rId57"/>
    <p:sldId id="439" r:id="rId58"/>
    <p:sldId id="441" r:id="rId59"/>
    <p:sldId id="440" r:id="rId60"/>
    <p:sldId id="438" r:id="rId61"/>
    <p:sldId id="442" r:id="rId62"/>
    <p:sldId id="437" r:id="rId63"/>
    <p:sldId id="379" r:id="rId64"/>
    <p:sldId id="445" r:id="rId65"/>
    <p:sldId id="444" r:id="rId66"/>
    <p:sldId id="381" r:id="rId67"/>
    <p:sldId id="446" r:id="rId68"/>
    <p:sldId id="449" r:id="rId69"/>
    <p:sldId id="382" r:id="rId70"/>
    <p:sldId id="299" r:id="rId71"/>
    <p:sldId id="331" r:id="rId72"/>
    <p:sldId id="300" r:id="rId73"/>
    <p:sldId id="333" r:id="rId74"/>
    <p:sldId id="450" r:id="rId75"/>
    <p:sldId id="451" r:id="rId76"/>
    <p:sldId id="454" r:id="rId77"/>
    <p:sldId id="452" r:id="rId78"/>
    <p:sldId id="453" r:id="rId79"/>
    <p:sldId id="455" r:id="rId80"/>
    <p:sldId id="457" r:id="rId81"/>
    <p:sldId id="458" r:id="rId82"/>
    <p:sldId id="402" r:id="rId83"/>
    <p:sldId id="385" r:id="rId84"/>
    <p:sldId id="456" r:id="rId85"/>
    <p:sldId id="460" r:id="rId86"/>
    <p:sldId id="461" r:id="rId87"/>
    <p:sldId id="462" r:id="rId88"/>
    <p:sldId id="463" r:id="rId89"/>
    <p:sldId id="389" r:id="rId90"/>
    <p:sldId id="407" r:id="rId91"/>
    <p:sldId id="386" r:id="rId92"/>
    <p:sldId id="408" r:id="rId93"/>
    <p:sldId id="409" r:id="rId94"/>
    <p:sldId id="396" r:id="rId95"/>
    <p:sldId id="399" r:id="rId96"/>
    <p:sldId id="392" r:id="rId97"/>
    <p:sldId id="397" r:id="rId98"/>
    <p:sldId id="393" r:id="rId99"/>
    <p:sldId id="398" r:id="rId100"/>
    <p:sldId id="394" r:id="rId101"/>
    <p:sldId id="387" r:id="rId102"/>
    <p:sldId id="403" r:id="rId103"/>
    <p:sldId id="404" r:id="rId104"/>
    <p:sldId id="405" r:id="rId105"/>
    <p:sldId id="406" r:id="rId106"/>
    <p:sldId id="324" r:id="rId10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892" autoAdjust="0"/>
  </p:normalViewPr>
  <p:slideViewPr>
    <p:cSldViewPr>
      <p:cViewPr>
        <p:scale>
          <a:sx n="100" d="100"/>
          <a:sy n="100" d="100"/>
        </p:scale>
        <p:origin x="-504" y="4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3AAC12-F2B6-4A42-9DE5-B940D40E27EB}" type="datetimeFigureOut">
              <a:rPr lang="zh-CN" altLang="en-US" smtClean="0"/>
              <a:t>2020/10/12</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EFAD56-392E-482E-88F6-F1E569BC695C}" type="slidenum">
              <a:rPr lang="zh-CN" altLang="en-US" smtClean="0"/>
              <a:t>‹#›</a:t>
            </a:fld>
            <a:endParaRPr lang="zh-CN" altLang="en-US"/>
          </a:p>
        </p:txBody>
      </p:sp>
    </p:spTree>
    <p:extLst>
      <p:ext uri="{BB962C8B-B14F-4D97-AF65-F5344CB8AC3E}">
        <p14:creationId xmlns:p14="http://schemas.microsoft.com/office/powerpoint/2010/main" val="1073598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3">
        <a:schemeClr val="bg2"/>
      </p:bgRef>
    </p:bg>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173157"/>
            <a:ext cx="7772400" cy="1470025"/>
          </a:xfrm>
        </p:spPr>
        <p:txBody>
          <a:bodyPr anchor="b"/>
          <a:lstStyle>
            <a:lvl1pPr algn="l">
              <a:defRPr sz="4800"/>
            </a:lvl1pPr>
          </a:lstStyle>
          <a:p>
            <a:r>
              <a:rPr kumimoji="0" lang="zh-CN" altLang="en-US" smtClean="0"/>
              <a:t>单击此处编辑母版标题样式</a:t>
            </a:r>
            <a:endParaRPr kumimoji="0" lang="en-US"/>
          </a:p>
        </p:txBody>
      </p:sp>
      <p:sp>
        <p:nvSpPr>
          <p:cNvPr id="3" name="副标题 2"/>
          <p:cNvSpPr>
            <a:spLocks noGrp="1"/>
          </p:cNvSpPr>
          <p:nvPr>
            <p:ph type="subTitle" idx="1"/>
          </p:nvPr>
        </p:nvSpPr>
        <p:spPr>
          <a:xfrm>
            <a:off x="687716" y="2643182"/>
            <a:ext cx="6670366" cy="1752600"/>
          </a:xfrm>
        </p:spPr>
        <p:txBody>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smtClean="0"/>
              <a:t>单击此处编辑母版副标题样式</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3">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685800" y="2924181"/>
            <a:ext cx="7772400" cy="1362075"/>
          </a:xfrm>
        </p:spPr>
        <p:txBody>
          <a:bodyPr anchor="t"/>
          <a:lstStyle>
            <a:lvl1pPr algn="l">
              <a:defRPr sz="4400" b="0"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685800" y="1428747"/>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2020/10/12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2020/10/12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2020/10/12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3" name="内容占位符 2"/>
          <p:cNvSpPr>
            <a:spLocks noGrp="1"/>
          </p:cNvSpPr>
          <p:nvPr>
            <p:ph idx="1"/>
          </p:nvPr>
        </p:nvSpPr>
        <p:spPr>
          <a:xfrm>
            <a:off x="460382" y="1071546"/>
            <a:ext cx="5111750" cy="50497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5679083" y="1071546"/>
            <a:ext cx="3008313" cy="34290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2" name="标题 1"/>
          <p:cNvSpPr>
            <a:spLocks noGrp="1"/>
          </p:cNvSpPr>
          <p:nvPr>
            <p:ph type="title"/>
          </p:nvPr>
        </p:nvSpPr>
        <p:spPr>
          <a:xfrm>
            <a:off x="457205" y="285728"/>
            <a:ext cx="8230993" cy="696626"/>
          </a:xfrm>
        </p:spPr>
        <p:txBody>
          <a:bodyPr anchor="ctr"/>
          <a:lstStyle>
            <a:lvl1pPr algn="ctr">
              <a:defRPr sz="3600" b="0"/>
            </a:lvl1pPr>
          </a:lstStyle>
          <a:p>
            <a:r>
              <a:rPr kumimoji="0" lang="zh-CN" altLang="en-US" smtClean="0"/>
              <a:t>单击此处编辑母版标题样式</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001024" y="642918"/>
            <a:ext cx="785818" cy="4572032"/>
          </a:xfrm>
        </p:spPr>
        <p:txBody>
          <a:bodyPr vert="eaVert" anchor="ctr"/>
          <a:lstStyle>
            <a:lvl1pPr algn="l">
              <a:defRPr sz="2400" b="0"/>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442922" y="541340"/>
            <a:ext cx="6415094" cy="5459428"/>
          </a:xfrm>
          <a:prstGeom prst="roundRect">
            <a:avLst>
              <a:gd name="adj" fmla="val 4800"/>
            </a:avLst>
          </a:prstGeom>
          <a:solidFill>
            <a:schemeClr val="accent1">
              <a:tint val="20000"/>
            </a:schemeClr>
          </a:solidFill>
          <a:ln w="38100">
            <a:gradFill flip="none" rotWithShape="1">
              <a:gsLst>
                <a:gs pos="0">
                  <a:schemeClr val="accent1">
                    <a:alpha val="50000"/>
                  </a:schemeClr>
                </a:gs>
                <a:gs pos="100000">
                  <a:schemeClr val="accent1">
                    <a:tint val="20000"/>
                  </a:schemeClr>
                </a:gs>
              </a:gsLst>
              <a:lin ang="16200000" scaled="1"/>
              <a:tileRect/>
            </a:gradFill>
          </a:ln>
          <a:effectLst>
            <a:outerShdw blurRad="76200" dist="38100" dir="5400000" sx="100500" sy="100500" algn="tl"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7072330" y="1000108"/>
            <a:ext cx="914368" cy="4214842"/>
          </a:xfrm>
        </p:spPr>
        <p:txBody>
          <a:bodyPr vert="eaVert"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43768" y="274639"/>
            <a:ext cx="1543032"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9"/>
            <a:ext cx="6615130" cy="5851525"/>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8" name="图片 7"/>
          <p:cNvPicPr>
            <a:picLocks noChangeAspect="1"/>
          </p:cNvPicPr>
          <p:nvPr/>
        </p:nvPicPr>
        <p:blipFill>
          <a:blip r:embed="rId13">
            <a:duotone>
              <a:schemeClr val="accent1"/>
              <a:srgbClr val="FFFFFF"/>
            </a:duotone>
            <a:lum bright="12000" contrast="40000"/>
          </a:blip>
          <a:stretch>
            <a:fillRect/>
          </a:stretch>
        </p:blipFill>
        <p:spPr>
          <a:xfrm>
            <a:off x="6667809" y="4915143"/>
            <a:ext cx="2476191" cy="1942857"/>
          </a:xfrm>
          <a:prstGeom prst="rect">
            <a:avLst/>
          </a:prstGeom>
          <a:noFill/>
          <a:ln>
            <a:noFill/>
          </a:ln>
        </p:spPr>
      </p:pic>
      <p:sp>
        <p:nvSpPr>
          <p:cNvPr id="10" name="矩形 9"/>
          <p:cNvSpPr/>
          <p:nvPr/>
        </p:nvSpPr>
        <p:spPr>
          <a:xfrm>
            <a:off x="0" y="0"/>
            <a:ext cx="9144000" cy="71438"/>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20000"/>
                </a:schemeClr>
              </a:gs>
              <a:gs pos="100000">
                <a:schemeClr val="accent1">
                  <a:tint val="50000"/>
                  <a:shade val="100000"/>
                  <a:hueMod val="100000"/>
                  <a:satMod val="500000"/>
                </a:schemeClr>
              </a:gs>
            </a:gsLst>
            <a:lin ang="18900000" scaled="1"/>
            <a:tileRect/>
          </a:gradFill>
          <a:ln w="12700" cap="rnd" cmpd="sng" algn="ctr">
            <a:noFill/>
            <a:prstDash val="solid"/>
          </a:ln>
        </p:spPr>
        <p:style>
          <a:lnRef idx="1">
            <a:schemeClr val="accent1"/>
          </a:lnRef>
          <a:fillRef idx="2">
            <a:schemeClr val="accent1"/>
          </a:fillRef>
          <a:effectRef idx="1">
            <a:schemeClr val="accent1"/>
          </a:effectRef>
          <a:fontRef idx="minor">
            <a:schemeClr val="dk1"/>
          </a:fontRef>
        </p:style>
        <p:txBody>
          <a:bodyPr rtlCol="0" anchor="ctr"/>
          <a:lstStyle/>
          <a:p>
            <a:pPr algn="ctr" eaLnBrk="1" latinLnBrk="0" hangingPunct="1"/>
            <a:endParaRPr kumimoji="0" lang="zh-CN" altLang="en-US"/>
          </a:p>
        </p:txBody>
      </p:sp>
      <p:sp>
        <p:nvSpPr>
          <p:cNvPr id="11" name="矩形 10"/>
          <p:cNvSpPr/>
          <p:nvPr/>
        </p:nvSpPr>
        <p:spPr>
          <a:xfrm>
            <a:off x="0" y="40951"/>
            <a:ext cx="4572000" cy="71438"/>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5000"/>
                </a:schemeClr>
              </a:gs>
              <a:gs pos="100000">
                <a:schemeClr val="accent1">
                  <a:tint val="50000"/>
                  <a:shade val="100000"/>
                  <a:hueMod val="100000"/>
                  <a:satMod val="500000"/>
                  <a:alpha val="60000"/>
                </a:schemeClr>
              </a:gs>
            </a:gsLst>
            <a:lin ang="8100000" scaled="1"/>
            <a:tileRect/>
          </a:gradFill>
          <a:ln w="12700" cap="rnd" cmpd="sng" algn="ctr">
            <a:noFill/>
            <a:prstDash val="solid"/>
          </a:ln>
          <a:effectLst>
            <a:glow>
              <a:schemeClr val="accent1">
                <a:tint val="100000"/>
                <a:shade val="100000"/>
                <a:hueMod val="100000"/>
                <a:satMod val="100000"/>
              </a:schemeClr>
            </a:glow>
            <a:softEdge rad="12700"/>
          </a:effectLst>
        </p:spPr>
        <p:style>
          <a:lnRef idx="1">
            <a:schemeClr val="accent1"/>
          </a:lnRef>
          <a:fillRef idx="2">
            <a:schemeClr val="accent1"/>
          </a:fillRef>
          <a:effectRef idx="1">
            <a:schemeClr val="accent1"/>
          </a:effectRef>
          <a:fontRef idx="minor">
            <a:schemeClr val="dk1"/>
          </a:fontRef>
        </p:style>
        <p:txBody>
          <a:bodyPr rtlCol="0" anchor="ctr"/>
          <a:lstStyle/>
          <a:p>
            <a:pPr algn="ctr" eaLnBrk="1" latinLnBrk="0" hangingPunct="1"/>
            <a:endParaRPr kumimoji="0" lang="zh-CN" altLang="en-US"/>
          </a:p>
        </p:txBody>
      </p:sp>
      <p:pic>
        <p:nvPicPr>
          <p:cNvPr id="9" name="图片 8"/>
          <p:cNvPicPr>
            <a:picLocks noChangeAspect="1"/>
          </p:cNvPicPr>
          <p:nvPr/>
        </p:nvPicPr>
        <p:blipFill>
          <a:blip r:embed="rId14">
            <a:duotone>
              <a:schemeClr val="accent1"/>
              <a:srgbClr val="FFFFFF"/>
            </a:duotone>
            <a:lum bright="35000" contrast="40000"/>
          </a:blip>
          <a:stretch>
            <a:fillRect/>
          </a:stretch>
        </p:blipFill>
        <p:spPr>
          <a:xfrm>
            <a:off x="0" y="6420445"/>
            <a:ext cx="9144000" cy="437555"/>
          </a:xfrm>
          <a:prstGeom prst="rect">
            <a:avLst/>
          </a:prstGeom>
          <a:noFill/>
          <a:ln>
            <a:noFill/>
          </a:ln>
          <a:effectLst/>
        </p:spPr>
      </p:pic>
      <p:sp>
        <p:nvSpPr>
          <p:cNvPr id="2" name="标题占位符 1"/>
          <p:cNvSpPr>
            <a:spLocks noGrp="1"/>
          </p:cNvSpPr>
          <p:nvPr>
            <p:ph type="title"/>
          </p:nvPr>
        </p:nvSpPr>
        <p:spPr>
          <a:xfrm>
            <a:off x="457200" y="274638"/>
            <a:ext cx="8229600" cy="1143000"/>
          </a:xfrm>
          <a:prstGeom prst="rect">
            <a:avLst/>
          </a:prstGeom>
        </p:spPr>
        <p:txBody>
          <a:bodyPr vert="horz" rtlCol="0" anchor="ctr">
            <a:normAutofit/>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600200"/>
            <a:ext cx="8229600" cy="4525963"/>
          </a:xfrm>
          <a:prstGeom prst="rect">
            <a:avLst/>
          </a:prstGeom>
        </p:spPr>
        <p:txBody>
          <a:bodyPr vert="horz" rtlCol="0">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457200" y="6356350"/>
            <a:ext cx="2133600" cy="365125"/>
          </a:xfrm>
          <a:prstGeom prst="rect">
            <a:avLst/>
          </a:prstGeom>
        </p:spPr>
        <p:txBody>
          <a:bodyPr vert="horz" rtlCol="0" anchor="ctr"/>
          <a:lstStyle>
            <a:lvl1pPr algn="l" eaLnBrk="1" latinLnBrk="0" hangingPunct="1">
              <a:defRPr kumimoji="0" sz="1200">
                <a:solidFill>
                  <a:schemeClr val="tx1">
                    <a:tint val="75000"/>
                  </a:schemeClr>
                </a:solidFill>
              </a:defRPr>
            </a:lvl1pPr>
          </a:lstStyle>
          <a:p>
            <a:fld id="{530820CF-B880-4189-942D-D702A7CBA730}" type="datetimeFigureOut">
              <a:rPr lang="zh-CN" altLang="en-US" smtClean="0"/>
              <a:pPr/>
              <a:t>2020/10/12</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rtlCol="0" anchor="ctr"/>
          <a:lstStyle>
            <a:lvl1pPr algn="ctr" eaLnBrk="1" latinLnBrk="0" hangingPunct="1">
              <a:defRPr kumimoji="0"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rtlCol="0" anchor="ctr"/>
          <a:lstStyle>
            <a:lvl1pPr algn="r" eaLnBrk="1" latinLnBrk="0" hangingPunct="1">
              <a:defRPr kumimoji="0"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14348" y="476672"/>
            <a:ext cx="7772400" cy="3600400"/>
          </a:xfrm>
        </p:spPr>
        <p:txBody>
          <a:bodyPr>
            <a:normAutofit/>
          </a:bodyPr>
          <a:lstStyle/>
          <a:p>
            <a:pPr>
              <a:lnSpc>
                <a:spcPct val="150000"/>
              </a:lnSpc>
            </a:pPr>
            <a:r>
              <a:rPr lang="en-US" altLang="zh-CN" b="1" dirty="0" smtClean="0">
                <a:solidFill>
                  <a:srgbClr val="FF0000"/>
                </a:solidFill>
              </a:rPr>
              <a:t>    HACCP</a:t>
            </a:r>
            <a:r>
              <a:rPr lang="zh-CN" altLang="en-US" b="1" dirty="0" smtClean="0">
                <a:solidFill>
                  <a:srgbClr val="FF0000"/>
                </a:solidFill>
              </a:rPr>
              <a:t>体</a:t>
            </a:r>
            <a:r>
              <a:rPr lang="zh-CN" altLang="en-US" b="1" dirty="0">
                <a:solidFill>
                  <a:srgbClr val="FF0000"/>
                </a:solidFill>
              </a:rPr>
              <a:t>系基础知识及在水质安</a:t>
            </a:r>
            <a:r>
              <a:rPr lang="zh-CN" altLang="en-US" b="1" dirty="0" smtClean="0">
                <a:solidFill>
                  <a:srgbClr val="FF0000"/>
                </a:solidFill>
              </a:rPr>
              <a:t>全工作中</a:t>
            </a:r>
            <a:r>
              <a:rPr lang="zh-CN" altLang="en-US" b="1" dirty="0">
                <a:solidFill>
                  <a:srgbClr val="FF0000"/>
                </a:solidFill>
              </a:rPr>
              <a:t>的应用</a:t>
            </a:r>
            <a:r>
              <a:rPr lang="zh-CN" altLang="en-US" dirty="0" smtClean="0"/>
              <a:t/>
            </a:r>
            <a:br>
              <a:rPr lang="zh-CN" altLang="en-US" dirty="0" smtClean="0"/>
            </a:br>
            <a:r>
              <a:rPr lang="zh-CN" altLang="en-US" dirty="0" smtClean="0"/>
              <a:t>        </a:t>
            </a:r>
            <a:r>
              <a:rPr lang="zh-CN" altLang="en-US" b="1" dirty="0" smtClean="0">
                <a:solidFill>
                  <a:srgbClr val="FF0000"/>
                </a:solidFill>
              </a:rPr>
              <a:t>培训教材</a:t>
            </a:r>
            <a:endParaRPr lang="zh-CN" altLang="en-US" b="1" dirty="0">
              <a:solidFill>
                <a:srgbClr val="FF0000"/>
              </a:solidFill>
            </a:endParaRPr>
          </a:p>
        </p:txBody>
      </p:sp>
      <p:sp>
        <p:nvSpPr>
          <p:cNvPr id="3" name="副标题 2"/>
          <p:cNvSpPr>
            <a:spLocks noGrp="1"/>
          </p:cNvSpPr>
          <p:nvPr>
            <p:ph type="subTitle" idx="1"/>
          </p:nvPr>
        </p:nvSpPr>
        <p:spPr>
          <a:xfrm>
            <a:off x="6300192" y="4077072"/>
            <a:ext cx="2160240" cy="2448272"/>
          </a:xfrm>
        </p:spPr>
        <p:txBody>
          <a:bodyPr>
            <a:normAutofit fontScale="25000" lnSpcReduction="20000"/>
          </a:bodyPr>
          <a:lstStyle/>
          <a:p>
            <a:pPr algn="ctr"/>
            <a:r>
              <a:rPr lang="en-US" altLang="zh-CN" sz="9600" dirty="0" smtClean="0"/>
              <a:t>                                  </a:t>
            </a:r>
            <a:endParaRPr lang="zh-CN" altLang="en-US" sz="9600" dirty="0" smtClean="0"/>
          </a:p>
          <a:p>
            <a:pPr algn="ctr"/>
            <a:r>
              <a:rPr lang="en-US" altLang="zh-CN" dirty="0" smtClean="0"/>
              <a:t>  </a:t>
            </a:r>
            <a:endParaRPr lang="en-US" altLang="zh-CN" dirty="0">
              <a:solidFill>
                <a:schemeClr val="bg2">
                  <a:lumMod val="25000"/>
                </a:schemeClr>
              </a:solidFill>
            </a:endParaRPr>
          </a:p>
          <a:p>
            <a:pPr algn="ctr"/>
            <a:r>
              <a:rPr lang="en-US" altLang="zh-CN" dirty="0" smtClean="0">
                <a:solidFill>
                  <a:schemeClr val="bg2">
                    <a:lumMod val="25000"/>
                  </a:schemeClr>
                </a:solidFill>
              </a:rPr>
              <a:t>                                                                                         </a:t>
            </a:r>
          </a:p>
          <a:p>
            <a:pPr algn="ctr">
              <a:lnSpc>
                <a:spcPct val="170000"/>
              </a:lnSpc>
            </a:pPr>
            <a:r>
              <a:rPr lang="en-US" altLang="zh-CN" sz="9000" b="1" dirty="0">
                <a:solidFill>
                  <a:schemeClr val="bg2">
                    <a:lumMod val="25000"/>
                  </a:schemeClr>
                </a:solidFill>
                <a:latin typeface="宋体" panose="02010600030101010101" pitchFamily="2" charset="-122"/>
                <a:ea typeface="宋体" panose="02010600030101010101" pitchFamily="2" charset="-122"/>
              </a:rPr>
              <a:t> </a:t>
            </a:r>
            <a:r>
              <a:rPr lang="en-US" altLang="zh-CN" sz="9000" b="1" dirty="0" smtClean="0">
                <a:solidFill>
                  <a:schemeClr val="bg2">
                    <a:lumMod val="25000"/>
                  </a:schemeClr>
                </a:solidFill>
                <a:latin typeface="宋体" panose="02010600030101010101" pitchFamily="2" charset="-122"/>
                <a:ea typeface="宋体" panose="02010600030101010101" pitchFamily="2" charset="-122"/>
              </a:rPr>
              <a:t>                                                                                                                                                                                                                                                                                             CCIC  </a:t>
            </a:r>
            <a:r>
              <a:rPr lang="zh-CN" altLang="en-US" sz="9000" b="1" dirty="0" smtClean="0">
                <a:solidFill>
                  <a:schemeClr val="bg2">
                    <a:lumMod val="25000"/>
                  </a:schemeClr>
                </a:solidFill>
                <a:latin typeface="宋体" panose="02010600030101010101" pitchFamily="2" charset="-122"/>
                <a:ea typeface="宋体" panose="02010600030101010101" pitchFamily="2" charset="-122"/>
              </a:rPr>
              <a:t>郭晓梅  </a:t>
            </a:r>
            <a:endParaRPr lang="en-US" altLang="zh-CN" sz="9000" b="1" dirty="0" smtClean="0">
              <a:solidFill>
                <a:schemeClr val="bg2">
                  <a:lumMod val="25000"/>
                </a:schemeClr>
              </a:solidFill>
              <a:latin typeface="宋体" panose="02010600030101010101" pitchFamily="2" charset="-122"/>
              <a:ea typeface="宋体" panose="02010600030101010101" pitchFamily="2" charset="-122"/>
            </a:endParaRPr>
          </a:p>
          <a:p>
            <a:pPr algn="ctr">
              <a:lnSpc>
                <a:spcPct val="170000"/>
              </a:lnSpc>
            </a:pPr>
            <a:r>
              <a:rPr lang="zh-CN" altLang="en-US" sz="9000" b="1" dirty="0" smtClean="0">
                <a:solidFill>
                  <a:schemeClr val="bg2">
                    <a:lumMod val="25000"/>
                  </a:schemeClr>
                </a:solidFill>
                <a:latin typeface="宋体" panose="02010600030101010101" pitchFamily="2" charset="-122"/>
                <a:ea typeface="宋体" panose="02010600030101010101" pitchFamily="2" charset="-122"/>
              </a:rPr>
              <a:t> </a:t>
            </a:r>
            <a:r>
              <a:rPr lang="en-US" altLang="zh-CN" sz="9000" b="1" dirty="0" smtClean="0">
                <a:solidFill>
                  <a:schemeClr val="bg2">
                    <a:lumMod val="25000"/>
                  </a:schemeClr>
                </a:solidFill>
                <a:latin typeface="宋体" panose="02010600030101010101" pitchFamily="2" charset="-122"/>
                <a:ea typeface="宋体" panose="02010600030101010101" pitchFamily="2" charset="-122"/>
              </a:rPr>
              <a:t>2020</a:t>
            </a:r>
            <a:r>
              <a:rPr lang="zh-CN" altLang="en-US" sz="9000" b="1" dirty="0" smtClean="0">
                <a:solidFill>
                  <a:schemeClr val="bg2">
                    <a:lumMod val="25000"/>
                  </a:schemeClr>
                </a:solidFill>
                <a:latin typeface="宋体" panose="02010600030101010101" pitchFamily="2" charset="-122"/>
                <a:ea typeface="宋体" panose="02010600030101010101" pitchFamily="2" charset="-122"/>
              </a:rPr>
              <a:t>年</a:t>
            </a:r>
            <a:r>
              <a:rPr lang="en-US" altLang="zh-CN" sz="9000" b="1" dirty="0" smtClean="0">
                <a:solidFill>
                  <a:schemeClr val="bg2">
                    <a:lumMod val="25000"/>
                  </a:schemeClr>
                </a:solidFill>
                <a:latin typeface="宋体" panose="02010600030101010101" pitchFamily="2" charset="-122"/>
                <a:ea typeface="宋体" panose="02010600030101010101" pitchFamily="2" charset="-122"/>
              </a:rPr>
              <a:t>10</a:t>
            </a:r>
            <a:r>
              <a:rPr lang="zh-CN" altLang="en-US" sz="9000" b="1" dirty="0" smtClean="0">
                <a:solidFill>
                  <a:schemeClr val="bg2">
                    <a:lumMod val="25000"/>
                  </a:schemeClr>
                </a:solidFill>
                <a:latin typeface="宋体" panose="02010600030101010101" pitchFamily="2" charset="-122"/>
                <a:ea typeface="宋体" panose="02010600030101010101" pitchFamily="2" charset="-122"/>
              </a:rPr>
              <a:t>月</a:t>
            </a:r>
            <a:endParaRPr lang="zh-CN" altLang="en-US" sz="9000" b="1" dirty="0">
              <a:solidFill>
                <a:schemeClr val="bg2">
                  <a:lumMod val="25000"/>
                </a:schemeClr>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04664"/>
            <a:ext cx="8229600" cy="864096"/>
          </a:xfrm>
        </p:spPr>
        <p:txBody>
          <a:bodyPr>
            <a:normAutofit/>
          </a:bodyPr>
          <a:lstStyle/>
          <a:p>
            <a:r>
              <a:rPr lang="en-US" altLang="zh-CN" sz="3200" dirty="0">
                <a:solidFill>
                  <a:srgbClr val="FF0000"/>
                </a:solidFill>
              </a:rPr>
              <a:t>HACCP</a:t>
            </a:r>
            <a:r>
              <a:rPr lang="zh-CN" altLang="en-US" sz="3200" dirty="0">
                <a:solidFill>
                  <a:srgbClr val="FF0000"/>
                </a:solidFill>
              </a:rPr>
              <a:t>体系在水务行业的引入及应用</a:t>
            </a:r>
            <a:endParaRPr lang="zh-CN" altLang="en-US" sz="3200" dirty="0"/>
          </a:p>
        </p:txBody>
      </p:sp>
      <p:sp>
        <p:nvSpPr>
          <p:cNvPr id="4" name="内容占位符 2"/>
          <p:cNvSpPr>
            <a:spLocks noGrp="1"/>
          </p:cNvSpPr>
          <p:nvPr>
            <p:ph idx="1"/>
          </p:nvPr>
        </p:nvSpPr>
        <p:spPr>
          <a:xfrm>
            <a:off x="457200" y="1268760"/>
            <a:ext cx="8229600" cy="5472608"/>
          </a:xfrm>
        </p:spPr>
        <p:txBody>
          <a:bodyPr>
            <a:noAutofit/>
          </a:bodyPr>
          <a:lstStyle/>
          <a:p>
            <a:pPr>
              <a:lnSpc>
                <a:spcPct val="170000"/>
              </a:lnSpc>
            </a:pPr>
            <a:r>
              <a:rPr lang="en-US" altLang="zh-CN" sz="1800" dirty="0" smtClean="0"/>
              <a:t>          </a:t>
            </a:r>
            <a:r>
              <a:rPr lang="zh-CN" altLang="zh-CN" sz="1800" dirty="0" smtClean="0"/>
              <a:t>水务</a:t>
            </a:r>
            <a:r>
              <a:rPr lang="zh-CN" altLang="en-US" sz="1800" dirty="0"/>
              <a:t>行</a:t>
            </a:r>
            <a:r>
              <a:rPr lang="zh-CN" altLang="en-US" sz="1800" dirty="0" smtClean="0"/>
              <a:t>业目前全体</a:t>
            </a:r>
            <a:r>
              <a:rPr lang="zh-CN" altLang="zh-CN" sz="1800" dirty="0" smtClean="0"/>
              <a:t>上</a:t>
            </a:r>
            <a:r>
              <a:rPr lang="zh-CN" altLang="zh-CN" sz="1800" dirty="0"/>
              <a:t>下一致大力推行和实施</a:t>
            </a:r>
            <a:r>
              <a:rPr lang="en-US" altLang="zh-CN" sz="1800" dirty="0"/>
              <a:t>HACCP </a:t>
            </a:r>
            <a:r>
              <a:rPr lang="zh-CN" altLang="zh-CN" sz="1800" dirty="0" smtClean="0"/>
              <a:t>体</a:t>
            </a:r>
            <a:r>
              <a:rPr lang="zh-CN" altLang="zh-CN" sz="1800" dirty="0"/>
              <a:t>系在水务行业</a:t>
            </a:r>
            <a:r>
              <a:rPr lang="zh-CN" altLang="zh-CN" sz="1800" dirty="0" smtClean="0"/>
              <a:t>的</a:t>
            </a:r>
            <a:r>
              <a:rPr lang="zh-CN" altLang="en-US" sz="1800" dirty="0" smtClean="0"/>
              <a:t>引入和</a:t>
            </a:r>
            <a:r>
              <a:rPr lang="zh-CN" altLang="zh-CN" sz="1800" dirty="0" smtClean="0"/>
              <a:t>应用</a:t>
            </a:r>
            <a:r>
              <a:rPr lang="zh-CN" altLang="en-US" sz="1800" dirty="0" smtClean="0"/>
              <a:t>，这是值得</a:t>
            </a:r>
            <a:r>
              <a:rPr lang="zh-CN" altLang="zh-CN" sz="1800" dirty="0" smtClean="0"/>
              <a:t>肯</a:t>
            </a:r>
            <a:r>
              <a:rPr lang="zh-CN" altLang="zh-CN" sz="1800" dirty="0"/>
              <a:t>定和称</a:t>
            </a:r>
            <a:r>
              <a:rPr lang="zh-CN" altLang="zh-CN" sz="1800" dirty="0" smtClean="0"/>
              <a:t>赞</a:t>
            </a:r>
            <a:r>
              <a:rPr lang="zh-CN" altLang="en-US" sz="1800" dirty="0"/>
              <a:t>的</a:t>
            </a:r>
            <a:r>
              <a:rPr lang="zh-CN" altLang="en-US" sz="1800" dirty="0" smtClean="0"/>
              <a:t>行动！</a:t>
            </a:r>
            <a:endParaRPr lang="en-US" altLang="zh-CN" sz="1800" dirty="0" smtClean="0"/>
          </a:p>
          <a:p>
            <a:pPr>
              <a:lnSpc>
                <a:spcPct val="170000"/>
              </a:lnSpc>
            </a:pPr>
            <a:r>
              <a:rPr lang="zh-CN" altLang="en-US" sz="1800" dirty="0" smtClean="0"/>
              <a:t>        水务</a:t>
            </a:r>
            <a:r>
              <a:rPr lang="zh-CN" altLang="en-US" sz="1800" dirty="0"/>
              <a:t>整个</a:t>
            </a:r>
            <a:r>
              <a:rPr lang="zh-CN" altLang="en-US" sz="1800" dirty="0" smtClean="0"/>
              <a:t>系统</a:t>
            </a:r>
            <a:r>
              <a:rPr lang="zh-CN" altLang="zh-CN" sz="1800" dirty="0" smtClean="0"/>
              <a:t>建</a:t>
            </a:r>
            <a:r>
              <a:rPr lang="zh-CN" altLang="zh-CN" sz="1800" dirty="0"/>
              <a:t>立</a:t>
            </a:r>
            <a:r>
              <a:rPr lang="zh-CN" altLang="zh-CN" sz="1800" dirty="0" smtClean="0"/>
              <a:t>有</a:t>
            </a:r>
            <a:r>
              <a:rPr lang="zh-CN" altLang="en-US" sz="1800" dirty="0" smtClean="0"/>
              <a:t>水质安全</a:t>
            </a:r>
            <a:r>
              <a:rPr lang="zh-CN" altLang="zh-CN" sz="1800" dirty="0" smtClean="0"/>
              <a:t>调</a:t>
            </a:r>
            <a:r>
              <a:rPr lang="zh-CN" altLang="zh-CN" sz="1800" dirty="0"/>
              <a:t>研和巡查制度</a:t>
            </a:r>
            <a:r>
              <a:rPr lang="zh-CN" altLang="zh-CN" sz="1800" dirty="0" smtClean="0"/>
              <a:t>，</a:t>
            </a:r>
            <a:r>
              <a:rPr lang="zh-CN" altLang="en-US" sz="1800" dirty="0"/>
              <a:t>倡导</a:t>
            </a:r>
            <a:r>
              <a:rPr lang="zh-CN" altLang="en-US" sz="1800" dirty="0" smtClean="0"/>
              <a:t>智慧水务，并非常</a:t>
            </a:r>
            <a:r>
              <a:rPr lang="zh-CN" altLang="zh-CN" sz="1800" dirty="0" smtClean="0"/>
              <a:t>重视</a:t>
            </a:r>
            <a:r>
              <a:rPr lang="en-US" altLang="zh-CN" sz="1800" dirty="0" smtClean="0"/>
              <a:t>HACCP</a:t>
            </a:r>
            <a:r>
              <a:rPr lang="zh-CN" altLang="zh-CN" sz="1800" dirty="0" smtClean="0"/>
              <a:t>体</a:t>
            </a:r>
            <a:r>
              <a:rPr lang="zh-CN" altLang="zh-CN" sz="1800" dirty="0"/>
              <a:t>系的培</a:t>
            </a:r>
            <a:r>
              <a:rPr lang="zh-CN" altLang="zh-CN" sz="1800" dirty="0" smtClean="0"/>
              <a:t>训导入</a:t>
            </a:r>
            <a:r>
              <a:rPr lang="zh-CN" altLang="en-US" sz="1800" dirty="0" smtClean="0"/>
              <a:t>和应用</a:t>
            </a:r>
            <a:r>
              <a:rPr lang="zh-CN" altLang="zh-CN" sz="1800" dirty="0" smtClean="0"/>
              <a:t>工</a:t>
            </a:r>
            <a:r>
              <a:rPr lang="zh-CN" altLang="zh-CN" sz="1800" dirty="0"/>
              <a:t>作，显示</a:t>
            </a:r>
            <a:r>
              <a:rPr lang="zh-CN" altLang="zh-CN" sz="1800" dirty="0" smtClean="0"/>
              <a:t>出具</a:t>
            </a:r>
            <a:r>
              <a:rPr lang="zh-CN" altLang="zh-CN" sz="1800" dirty="0"/>
              <a:t>有较强的水质安全意</a:t>
            </a:r>
            <a:r>
              <a:rPr lang="zh-CN" altLang="zh-CN" sz="1800" dirty="0" smtClean="0"/>
              <a:t>识</a:t>
            </a:r>
            <a:r>
              <a:rPr lang="zh-CN" altLang="en-US" sz="1800" dirty="0" smtClean="0"/>
              <a:t>和为民服务的思想，具有</a:t>
            </a:r>
            <a:r>
              <a:rPr lang="zh-CN" altLang="zh-CN" sz="1800" dirty="0" smtClean="0"/>
              <a:t>创</a:t>
            </a:r>
            <a:r>
              <a:rPr lang="zh-CN" altLang="zh-CN" sz="1800" dirty="0"/>
              <a:t>新发</a:t>
            </a:r>
            <a:r>
              <a:rPr lang="zh-CN" altLang="zh-CN" sz="1800" dirty="0" smtClean="0"/>
              <a:t>展</a:t>
            </a:r>
            <a:r>
              <a:rPr lang="zh-CN" altLang="en-US" sz="1800" dirty="0" smtClean="0"/>
              <a:t>的动力，</a:t>
            </a:r>
            <a:r>
              <a:rPr lang="zh-CN" altLang="en-US" sz="1800" dirty="0"/>
              <a:t>真的</a:t>
            </a:r>
            <a:r>
              <a:rPr lang="zh-CN" altLang="en-US" sz="1800" dirty="0" smtClean="0"/>
              <a:t>是用实际行动做</a:t>
            </a:r>
            <a:r>
              <a:rPr lang="zh-CN" altLang="en-US" sz="1800" dirty="0"/>
              <a:t>到了先行示范</a:t>
            </a:r>
            <a:r>
              <a:rPr lang="zh-CN" altLang="en-US" sz="1800" dirty="0" smtClean="0"/>
              <a:t>。    正是因为水务人员认</a:t>
            </a:r>
            <a:r>
              <a:rPr lang="zh-CN" altLang="en-US" sz="1800" dirty="0"/>
              <a:t>真敬</a:t>
            </a:r>
            <a:r>
              <a:rPr lang="zh-CN" altLang="en-US" sz="1800" dirty="0" smtClean="0"/>
              <a:t>业、</a:t>
            </a:r>
            <a:r>
              <a:rPr lang="zh-CN" altLang="zh-CN" sz="1800" dirty="0"/>
              <a:t>辛</a:t>
            </a:r>
            <a:r>
              <a:rPr lang="zh-CN" altLang="zh-CN" sz="1800" dirty="0" smtClean="0"/>
              <a:t>勤</a:t>
            </a:r>
            <a:r>
              <a:rPr lang="zh-CN" altLang="en-US" sz="1800" dirty="0"/>
              <a:t>努力</a:t>
            </a:r>
            <a:r>
              <a:rPr lang="zh-CN" altLang="en-US" sz="1800" dirty="0" smtClean="0"/>
              <a:t>，用心付出，才有了我们民众日常生活使用的饮</a:t>
            </a:r>
            <a:r>
              <a:rPr lang="zh-CN" altLang="en-US" sz="1800" dirty="0"/>
              <a:t>用</a:t>
            </a:r>
            <a:r>
              <a:rPr lang="zh-CN" altLang="en-US" sz="1800" dirty="0" smtClean="0"/>
              <a:t>水满</a:t>
            </a:r>
            <a:r>
              <a:rPr lang="zh-CN" altLang="en-US" sz="1800" dirty="0"/>
              <a:t>足国家标</a:t>
            </a:r>
            <a:r>
              <a:rPr lang="zh-CN" altLang="en-US" sz="1800" dirty="0" smtClean="0"/>
              <a:t>准的要求，水质安全能够得到保证。</a:t>
            </a:r>
            <a:endParaRPr lang="zh-CN" altLang="zh-CN" sz="1800" dirty="0"/>
          </a:p>
          <a:p>
            <a:pPr>
              <a:lnSpc>
                <a:spcPct val="170000"/>
              </a:lnSpc>
            </a:pPr>
            <a:r>
              <a:rPr lang="en-US" altLang="zh-CN" sz="1800" dirty="0" smtClean="0"/>
              <a:t>         </a:t>
            </a:r>
            <a:r>
              <a:rPr lang="zh-CN" altLang="zh-CN" sz="1800" dirty="0" smtClean="0"/>
              <a:t>水质</a:t>
            </a:r>
            <a:r>
              <a:rPr lang="zh-CN" altLang="zh-CN" sz="1800" dirty="0"/>
              <a:t>安全关乎国计民生，是广大人民生</a:t>
            </a:r>
            <a:r>
              <a:rPr lang="zh-CN" altLang="zh-CN" sz="1800" dirty="0" smtClean="0"/>
              <a:t>活</a:t>
            </a:r>
            <a:r>
              <a:rPr lang="zh-CN" altLang="en-US" sz="1800" dirty="0" smtClean="0"/>
              <a:t>与</a:t>
            </a:r>
            <a:r>
              <a:rPr lang="zh-CN" altLang="zh-CN" sz="1800" dirty="0" smtClean="0"/>
              <a:t>健康保</a:t>
            </a:r>
            <a:r>
              <a:rPr lang="zh-CN" altLang="zh-CN" sz="1800" dirty="0"/>
              <a:t>障的一件大</a:t>
            </a:r>
            <a:r>
              <a:rPr lang="zh-CN" altLang="zh-CN" sz="1800" dirty="0" smtClean="0"/>
              <a:t>事</a:t>
            </a:r>
            <a:r>
              <a:rPr lang="zh-CN" altLang="en-US" sz="1800" dirty="0" smtClean="0"/>
              <a:t>。</a:t>
            </a:r>
            <a:r>
              <a:rPr lang="zh-CN" altLang="zh-CN" sz="1800" dirty="0" smtClean="0"/>
              <a:t>保</a:t>
            </a:r>
            <a:r>
              <a:rPr lang="zh-CN" altLang="zh-CN" sz="1800" dirty="0"/>
              <a:t>证水质安全责任重大</a:t>
            </a:r>
            <a:r>
              <a:rPr lang="zh-CN" altLang="zh-CN" sz="1800" dirty="0" smtClean="0"/>
              <a:t>，</a:t>
            </a:r>
            <a:r>
              <a:rPr lang="zh-CN" altLang="en-US" sz="1800" dirty="0" smtClean="0"/>
              <a:t>导入</a:t>
            </a:r>
            <a:r>
              <a:rPr lang="en-US" altLang="zh-CN" sz="1800" dirty="0" smtClean="0"/>
              <a:t>HACCP</a:t>
            </a:r>
            <a:r>
              <a:rPr lang="zh-CN" altLang="en-US" sz="1800" dirty="0" smtClean="0"/>
              <a:t>体系，能强大水质安全管理的力量，提升用户满意的</a:t>
            </a:r>
            <a:r>
              <a:rPr lang="zh-CN" altLang="en-US" sz="1800" dirty="0"/>
              <a:t>水</a:t>
            </a:r>
            <a:r>
              <a:rPr lang="zh-CN" altLang="en-US" sz="1800" dirty="0" smtClean="0"/>
              <a:t>平和人民饮用水质安全的保障。      </a:t>
            </a:r>
            <a:endParaRPr lang="en-US" altLang="zh-CN" sz="1800" dirty="0" smtClean="0"/>
          </a:p>
          <a:p>
            <a:pPr>
              <a:lnSpc>
                <a:spcPct val="170000"/>
              </a:lnSpc>
            </a:pPr>
            <a:r>
              <a:rPr lang="zh-CN" altLang="en-US" sz="1800" dirty="0" smtClean="0"/>
              <a:t>       我</a:t>
            </a:r>
            <a:r>
              <a:rPr lang="zh-CN" altLang="en-US" sz="1800" dirty="0"/>
              <a:t>们愿同水</a:t>
            </a:r>
            <a:r>
              <a:rPr lang="zh-CN" altLang="en-US" sz="1800" dirty="0" smtClean="0"/>
              <a:t>务人员一起携手并协助配合做好</a:t>
            </a:r>
            <a:r>
              <a:rPr lang="en-US" altLang="zh-CN" sz="1800" dirty="0" smtClean="0"/>
              <a:t>HACCP</a:t>
            </a:r>
            <a:r>
              <a:rPr lang="zh-CN" altLang="en-US" sz="1800" dirty="0" smtClean="0"/>
              <a:t>体系的引入及应用工作。</a:t>
            </a:r>
            <a:endParaRPr lang="zh-CN" altLang="en-US" sz="1800" dirty="0"/>
          </a:p>
        </p:txBody>
      </p:sp>
    </p:spTree>
    <p:extLst>
      <p:ext uri="{BB962C8B-B14F-4D97-AF65-F5344CB8AC3E}">
        <p14:creationId xmlns:p14="http://schemas.microsoft.com/office/powerpoint/2010/main" val="2953012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47664" y="476672"/>
            <a:ext cx="7139136" cy="1080120"/>
          </a:xfrm>
        </p:spPr>
        <p:txBody>
          <a:bodyPr>
            <a:normAutofit/>
          </a:bodyPr>
          <a:lstStyle/>
          <a:p>
            <a:r>
              <a:rPr lang="zh-CN" altLang="en-US" sz="4000" b="1" dirty="0">
                <a:solidFill>
                  <a:srgbClr val="FF0000"/>
                </a:solidFill>
                <a:latin typeface="+mn-ea"/>
              </a:rPr>
              <a:t>培训</a:t>
            </a:r>
            <a:r>
              <a:rPr lang="zh-CN" altLang="en-US" sz="4000" b="1" dirty="0" smtClean="0">
                <a:solidFill>
                  <a:srgbClr val="FF0000"/>
                </a:solidFill>
                <a:latin typeface="+mn-ea"/>
              </a:rPr>
              <a:t>的要求和目的</a:t>
            </a:r>
            <a:endParaRPr lang="zh-CN" altLang="en-US" sz="4000" b="1" dirty="0">
              <a:solidFill>
                <a:srgbClr val="FF0000"/>
              </a:solidFill>
            </a:endParaRPr>
          </a:p>
        </p:txBody>
      </p:sp>
      <p:sp>
        <p:nvSpPr>
          <p:cNvPr id="3" name="内容占位符 2"/>
          <p:cNvSpPr>
            <a:spLocks noGrp="1"/>
          </p:cNvSpPr>
          <p:nvPr>
            <p:ph idx="1"/>
          </p:nvPr>
        </p:nvSpPr>
        <p:spPr>
          <a:xfrm>
            <a:off x="1403648" y="1916833"/>
            <a:ext cx="5472608" cy="3672408"/>
          </a:xfrm>
        </p:spPr>
        <p:txBody>
          <a:bodyPr/>
          <a:lstStyle/>
          <a:p>
            <a:pPr>
              <a:lnSpc>
                <a:spcPct val="150000"/>
              </a:lnSpc>
              <a:buFont typeface="Wingdings" panose="05000000000000000000" pitchFamily="2" charset="2"/>
              <a:buChar char="l"/>
            </a:pPr>
            <a:r>
              <a:rPr lang="zh-CN" altLang="zh-CN" dirty="0" smtClean="0"/>
              <a:t>通</a:t>
            </a:r>
            <a:r>
              <a:rPr lang="zh-CN" altLang="zh-CN" dirty="0"/>
              <a:t>俗易</a:t>
            </a:r>
            <a:r>
              <a:rPr lang="zh-CN" altLang="zh-CN" dirty="0" smtClean="0"/>
              <a:t>懂</a:t>
            </a:r>
            <a:endParaRPr lang="en-US" altLang="zh-CN" dirty="0" smtClean="0"/>
          </a:p>
          <a:p>
            <a:pPr>
              <a:lnSpc>
                <a:spcPct val="150000"/>
              </a:lnSpc>
              <a:buFont typeface="Wingdings" panose="05000000000000000000" pitchFamily="2" charset="2"/>
              <a:buChar char="l"/>
            </a:pPr>
            <a:r>
              <a:rPr lang="zh-CN" altLang="en-US" dirty="0"/>
              <a:t>简</a:t>
            </a:r>
            <a:r>
              <a:rPr lang="zh-CN" altLang="en-US" dirty="0" smtClean="0"/>
              <a:t>单明了</a:t>
            </a:r>
            <a:endParaRPr lang="en-US" altLang="zh-CN" dirty="0" smtClean="0"/>
          </a:p>
          <a:p>
            <a:pPr>
              <a:lnSpc>
                <a:spcPct val="150000"/>
              </a:lnSpc>
              <a:buFont typeface="Wingdings" panose="05000000000000000000" pitchFamily="2" charset="2"/>
              <a:buChar char="l"/>
            </a:pPr>
            <a:r>
              <a:rPr lang="zh-CN" altLang="en-US" dirty="0"/>
              <a:t>清楚</a:t>
            </a:r>
            <a:r>
              <a:rPr lang="zh-CN" altLang="zh-CN" dirty="0" smtClean="0"/>
              <a:t>要求</a:t>
            </a:r>
            <a:endParaRPr lang="en-US" altLang="zh-CN" dirty="0" smtClean="0"/>
          </a:p>
          <a:p>
            <a:pPr>
              <a:lnSpc>
                <a:spcPct val="150000"/>
              </a:lnSpc>
              <a:buFont typeface="Wingdings" panose="05000000000000000000" pitchFamily="2" charset="2"/>
              <a:buChar char="l"/>
            </a:pPr>
            <a:r>
              <a:rPr lang="zh-CN" altLang="zh-CN" dirty="0" smtClean="0"/>
              <a:t>学</a:t>
            </a:r>
            <a:r>
              <a:rPr lang="zh-CN" altLang="zh-CN" dirty="0"/>
              <a:t>会应</a:t>
            </a:r>
            <a:r>
              <a:rPr lang="zh-CN" altLang="zh-CN" dirty="0" smtClean="0"/>
              <a:t>用</a:t>
            </a:r>
            <a:endParaRPr lang="zh-CN" altLang="zh-CN" dirty="0"/>
          </a:p>
          <a:p>
            <a:pPr marL="0" indent="0">
              <a:buNone/>
            </a:pPr>
            <a:endParaRPr lang="zh-CN" altLang="en-US" dirty="0"/>
          </a:p>
        </p:txBody>
      </p:sp>
    </p:spTree>
    <p:extLst>
      <p:ext uri="{BB962C8B-B14F-4D97-AF65-F5344CB8AC3E}">
        <p14:creationId xmlns:p14="http://schemas.microsoft.com/office/powerpoint/2010/main" val="1142831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548680"/>
            <a:ext cx="8229600" cy="1512168"/>
          </a:xfrm>
        </p:spPr>
        <p:txBody>
          <a:bodyPr>
            <a:normAutofit/>
          </a:bodyPr>
          <a:lstStyle/>
          <a:p>
            <a:r>
              <a:rPr lang="zh-CN" altLang="en-US" sz="4800" b="1" dirty="0" smtClean="0">
                <a:solidFill>
                  <a:srgbClr val="FF0000"/>
                </a:solidFill>
              </a:rPr>
              <a:t>第一部分</a:t>
            </a:r>
            <a:endParaRPr lang="zh-CN" altLang="en-US" sz="4800" b="1" dirty="0">
              <a:solidFill>
                <a:srgbClr val="FF0000"/>
              </a:solidFill>
            </a:endParaRPr>
          </a:p>
        </p:txBody>
      </p:sp>
      <p:sp>
        <p:nvSpPr>
          <p:cNvPr id="3" name="内容占位符 2"/>
          <p:cNvSpPr>
            <a:spLocks noGrp="1"/>
          </p:cNvSpPr>
          <p:nvPr>
            <p:ph idx="1"/>
          </p:nvPr>
        </p:nvSpPr>
        <p:spPr>
          <a:xfrm>
            <a:off x="457200" y="2492896"/>
            <a:ext cx="8229600" cy="2808312"/>
          </a:xfrm>
        </p:spPr>
        <p:txBody>
          <a:bodyPr/>
          <a:lstStyle/>
          <a:p>
            <a:pPr algn="ctr"/>
            <a:r>
              <a:rPr lang="en-US" altLang="zh-CN" b="1" dirty="0" smtClean="0">
                <a:solidFill>
                  <a:srgbClr val="FF0000"/>
                </a:solidFill>
              </a:rPr>
              <a:t>  </a:t>
            </a:r>
            <a:r>
              <a:rPr lang="en-US" altLang="zh-CN" sz="4800" b="1" dirty="0" smtClean="0">
                <a:solidFill>
                  <a:srgbClr val="FF0000"/>
                </a:solidFill>
              </a:rPr>
              <a:t>HACCP</a:t>
            </a:r>
            <a:r>
              <a:rPr lang="zh-CN" altLang="en-US" sz="4800" b="1" dirty="0">
                <a:solidFill>
                  <a:srgbClr val="FF0000"/>
                </a:solidFill>
              </a:rPr>
              <a:t>体系基础知识</a:t>
            </a:r>
            <a:endParaRPr lang="zh-CN" altLang="en-US" sz="4800" dirty="0"/>
          </a:p>
        </p:txBody>
      </p:sp>
    </p:spTree>
    <p:extLst>
      <p:ext uri="{BB962C8B-B14F-4D97-AF65-F5344CB8AC3E}">
        <p14:creationId xmlns:p14="http://schemas.microsoft.com/office/powerpoint/2010/main" val="2435891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850106"/>
          </a:xfrm>
        </p:spPr>
        <p:txBody>
          <a:bodyPr/>
          <a:lstStyle/>
          <a:p>
            <a:r>
              <a:rPr lang="zh-CN" altLang="en-US" b="1" dirty="0" smtClean="0">
                <a:solidFill>
                  <a:srgbClr val="FF0000"/>
                </a:solidFill>
              </a:rPr>
              <a:t>什么是</a:t>
            </a:r>
            <a:r>
              <a:rPr lang="en-US" altLang="zh-CN" b="1" dirty="0" smtClean="0">
                <a:solidFill>
                  <a:srgbClr val="FF0000"/>
                </a:solidFill>
              </a:rPr>
              <a:t>HACCP?</a:t>
            </a:r>
            <a:endParaRPr lang="zh-CN" altLang="en-US" b="1" dirty="0">
              <a:solidFill>
                <a:srgbClr val="FF0000"/>
              </a:solidFill>
            </a:endParaRPr>
          </a:p>
        </p:txBody>
      </p:sp>
      <p:sp>
        <p:nvSpPr>
          <p:cNvPr id="3" name="内容占位符 2"/>
          <p:cNvSpPr>
            <a:spLocks noGrp="1"/>
          </p:cNvSpPr>
          <p:nvPr>
            <p:ph idx="1"/>
          </p:nvPr>
        </p:nvSpPr>
        <p:spPr>
          <a:xfrm>
            <a:off x="457200" y="1196752"/>
            <a:ext cx="8229600" cy="5256584"/>
          </a:xfrm>
        </p:spPr>
        <p:txBody>
          <a:bodyPr>
            <a:normAutofit fontScale="25000" lnSpcReduction="20000"/>
          </a:bodyPr>
          <a:lstStyle/>
          <a:p>
            <a:pPr marL="0" indent="0">
              <a:lnSpc>
                <a:spcPct val="170000"/>
              </a:lnSpc>
              <a:buNone/>
            </a:pPr>
            <a:r>
              <a:rPr lang="en-US" altLang="zh-CN" sz="4000" dirty="0" smtClean="0">
                <a:solidFill>
                  <a:srgbClr val="002060"/>
                </a:solidFill>
              </a:rPr>
              <a:t>                     </a:t>
            </a:r>
            <a:r>
              <a:rPr lang="en-US" altLang="zh-CN" sz="11200" dirty="0" smtClean="0">
                <a:solidFill>
                  <a:srgbClr val="002060"/>
                </a:solidFill>
              </a:rPr>
              <a:t>HACCP :  </a:t>
            </a:r>
            <a:r>
              <a:rPr lang="zh-CN" altLang="en-US" sz="11200" dirty="0" smtClean="0">
                <a:solidFill>
                  <a:srgbClr val="002060"/>
                </a:solidFill>
              </a:rPr>
              <a:t>是</a:t>
            </a:r>
            <a:r>
              <a:rPr lang="en-US" altLang="zh-CN" sz="11200" dirty="0">
                <a:solidFill>
                  <a:srgbClr val="002060"/>
                </a:solidFill>
              </a:rPr>
              <a:t>Hazard Analysis  and Critical Control Point </a:t>
            </a:r>
            <a:r>
              <a:rPr lang="zh-CN" altLang="en-US" sz="11200" dirty="0">
                <a:solidFill>
                  <a:srgbClr val="002060"/>
                </a:solidFill>
              </a:rPr>
              <a:t>的英文缩写。</a:t>
            </a:r>
            <a:endParaRPr lang="en-US" altLang="zh-CN" sz="11200" dirty="0">
              <a:solidFill>
                <a:srgbClr val="002060"/>
              </a:solidFill>
            </a:endParaRPr>
          </a:p>
          <a:p>
            <a:pPr marL="0" indent="0">
              <a:lnSpc>
                <a:spcPct val="170000"/>
              </a:lnSpc>
              <a:buNone/>
            </a:pPr>
            <a:r>
              <a:rPr lang="zh-CN" altLang="en-US" sz="9600" dirty="0">
                <a:solidFill>
                  <a:srgbClr val="002060"/>
                </a:solidFill>
              </a:rPr>
              <a:t>         </a:t>
            </a:r>
            <a:r>
              <a:rPr lang="zh-CN" altLang="en-US" sz="11200" dirty="0">
                <a:solidFill>
                  <a:srgbClr val="002060"/>
                </a:solidFill>
              </a:rPr>
              <a:t>是</a:t>
            </a:r>
            <a:r>
              <a:rPr lang="zh-CN" altLang="en-US" sz="11200" dirty="0" smtClean="0">
                <a:solidFill>
                  <a:srgbClr val="002060"/>
                </a:solidFill>
              </a:rPr>
              <a:t>由</a:t>
            </a:r>
            <a:r>
              <a:rPr lang="zh-CN" altLang="en-US" sz="11200" dirty="0">
                <a:solidFill>
                  <a:srgbClr val="002060"/>
                </a:solidFill>
              </a:rPr>
              <a:t>危害分</a:t>
            </a:r>
            <a:r>
              <a:rPr lang="zh-CN" altLang="en-US" sz="11200" dirty="0" smtClean="0">
                <a:solidFill>
                  <a:srgbClr val="002060"/>
                </a:solidFill>
              </a:rPr>
              <a:t>析</a:t>
            </a:r>
            <a:r>
              <a:rPr lang="zh-CN" altLang="en-US" sz="11200" dirty="0">
                <a:solidFill>
                  <a:srgbClr val="002060"/>
                </a:solidFill>
              </a:rPr>
              <a:t>（</a:t>
            </a:r>
            <a:r>
              <a:rPr lang="en-US" altLang="zh-CN" sz="11200" dirty="0" smtClean="0">
                <a:solidFill>
                  <a:srgbClr val="002060"/>
                </a:solidFill>
              </a:rPr>
              <a:t>Hazard </a:t>
            </a:r>
            <a:r>
              <a:rPr lang="en-US" altLang="zh-CN" sz="11200" dirty="0">
                <a:solidFill>
                  <a:srgbClr val="002060"/>
                </a:solidFill>
              </a:rPr>
              <a:t>Analysis </a:t>
            </a:r>
            <a:r>
              <a:rPr lang="zh-CN" altLang="en-US" sz="11200" dirty="0">
                <a:solidFill>
                  <a:srgbClr val="002060"/>
                </a:solidFill>
              </a:rPr>
              <a:t>）</a:t>
            </a:r>
            <a:r>
              <a:rPr lang="en-US" altLang="zh-CN" sz="11200" dirty="0" smtClean="0">
                <a:solidFill>
                  <a:srgbClr val="FF0000"/>
                </a:solidFill>
              </a:rPr>
              <a:t>HA</a:t>
            </a:r>
            <a:r>
              <a:rPr lang="zh-CN" altLang="en-US" sz="11200" dirty="0" smtClean="0">
                <a:solidFill>
                  <a:srgbClr val="002060"/>
                </a:solidFill>
              </a:rPr>
              <a:t>和</a:t>
            </a:r>
            <a:r>
              <a:rPr lang="zh-CN" altLang="en-US" sz="11200" dirty="0">
                <a:solidFill>
                  <a:srgbClr val="002060"/>
                </a:solidFill>
              </a:rPr>
              <a:t>关键控制</a:t>
            </a:r>
            <a:r>
              <a:rPr lang="zh-CN" altLang="en-US" sz="11200" dirty="0" smtClean="0">
                <a:solidFill>
                  <a:srgbClr val="002060"/>
                </a:solidFill>
              </a:rPr>
              <a:t>点</a:t>
            </a:r>
            <a:r>
              <a:rPr lang="zh-CN" altLang="en-US" sz="11200" dirty="0">
                <a:solidFill>
                  <a:srgbClr val="002060"/>
                </a:solidFill>
              </a:rPr>
              <a:t>（</a:t>
            </a:r>
            <a:r>
              <a:rPr lang="en-US" altLang="zh-CN" sz="11200" dirty="0" smtClean="0">
                <a:solidFill>
                  <a:srgbClr val="002060"/>
                </a:solidFill>
              </a:rPr>
              <a:t>Critical </a:t>
            </a:r>
            <a:r>
              <a:rPr lang="en-US" altLang="zh-CN" sz="11200" dirty="0">
                <a:solidFill>
                  <a:srgbClr val="002060"/>
                </a:solidFill>
              </a:rPr>
              <a:t>Control Point </a:t>
            </a:r>
            <a:r>
              <a:rPr lang="zh-CN" altLang="en-US" sz="11200" dirty="0">
                <a:solidFill>
                  <a:srgbClr val="002060"/>
                </a:solidFill>
              </a:rPr>
              <a:t>）</a:t>
            </a:r>
            <a:r>
              <a:rPr lang="en-US" altLang="zh-CN" sz="11200" dirty="0" smtClean="0">
                <a:solidFill>
                  <a:srgbClr val="FF0000"/>
                </a:solidFill>
              </a:rPr>
              <a:t>CCP</a:t>
            </a:r>
            <a:r>
              <a:rPr lang="zh-CN" altLang="en-US" sz="11200" dirty="0" smtClean="0">
                <a:solidFill>
                  <a:srgbClr val="002060"/>
                </a:solidFill>
              </a:rPr>
              <a:t>两</a:t>
            </a:r>
            <a:r>
              <a:rPr lang="zh-CN" altLang="en-US" sz="11200" dirty="0">
                <a:solidFill>
                  <a:srgbClr val="002060"/>
                </a:solidFill>
              </a:rPr>
              <a:t>部分组成的一个系统的管理方法</a:t>
            </a:r>
            <a:r>
              <a:rPr lang="zh-CN" altLang="en-US" sz="11200" dirty="0" smtClean="0">
                <a:solidFill>
                  <a:srgbClr val="002060"/>
                </a:solidFill>
              </a:rPr>
              <a:t>。</a:t>
            </a:r>
            <a:endParaRPr lang="en-US" altLang="zh-CN" sz="11200" dirty="0">
              <a:solidFill>
                <a:srgbClr val="002060"/>
              </a:solidFill>
            </a:endParaRPr>
          </a:p>
          <a:p>
            <a:pPr marL="0" indent="0">
              <a:lnSpc>
                <a:spcPct val="170000"/>
              </a:lnSpc>
              <a:buNone/>
            </a:pPr>
            <a:endParaRPr lang="en-US" altLang="zh-CN" sz="11200" b="1" dirty="0" smtClean="0">
              <a:solidFill>
                <a:srgbClr val="002060"/>
              </a:solidFill>
            </a:endParaRPr>
          </a:p>
          <a:p>
            <a:pPr marL="0" indent="0">
              <a:lnSpc>
                <a:spcPct val="120000"/>
              </a:lnSpc>
              <a:buNone/>
            </a:pPr>
            <a:r>
              <a:rPr lang="en-US" altLang="zh-CN" sz="11200" b="1" dirty="0">
                <a:solidFill>
                  <a:srgbClr val="002060"/>
                </a:solidFill>
                <a:latin typeface="宋体"/>
                <a:ea typeface="宋体"/>
              </a:rPr>
              <a:t>【</a:t>
            </a:r>
            <a:r>
              <a:rPr lang="zh-CN" altLang="en-US" sz="8000" b="1" dirty="0" smtClean="0">
                <a:solidFill>
                  <a:srgbClr val="002060"/>
                </a:solidFill>
              </a:rPr>
              <a:t>对</a:t>
            </a:r>
            <a:r>
              <a:rPr lang="zh-CN" altLang="en-US" sz="8000" b="1" dirty="0">
                <a:solidFill>
                  <a:srgbClr val="002060"/>
                </a:solidFill>
              </a:rPr>
              <a:t>食</a:t>
            </a:r>
            <a:r>
              <a:rPr lang="zh-CN" altLang="en-US" sz="8000" b="1" dirty="0" smtClean="0">
                <a:solidFill>
                  <a:srgbClr val="002060"/>
                </a:solidFill>
              </a:rPr>
              <a:t>品安全（水质安全）有</a:t>
            </a:r>
            <a:r>
              <a:rPr lang="zh-CN" altLang="en-US" sz="8000" b="1" dirty="0">
                <a:solidFill>
                  <a:srgbClr val="002060"/>
                </a:solidFill>
              </a:rPr>
              <a:t>显著意义的危害加</a:t>
            </a:r>
            <a:r>
              <a:rPr lang="zh-CN" altLang="en-US" sz="8000" b="1" dirty="0" smtClean="0">
                <a:solidFill>
                  <a:srgbClr val="002060"/>
                </a:solidFill>
              </a:rPr>
              <a:t>以</a:t>
            </a:r>
            <a:r>
              <a:rPr lang="zh-CN" altLang="en-US" sz="8000" b="1" dirty="0" smtClean="0">
                <a:solidFill>
                  <a:srgbClr val="FF0000"/>
                </a:solidFill>
              </a:rPr>
              <a:t>识</a:t>
            </a:r>
            <a:r>
              <a:rPr lang="zh-CN" altLang="en-US" sz="8000" b="1" dirty="0">
                <a:solidFill>
                  <a:srgbClr val="FF0000"/>
                </a:solidFill>
              </a:rPr>
              <a:t>别、评估</a:t>
            </a:r>
            <a:r>
              <a:rPr lang="zh-CN" altLang="en-US" sz="8000" b="1" dirty="0">
                <a:solidFill>
                  <a:srgbClr val="002060"/>
                </a:solidFill>
              </a:rPr>
              <a:t>和</a:t>
            </a:r>
            <a:r>
              <a:rPr lang="zh-CN" altLang="en-US" sz="8000" b="1" dirty="0">
                <a:solidFill>
                  <a:srgbClr val="FF0000"/>
                </a:solidFill>
              </a:rPr>
              <a:t>控制</a:t>
            </a:r>
            <a:r>
              <a:rPr lang="zh-CN" altLang="en-US" sz="8000" b="1" dirty="0">
                <a:solidFill>
                  <a:srgbClr val="002060"/>
                </a:solidFill>
              </a:rPr>
              <a:t>的体系</a:t>
            </a:r>
            <a:r>
              <a:rPr lang="zh-CN" altLang="en-US" sz="8000" b="1" dirty="0" smtClean="0">
                <a:solidFill>
                  <a:srgbClr val="002060"/>
                </a:solidFill>
              </a:rPr>
              <a:t>。 该</a:t>
            </a:r>
            <a:r>
              <a:rPr lang="zh-CN" altLang="en-US" sz="8000" b="1" dirty="0">
                <a:solidFill>
                  <a:srgbClr val="002060"/>
                </a:solidFill>
              </a:rPr>
              <a:t>系统作为一</a:t>
            </a:r>
            <a:r>
              <a:rPr lang="zh-CN" altLang="en-US" sz="8000" b="1" dirty="0" smtClean="0">
                <a:solidFill>
                  <a:srgbClr val="002060"/>
                </a:solidFill>
              </a:rPr>
              <a:t>个工</a:t>
            </a:r>
            <a:r>
              <a:rPr lang="zh-CN" altLang="en-US" sz="8000" b="1" dirty="0">
                <a:solidFill>
                  <a:srgbClr val="002060"/>
                </a:solidFill>
              </a:rPr>
              <a:t>具</a:t>
            </a:r>
            <a:r>
              <a:rPr lang="zh-CN" altLang="en-US" sz="8000" b="1" dirty="0" smtClean="0">
                <a:solidFill>
                  <a:srgbClr val="002060"/>
                </a:solidFill>
              </a:rPr>
              <a:t>或手</a:t>
            </a:r>
            <a:r>
              <a:rPr lang="zh-CN" altLang="en-US" sz="8000" b="1" dirty="0">
                <a:solidFill>
                  <a:srgbClr val="002060"/>
                </a:solidFill>
              </a:rPr>
              <a:t>段被应</a:t>
            </a:r>
            <a:r>
              <a:rPr lang="zh-CN" altLang="en-US" sz="8000" b="1" dirty="0" smtClean="0">
                <a:solidFill>
                  <a:srgbClr val="002060"/>
                </a:solidFill>
              </a:rPr>
              <a:t>用于</a:t>
            </a:r>
            <a:r>
              <a:rPr lang="zh-CN" altLang="en-US" sz="8000" b="1" dirty="0">
                <a:solidFill>
                  <a:srgbClr val="002060"/>
                </a:solidFill>
              </a:rPr>
              <a:t>食品安全（水质安全）的</a:t>
            </a:r>
            <a:r>
              <a:rPr lang="zh-CN" altLang="en-US" sz="8000" b="1" dirty="0" smtClean="0">
                <a:solidFill>
                  <a:srgbClr val="002060"/>
                </a:solidFill>
              </a:rPr>
              <a:t>系统管理。</a:t>
            </a:r>
            <a:r>
              <a:rPr lang="en-US" altLang="zh-CN" sz="9600" b="1" dirty="0">
                <a:solidFill>
                  <a:srgbClr val="002060"/>
                </a:solidFill>
              </a:rPr>
              <a:t>】</a:t>
            </a:r>
            <a:endParaRPr lang="zh-CN" altLang="en-US" sz="9600" dirty="0"/>
          </a:p>
        </p:txBody>
      </p:sp>
    </p:spTree>
    <p:extLst>
      <p:ext uri="{BB962C8B-B14F-4D97-AF65-F5344CB8AC3E}">
        <p14:creationId xmlns:p14="http://schemas.microsoft.com/office/powerpoint/2010/main" val="1681283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22114"/>
          </a:xfrm>
        </p:spPr>
        <p:txBody>
          <a:bodyPr>
            <a:normAutofit/>
          </a:bodyPr>
          <a:lstStyle/>
          <a:p>
            <a:r>
              <a:rPr lang="en-US" altLang="zh-CN" sz="3200" b="1" dirty="0" smtClean="0">
                <a:solidFill>
                  <a:srgbClr val="FF0000"/>
                </a:solidFill>
                <a:latin typeface="+mn-ea"/>
              </a:rPr>
              <a:t>HACCP</a:t>
            </a:r>
            <a:r>
              <a:rPr lang="zh-CN" altLang="en-US" sz="3200" b="1" dirty="0" smtClean="0">
                <a:solidFill>
                  <a:srgbClr val="FF0000"/>
                </a:solidFill>
                <a:latin typeface="+mn-ea"/>
              </a:rPr>
              <a:t>体</a:t>
            </a:r>
            <a:r>
              <a:rPr lang="zh-CN" altLang="en-US" sz="3200" b="1" dirty="0">
                <a:solidFill>
                  <a:srgbClr val="FF0000"/>
                </a:solidFill>
                <a:latin typeface="+mn-ea"/>
              </a:rPr>
              <a:t>系</a:t>
            </a:r>
            <a:r>
              <a:rPr lang="zh-CN" altLang="en-US" sz="3200" b="1" dirty="0" smtClean="0">
                <a:solidFill>
                  <a:srgbClr val="FF0000"/>
                </a:solidFill>
                <a:latin typeface="+mn-ea"/>
              </a:rPr>
              <a:t>的</a:t>
            </a:r>
            <a:r>
              <a:rPr lang="zh-CN" altLang="en-US" sz="3200" b="1" dirty="0">
                <a:solidFill>
                  <a:srgbClr val="FF0000"/>
                </a:solidFill>
                <a:latin typeface="+mn-ea"/>
              </a:rPr>
              <a:t>起源和发展历史概要</a:t>
            </a:r>
            <a:endParaRPr lang="zh-CN" altLang="en-US" sz="3200" b="1" dirty="0">
              <a:solidFill>
                <a:srgbClr val="FF0000"/>
              </a:solidFill>
            </a:endParaRPr>
          </a:p>
        </p:txBody>
      </p:sp>
      <p:sp>
        <p:nvSpPr>
          <p:cNvPr id="3" name="内容占位符 2"/>
          <p:cNvSpPr>
            <a:spLocks noGrp="1"/>
          </p:cNvSpPr>
          <p:nvPr>
            <p:ph idx="1"/>
          </p:nvPr>
        </p:nvSpPr>
        <p:spPr>
          <a:xfrm>
            <a:off x="457200" y="1124744"/>
            <a:ext cx="8229600" cy="5001419"/>
          </a:xfrm>
        </p:spPr>
        <p:txBody>
          <a:bodyPr>
            <a:normAutofit fontScale="55000" lnSpcReduction="20000"/>
          </a:bodyPr>
          <a:lstStyle/>
          <a:p>
            <a:pPr marL="0" indent="0">
              <a:lnSpc>
                <a:spcPct val="170000"/>
              </a:lnSpc>
              <a:buNone/>
            </a:pPr>
            <a:r>
              <a:rPr lang="en-US" altLang="zh-CN" dirty="0" smtClean="0">
                <a:solidFill>
                  <a:srgbClr val="0070C0"/>
                </a:solidFill>
              </a:rPr>
              <a:t>       </a:t>
            </a:r>
            <a:r>
              <a:rPr lang="en-US" altLang="zh-CN" dirty="0" smtClean="0">
                <a:solidFill>
                  <a:srgbClr val="0070C0"/>
                </a:solidFill>
                <a:latin typeface="宋体"/>
                <a:ea typeface="宋体"/>
              </a:rPr>
              <a:t>※</a:t>
            </a:r>
            <a:r>
              <a:rPr lang="en-US" altLang="zh-CN" dirty="0" smtClean="0">
                <a:solidFill>
                  <a:srgbClr val="0070C0"/>
                </a:solidFill>
              </a:rPr>
              <a:t>  </a:t>
            </a:r>
            <a:r>
              <a:rPr lang="en-US" altLang="zh-CN" dirty="0" smtClean="0">
                <a:solidFill>
                  <a:srgbClr val="002060"/>
                </a:solidFill>
              </a:rPr>
              <a:t>HACCP </a:t>
            </a:r>
            <a:r>
              <a:rPr lang="zh-CN" altLang="en-US" dirty="0">
                <a:solidFill>
                  <a:srgbClr val="002060"/>
                </a:solidFill>
              </a:rPr>
              <a:t>系统始于</a:t>
            </a:r>
            <a:r>
              <a:rPr lang="en-US" altLang="zh-CN" dirty="0">
                <a:solidFill>
                  <a:srgbClr val="FF0000"/>
                </a:solidFill>
              </a:rPr>
              <a:t>60</a:t>
            </a:r>
            <a:r>
              <a:rPr lang="zh-CN" altLang="en-US" dirty="0">
                <a:solidFill>
                  <a:srgbClr val="FF0000"/>
                </a:solidFill>
              </a:rPr>
              <a:t>年代</a:t>
            </a:r>
            <a:r>
              <a:rPr lang="zh-CN" altLang="en-US" dirty="0">
                <a:solidFill>
                  <a:srgbClr val="002060"/>
                </a:solidFill>
              </a:rPr>
              <a:t>美国宇航局用“零缺陷”方法控制宇航员食物的卫生质量，用于美国人造空间计划的微生物安全系统，以确保宇航员的食品安全。</a:t>
            </a:r>
            <a:endParaRPr lang="en-US" altLang="zh-CN" dirty="0">
              <a:solidFill>
                <a:srgbClr val="002060"/>
              </a:solidFill>
            </a:endParaRPr>
          </a:p>
          <a:p>
            <a:pPr marL="0" indent="0">
              <a:lnSpc>
                <a:spcPct val="170000"/>
              </a:lnSpc>
              <a:buNone/>
            </a:pPr>
            <a:r>
              <a:rPr lang="zh-CN" altLang="en-US" dirty="0">
                <a:solidFill>
                  <a:srgbClr val="002060"/>
                </a:solidFill>
              </a:rPr>
              <a:t>         食品的安全从过去依赖终产品的检验，往前移了，也需要关注过程和源头，以寻找一种能提供食品安全评价较高水平的保护系统，从而诞生了</a:t>
            </a:r>
            <a:r>
              <a:rPr lang="en-US" altLang="zh-CN" dirty="0">
                <a:solidFill>
                  <a:srgbClr val="002060"/>
                </a:solidFill>
              </a:rPr>
              <a:t>HACCP</a:t>
            </a:r>
            <a:r>
              <a:rPr lang="zh-CN" altLang="en-US" dirty="0" smtClean="0">
                <a:solidFill>
                  <a:srgbClr val="002060"/>
                </a:solidFill>
              </a:rPr>
              <a:t>。</a:t>
            </a:r>
            <a:endParaRPr lang="en-US" altLang="zh-CN" dirty="0" smtClean="0">
              <a:solidFill>
                <a:srgbClr val="002060"/>
              </a:solidFill>
            </a:endParaRPr>
          </a:p>
          <a:p>
            <a:pPr marL="0" indent="0">
              <a:lnSpc>
                <a:spcPct val="170000"/>
              </a:lnSpc>
              <a:buNone/>
            </a:pPr>
            <a:r>
              <a:rPr lang="en-US" altLang="zh-CN" dirty="0" smtClean="0">
                <a:solidFill>
                  <a:srgbClr val="FF0000"/>
                </a:solidFill>
              </a:rPr>
              <a:t>      </a:t>
            </a:r>
            <a:r>
              <a:rPr lang="en-US" altLang="zh-CN" dirty="0" smtClean="0">
                <a:solidFill>
                  <a:srgbClr val="0070C0"/>
                </a:solidFill>
                <a:latin typeface="宋体"/>
                <a:ea typeface="宋体"/>
              </a:rPr>
              <a:t>※ </a:t>
            </a:r>
            <a:r>
              <a:rPr lang="en-US" altLang="zh-CN" dirty="0" smtClean="0">
                <a:solidFill>
                  <a:srgbClr val="FF0000"/>
                </a:solidFill>
              </a:rPr>
              <a:t>70</a:t>
            </a:r>
            <a:r>
              <a:rPr lang="zh-CN" altLang="en-US" dirty="0">
                <a:solidFill>
                  <a:srgbClr val="FF0000"/>
                </a:solidFill>
              </a:rPr>
              <a:t>年代</a:t>
            </a:r>
            <a:r>
              <a:rPr lang="zh-CN" altLang="en-US" dirty="0">
                <a:solidFill>
                  <a:srgbClr val="002060"/>
                </a:solidFill>
              </a:rPr>
              <a:t>在美国有应用的报道</a:t>
            </a:r>
            <a:r>
              <a:rPr lang="zh-CN" altLang="en-US" dirty="0" smtClean="0">
                <a:solidFill>
                  <a:srgbClr val="002060"/>
                </a:solidFill>
              </a:rPr>
              <a:t>。</a:t>
            </a:r>
            <a:endParaRPr lang="en-US" altLang="zh-CN" dirty="0" smtClean="0">
              <a:solidFill>
                <a:srgbClr val="002060"/>
              </a:solidFill>
            </a:endParaRPr>
          </a:p>
          <a:p>
            <a:pPr marL="0" indent="0">
              <a:lnSpc>
                <a:spcPct val="170000"/>
              </a:lnSpc>
              <a:buNone/>
            </a:pPr>
            <a:r>
              <a:rPr lang="en-US" altLang="zh-CN" dirty="0" smtClean="0">
                <a:solidFill>
                  <a:srgbClr val="FF0000"/>
                </a:solidFill>
              </a:rPr>
              <a:t>      </a:t>
            </a:r>
            <a:r>
              <a:rPr lang="en-US" altLang="zh-CN" dirty="0" smtClean="0">
                <a:solidFill>
                  <a:srgbClr val="0070C0"/>
                </a:solidFill>
                <a:latin typeface="宋体"/>
                <a:ea typeface="宋体"/>
              </a:rPr>
              <a:t>※</a:t>
            </a:r>
            <a:r>
              <a:rPr lang="en-US" altLang="zh-CN" dirty="0" smtClean="0">
                <a:solidFill>
                  <a:srgbClr val="FF0000"/>
                </a:solidFill>
              </a:rPr>
              <a:t>  80</a:t>
            </a:r>
            <a:r>
              <a:rPr lang="zh-CN" altLang="en-US" dirty="0">
                <a:solidFill>
                  <a:srgbClr val="FF0000"/>
                </a:solidFill>
              </a:rPr>
              <a:t>年代</a:t>
            </a:r>
            <a:r>
              <a:rPr lang="en-US" altLang="zh-CN" dirty="0">
                <a:solidFill>
                  <a:srgbClr val="002060"/>
                </a:solidFill>
              </a:rPr>
              <a:t>WHO</a:t>
            </a:r>
            <a:r>
              <a:rPr lang="zh-CN" altLang="en-US" dirty="0">
                <a:solidFill>
                  <a:srgbClr val="002060"/>
                </a:solidFill>
              </a:rPr>
              <a:t>和</a:t>
            </a:r>
            <a:r>
              <a:rPr lang="en-US" altLang="zh-CN" dirty="0">
                <a:solidFill>
                  <a:srgbClr val="002060"/>
                </a:solidFill>
              </a:rPr>
              <a:t>FAO</a:t>
            </a:r>
            <a:r>
              <a:rPr lang="zh-CN" altLang="en-US" dirty="0">
                <a:solidFill>
                  <a:srgbClr val="002060"/>
                </a:solidFill>
              </a:rPr>
              <a:t>都在积极向发展中国家推广</a:t>
            </a:r>
            <a:r>
              <a:rPr lang="en-US" altLang="zh-CN" dirty="0">
                <a:solidFill>
                  <a:srgbClr val="002060"/>
                </a:solidFill>
              </a:rPr>
              <a:t>HACCP</a:t>
            </a:r>
            <a:r>
              <a:rPr lang="zh-CN" altLang="en-US" dirty="0">
                <a:solidFill>
                  <a:srgbClr val="002060"/>
                </a:solidFill>
              </a:rPr>
              <a:t>系统</a:t>
            </a:r>
            <a:r>
              <a:rPr lang="zh-CN" altLang="en-US" dirty="0" smtClean="0">
                <a:solidFill>
                  <a:srgbClr val="002060"/>
                </a:solidFill>
              </a:rPr>
              <a:t>。</a:t>
            </a:r>
            <a:endParaRPr lang="en-US" altLang="zh-CN" dirty="0" smtClean="0">
              <a:solidFill>
                <a:srgbClr val="002060"/>
              </a:solidFill>
            </a:endParaRPr>
          </a:p>
          <a:p>
            <a:pPr marL="0" indent="0">
              <a:lnSpc>
                <a:spcPct val="170000"/>
              </a:lnSpc>
              <a:buNone/>
            </a:pPr>
            <a:r>
              <a:rPr lang="en-US" altLang="zh-CN" dirty="0" smtClean="0">
                <a:solidFill>
                  <a:srgbClr val="FF0000"/>
                </a:solidFill>
              </a:rPr>
              <a:t>      </a:t>
            </a:r>
            <a:r>
              <a:rPr lang="en-US" altLang="zh-CN" dirty="0" smtClean="0">
                <a:solidFill>
                  <a:srgbClr val="0070C0"/>
                </a:solidFill>
                <a:latin typeface="宋体"/>
                <a:ea typeface="宋体"/>
              </a:rPr>
              <a:t>※</a:t>
            </a:r>
            <a:r>
              <a:rPr lang="en-US" altLang="zh-CN" dirty="0" smtClean="0">
                <a:solidFill>
                  <a:srgbClr val="FF0000"/>
                </a:solidFill>
              </a:rPr>
              <a:t>  90</a:t>
            </a:r>
            <a:r>
              <a:rPr lang="zh-CN" altLang="en-US" dirty="0">
                <a:solidFill>
                  <a:srgbClr val="FF0000"/>
                </a:solidFill>
              </a:rPr>
              <a:t>年</a:t>
            </a:r>
            <a:r>
              <a:rPr lang="zh-CN" altLang="en-US" dirty="0" smtClean="0">
                <a:solidFill>
                  <a:srgbClr val="FF0000"/>
                </a:solidFill>
              </a:rPr>
              <a:t>代</a:t>
            </a:r>
            <a:r>
              <a:rPr lang="zh-CN" altLang="en-US" dirty="0">
                <a:solidFill>
                  <a:srgbClr val="002060"/>
                </a:solidFill>
              </a:rPr>
              <a:t>我国</a:t>
            </a:r>
            <a:r>
              <a:rPr lang="zh-CN" altLang="en-US" dirty="0" smtClean="0">
                <a:solidFill>
                  <a:srgbClr val="002060"/>
                </a:solidFill>
              </a:rPr>
              <a:t>开</a:t>
            </a:r>
            <a:r>
              <a:rPr lang="zh-CN" altLang="en-US" dirty="0">
                <a:solidFill>
                  <a:srgbClr val="002060"/>
                </a:solidFill>
              </a:rPr>
              <a:t>始应用此系统，先期是一些美资和外资的餐</a:t>
            </a:r>
            <a:r>
              <a:rPr lang="zh-CN" altLang="en-US" dirty="0" smtClean="0">
                <a:solidFill>
                  <a:srgbClr val="002060"/>
                </a:solidFill>
              </a:rPr>
              <a:t>饮及食</a:t>
            </a:r>
            <a:r>
              <a:rPr lang="zh-CN" altLang="en-US" dirty="0">
                <a:solidFill>
                  <a:srgbClr val="002060"/>
                </a:solidFill>
              </a:rPr>
              <a:t>品企业</a:t>
            </a:r>
            <a:r>
              <a:rPr lang="zh-CN" altLang="en-US" dirty="0" smtClean="0">
                <a:solidFill>
                  <a:srgbClr val="002060"/>
                </a:solidFill>
              </a:rPr>
              <a:t>在推行应用</a:t>
            </a:r>
            <a:r>
              <a:rPr lang="zh-CN" altLang="en-US" dirty="0">
                <a:solidFill>
                  <a:srgbClr val="002060"/>
                </a:solidFill>
              </a:rPr>
              <a:t>。</a:t>
            </a:r>
            <a:endParaRPr lang="en-US" altLang="zh-CN" dirty="0" smtClean="0">
              <a:solidFill>
                <a:srgbClr val="002060"/>
              </a:solidFill>
            </a:endParaRPr>
          </a:p>
          <a:p>
            <a:pPr marL="0" indent="0">
              <a:lnSpc>
                <a:spcPct val="170000"/>
              </a:lnSpc>
              <a:buNone/>
            </a:pPr>
            <a:r>
              <a:rPr lang="en-US" altLang="zh-CN" dirty="0">
                <a:solidFill>
                  <a:srgbClr val="002060"/>
                </a:solidFill>
              </a:rPr>
              <a:t> </a:t>
            </a:r>
            <a:r>
              <a:rPr lang="en-US" altLang="zh-CN" dirty="0" smtClean="0">
                <a:solidFill>
                  <a:srgbClr val="002060"/>
                </a:solidFill>
              </a:rPr>
              <a:t>    </a:t>
            </a:r>
            <a:r>
              <a:rPr lang="en-US" altLang="zh-CN" dirty="0" smtClean="0">
                <a:solidFill>
                  <a:srgbClr val="0070C0"/>
                </a:solidFill>
                <a:latin typeface="宋体"/>
                <a:ea typeface="宋体"/>
              </a:rPr>
              <a:t>※ </a:t>
            </a:r>
            <a:r>
              <a:rPr lang="en-US" altLang="zh-CN" dirty="0" smtClean="0">
                <a:solidFill>
                  <a:srgbClr val="FF0000"/>
                </a:solidFill>
              </a:rPr>
              <a:t>2000</a:t>
            </a:r>
            <a:r>
              <a:rPr lang="zh-CN" altLang="en-US" dirty="0">
                <a:solidFill>
                  <a:srgbClr val="FF0000"/>
                </a:solidFill>
              </a:rPr>
              <a:t>年</a:t>
            </a:r>
            <a:r>
              <a:rPr lang="zh-CN" altLang="en-US" dirty="0">
                <a:solidFill>
                  <a:srgbClr val="002060"/>
                </a:solidFill>
              </a:rPr>
              <a:t>以后在国内的食品企业中全面铺</a:t>
            </a:r>
            <a:r>
              <a:rPr lang="zh-CN" altLang="en-US" dirty="0" smtClean="0">
                <a:solidFill>
                  <a:srgbClr val="002060"/>
                </a:solidFill>
              </a:rPr>
              <a:t>开，政府鼓</a:t>
            </a:r>
            <a:r>
              <a:rPr lang="zh-CN" altLang="en-US" dirty="0">
                <a:solidFill>
                  <a:srgbClr val="002060"/>
                </a:solidFill>
              </a:rPr>
              <a:t>励</a:t>
            </a:r>
            <a:r>
              <a:rPr lang="zh-CN" altLang="en-US" dirty="0" smtClean="0">
                <a:solidFill>
                  <a:srgbClr val="002060"/>
                </a:solidFill>
              </a:rPr>
              <a:t>建</a:t>
            </a:r>
            <a:r>
              <a:rPr lang="zh-CN" altLang="en-US" dirty="0">
                <a:solidFill>
                  <a:srgbClr val="002060"/>
                </a:solidFill>
              </a:rPr>
              <a:t>立</a:t>
            </a:r>
            <a:r>
              <a:rPr lang="zh-CN" altLang="en-US" dirty="0" smtClean="0">
                <a:solidFill>
                  <a:srgbClr val="002060"/>
                </a:solidFill>
              </a:rPr>
              <a:t>和</a:t>
            </a:r>
            <a:r>
              <a:rPr lang="zh-CN" altLang="en-US" dirty="0">
                <a:solidFill>
                  <a:srgbClr val="002060"/>
                </a:solidFill>
              </a:rPr>
              <a:t>推</a:t>
            </a:r>
            <a:r>
              <a:rPr lang="zh-CN" altLang="en-US" dirty="0" smtClean="0">
                <a:solidFill>
                  <a:srgbClr val="002060"/>
                </a:solidFill>
              </a:rPr>
              <a:t>行</a:t>
            </a:r>
            <a:r>
              <a:rPr lang="zh-CN" altLang="en-US" dirty="0">
                <a:solidFill>
                  <a:srgbClr val="002060"/>
                </a:solidFill>
              </a:rPr>
              <a:t>。</a:t>
            </a:r>
            <a:r>
              <a:rPr lang="zh-CN" altLang="en-US" dirty="0" smtClean="0">
                <a:solidFill>
                  <a:srgbClr val="002060"/>
                </a:solidFill>
              </a:rPr>
              <a:t>特</a:t>
            </a:r>
            <a:r>
              <a:rPr lang="zh-CN" altLang="en-US" dirty="0">
                <a:solidFill>
                  <a:srgbClr val="002060"/>
                </a:solidFill>
              </a:rPr>
              <a:t>别是出口食品企</a:t>
            </a:r>
            <a:r>
              <a:rPr lang="zh-CN" altLang="en-US" dirty="0" smtClean="0">
                <a:solidFill>
                  <a:srgbClr val="002060"/>
                </a:solidFill>
              </a:rPr>
              <a:t>业要求必须建立，</a:t>
            </a:r>
            <a:r>
              <a:rPr lang="en-US" altLang="zh-CN" dirty="0" smtClean="0">
                <a:solidFill>
                  <a:srgbClr val="002060"/>
                </a:solidFill>
              </a:rPr>
              <a:t>6</a:t>
            </a:r>
            <a:r>
              <a:rPr lang="zh-CN" altLang="en-US" dirty="0" smtClean="0">
                <a:solidFill>
                  <a:srgbClr val="002060"/>
                </a:solidFill>
              </a:rPr>
              <a:t>大类出口食品还必须要求通过监管部门的验证。</a:t>
            </a:r>
            <a:endParaRPr lang="zh-CN" altLang="en-US" dirty="0">
              <a:solidFill>
                <a:srgbClr val="002060"/>
              </a:solidFill>
            </a:endParaRPr>
          </a:p>
          <a:p>
            <a:endParaRPr lang="zh-CN" altLang="en-US" dirty="0"/>
          </a:p>
        </p:txBody>
      </p:sp>
    </p:spTree>
    <p:extLst>
      <p:ext uri="{BB962C8B-B14F-4D97-AF65-F5344CB8AC3E}">
        <p14:creationId xmlns:p14="http://schemas.microsoft.com/office/powerpoint/2010/main" val="2628580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354162"/>
          </a:xfrm>
        </p:spPr>
        <p:txBody>
          <a:bodyPr>
            <a:normAutofit fontScale="90000"/>
          </a:bodyPr>
          <a:lstStyle/>
          <a:p>
            <a:r>
              <a:rPr lang="zh-CN" altLang="en-US" b="1" dirty="0" smtClean="0">
                <a:solidFill>
                  <a:srgbClr val="FF0000"/>
                </a:solidFill>
                <a:latin typeface="宋体" panose="02010600030101010101" pitchFamily="2" charset="-122"/>
                <a:ea typeface="宋体" panose="02010600030101010101" pitchFamily="2" charset="-122"/>
              </a:rPr>
              <a:t>水务系统建</a:t>
            </a:r>
            <a:r>
              <a:rPr lang="zh-CN" altLang="en-US" b="1" dirty="0">
                <a:solidFill>
                  <a:srgbClr val="FF0000"/>
                </a:solidFill>
                <a:latin typeface="宋体" panose="02010600030101010101" pitchFamily="2" charset="-122"/>
                <a:ea typeface="宋体" panose="02010600030101010101" pitchFamily="2" charset="-122"/>
              </a:rPr>
              <a:t>立</a:t>
            </a:r>
            <a:r>
              <a:rPr lang="en-US" altLang="zh-CN" b="1" dirty="0">
                <a:solidFill>
                  <a:srgbClr val="FF0000"/>
                </a:solidFill>
                <a:latin typeface="宋体" panose="02010600030101010101" pitchFamily="2" charset="-122"/>
                <a:ea typeface="宋体" panose="02010600030101010101" pitchFamily="2" charset="-122"/>
              </a:rPr>
              <a:t>HACCP</a:t>
            </a:r>
            <a:r>
              <a:rPr lang="zh-CN" altLang="en-US" b="1" dirty="0">
                <a:solidFill>
                  <a:srgbClr val="FF0000"/>
                </a:solidFill>
                <a:latin typeface="宋体" panose="02010600030101010101" pitchFamily="2" charset="-122"/>
                <a:ea typeface="宋体" panose="02010600030101010101" pitchFamily="2" charset="-122"/>
              </a:rPr>
              <a:t>体系的</a:t>
            </a:r>
            <a:r>
              <a:rPr lang="zh-CN" altLang="en-US" b="1" dirty="0" smtClean="0">
                <a:solidFill>
                  <a:srgbClr val="FF0000"/>
                </a:solidFill>
                <a:latin typeface="宋体" panose="02010600030101010101" pitchFamily="2" charset="-122"/>
                <a:ea typeface="宋体" panose="02010600030101010101" pitchFamily="2" charset="-122"/>
              </a:rPr>
              <a:t>引入标</a:t>
            </a:r>
            <a:r>
              <a:rPr lang="zh-CN" altLang="en-US" b="1" dirty="0">
                <a:solidFill>
                  <a:srgbClr val="FF0000"/>
                </a:solidFill>
                <a:latin typeface="宋体" panose="02010600030101010101" pitchFamily="2" charset="-122"/>
                <a:ea typeface="宋体" panose="02010600030101010101" pitchFamily="2" charset="-122"/>
              </a:rPr>
              <a:t>准</a:t>
            </a:r>
            <a:endParaRPr lang="zh-CN" altLang="en-US" dirty="0"/>
          </a:p>
        </p:txBody>
      </p:sp>
      <p:sp>
        <p:nvSpPr>
          <p:cNvPr id="3" name="内容占位符 2"/>
          <p:cNvSpPr>
            <a:spLocks noGrp="1"/>
          </p:cNvSpPr>
          <p:nvPr>
            <p:ph idx="1"/>
          </p:nvPr>
        </p:nvSpPr>
        <p:spPr>
          <a:xfrm>
            <a:off x="457200" y="1844825"/>
            <a:ext cx="8229600" cy="3816424"/>
          </a:xfrm>
        </p:spPr>
        <p:txBody>
          <a:bodyPr>
            <a:normAutofit/>
          </a:bodyPr>
          <a:lstStyle/>
          <a:p>
            <a:pPr algn="ctr"/>
            <a:r>
              <a:rPr lang="en-US" altLang="zh-CN" sz="4400" b="1" dirty="0" smtClean="0">
                <a:solidFill>
                  <a:srgbClr val="FF0000"/>
                </a:solidFill>
                <a:latin typeface="宋体" panose="02010600030101010101" pitchFamily="2" charset="-122"/>
                <a:ea typeface="宋体" panose="02010600030101010101" pitchFamily="2" charset="-122"/>
              </a:rPr>
              <a:t>GB/T </a:t>
            </a:r>
            <a:r>
              <a:rPr lang="en-US" altLang="zh-CN" sz="4400" b="1" dirty="0">
                <a:solidFill>
                  <a:srgbClr val="FF0000"/>
                </a:solidFill>
                <a:latin typeface="宋体" panose="02010600030101010101" pitchFamily="2" charset="-122"/>
                <a:ea typeface="宋体" panose="02010600030101010101" pitchFamily="2" charset="-122"/>
              </a:rPr>
              <a:t>27341-2009</a:t>
            </a:r>
            <a:r>
              <a:rPr lang="zh-CN" altLang="en-US" sz="4400" b="1" dirty="0">
                <a:solidFill>
                  <a:srgbClr val="FF0000"/>
                </a:solidFill>
                <a:latin typeface="宋体" panose="02010600030101010101" pitchFamily="2" charset="-122"/>
                <a:ea typeface="宋体" panose="02010600030101010101" pitchFamily="2" charset="-122"/>
              </a:rPr>
              <a:t>    </a:t>
            </a:r>
            <a:endParaRPr lang="en-US" altLang="zh-CN" sz="4400" b="1" dirty="0">
              <a:solidFill>
                <a:srgbClr val="FF0000"/>
              </a:solidFill>
              <a:latin typeface="宋体" panose="02010600030101010101" pitchFamily="2" charset="-122"/>
              <a:ea typeface="宋体" panose="02010600030101010101" pitchFamily="2" charset="-122"/>
            </a:endParaRPr>
          </a:p>
          <a:p>
            <a:endParaRPr lang="en-US" altLang="zh-CN" sz="1400" b="1" dirty="0">
              <a:solidFill>
                <a:srgbClr val="FF0000"/>
              </a:solidFill>
            </a:endParaRPr>
          </a:p>
          <a:p>
            <a:pPr>
              <a:lnSpc>
                <a:spcPct val="170000"/>
              </a:lnSpc>
            </a:pPr>
            <a:r>
              <a:rPr lang="zh-CN" altLang="en-US" b="1" dirty="0">
                <a:solidFill>
                  <a:srgbClr val="FF0000"/>
                </a:solidFill>
              </a:rPr>
              <a:t>         </a:t>
            </a:r>
            <a:r>
              <a:rPr lang="zh-CN" altLang="en-US" b="1" dirty="0">
                <a:solidFill>
                  <a:srgbClr val="002060"/>
                </a:solidFill>
                <a:latin typeface="宋体" panose="02010600030101010101" pitchFamily="2" charset="-122"/>
                <a:ea typeface="宋体" panose="02010600030101010101" pitchFamily="2" charset="-122"/>
              </a:rPr>
              <a:t>危害分析与关键控制点（</a:t>
            </a:r>
            <a:r>
              <a:rPr lang="en-US" altLang="zh-CN" b="1" dirty="0">
                <a:solidFill>
                  <a:srgbClr val="002060"/>
                </a:solidFill>
                <a:latin typeface="宋体" panose="02010600030101010101" pitchFamily="2" charset="-122"/>
                <a:ea typeface="宋体" panose="02010600030101010101" pitchFamily="2" charset="-122"/>
              </a:rPr>
              <a:t>HACCP</a:t>
            </a:r>
            <a:r>
              <a:rPr lang="zh-CN" altLang="en-US" b="1" dirty="0">
                <a:solidFill>
                  <a:srgbClr val="002060"/>
                </a:solidFill>
                <a:latin typeface="宋体" panose="02010600030101010101" pitchFamily="2" charset="-122"/>
                <a:ea typeface="宋体" panose="02010600030101010101" pitchFamily="2" charset="-122"/>
              </a:rPr>
              <a:t>）体系            食品生产企业通用要求</a:t>
            </a:r>
            <a:endParaRPr lang="en-US" altLang="zh-CN" b="1" dirty="0">
              <a:solidFill>
                <a:srgbClr val="002060"/>
              </a:solidFill>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4264625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简 介</a:t>
            </a:r>
            <a:endParaRPr lang="zh-CN" altLang="en-US" b="1" dirty="0"/>
          </a:p>
        </p:txBody>
      </p:sp>
      <p:sp>
        <p:nvSpPr>
          <p:cNvPr id="3" name="内容占位符 2"/>
          <p:cNvSpPr>
            <a:spLocks noGrp="1"/>
          </p:cNvSpPr>
          <p:nvPr>
            <p:ph idx="1"/>
          </p:nvPr>
        </p:nvSpPr>
        <p:spPr>
          <a:xfrm>
            <a:off x="457200" y="1600200"/>
            <a:ext cx="3614734" cy="4686320"/>
          </a:xfrm>
        </p:spPr>
        <p:txBody>
          <a:bodyPr>
            <a:normAutofit/>
          </a:bodyPr>
          <a:lstStyle/>
          <a:p>
            <a:endParaRPr lang="zh-CN" altLang="en-US" dirty="0" smtClean="0"/>
          </a:p>
          <a:p>
            <a:r>
              <a:rPr lang="zh-CN" altLang="en-US" dirty="0" smtClean="0"/>
              <a:t>  中华人民共和国国家质量监督检验检疫总局 </a:t>
            </a:r>
            <a:r>
              <a:rPr lang="zh-CN" altLang="en-US" dirty="0"/>
              <a:t>、</a:t>
            </a:r>
            <a:r>
              <a:rPr lang="zh-CN" altLang="en-US" dirty="0" smtClean="0"/>
              <a:t> 中 国 国 家 标 准 化 管 理 委 员 会 </a:t>
            </a:r>
            <a:r>
              <a:rPr lang="en-US" altLang="zh-CN" dirty="0" smtClean="0"/>
              <a:t>2009-02-17</a:t>
            </a:r>
            <a:r>
              <a:rPr lang="zh-CN" altLang="en-US" dirty="0" smtClean="0"/>
              <a:t>发布</a:t>
            </a:r>
            <a:r>
              <a:rPr lang="en-US" altLang="zh-CN" dirty="0" smtClean="0"/>
              <a:t>,</a:t>
            </a:r>
            <a:r>
              <a:rPr lang="zh-CN" altLang="en-US" dirty="0" smtClean="0"/>
              <a:t> </a:t>
            </a:r>
            <a:r>
              <a:rPr lang="en-US" altLang="zh-CN" dirty="0" smtClean="0"/>
              <a:t>2009-06-01</a:t>
            </a:r>
            <a:r>
              <a:rPr lang="zh-CN" altLang="en-US" dirty="0" smtClean="0"/>
              <a:t>实施 </a:t>
            </a:r>
            <a:endParaRPr lang="zh-CN" altLang="en-US" dirty="0"/>
          </a:p>
        </p:txBody>
      </p:sp>
      <p:sp>
        <p:nvSpPr>
          <p:cNvPr id="4" name="内容占位符 2"/>
          <p:cNvSpPr txBox="1">
            <a:spLocks/>
          </p:cNvSpPr>
          <p:nvPr/>
        </p:nvSpPr>
        <p:spPr>
          <a:xfrm>
            <a:off x="4357686" y="1571612"/>
            <a:ext cx="3186106" cy="4525963"/>
          </a:xfrm>
          <a:prstGeom prst="rect">
            <a:avLst/>
          </a:prstGeom>
        </p:spPr>
        <p:txBody>
          <a:bodyPr vert="horz"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buClr>
              <a:buSzPct val="50000"/>
              <a:buFont typeface="Wingdings 2"/>
              <a:buChar char=""/>
              <a:tabLst/>
              <a:defRPr/>
            </a:pPr>
            <a:endParaRPr kumimoji="0" lang="zh-CN" alt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accent1"/>
              </a:buClr>
              <a:buSzPct val="50000"/>
              <a:buFont typeface="Wingdings 2"/>
              <a:buChar char=""/>
              <a:tabLst/>
              <a:defRPr/>
            </a:pPr>
            <a:r>
              <a:rPr kumimoji="0" lang="zh-CN" alt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zh-CN" alt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026" name="Picture 2" descr="C:\Users\lcy\Desktop\QQ截图20160601105221.jpg"/>
          <p:cNvPicPr>
            <a:picLocks noChangeAspect="1" noChangeArrowheads="1"/>
          </p:cNvPicPr>
          <p:nvPr/>
        </p:nvPicPr>
        <p:blipFill>
          <a:blip r:embed="rId2"/>
          <a:srcRect/>
          <a:stretch>
            <a:fillRect/>
          </a:stretch>
        </p:blipFill>
        <p:spPr bwMode="auto">
          <a:xfrm>
            <a:off x="4644008" y="1340768"/>
            <a:ext cx="4179184" cy="5400600"/>
          </a:xfrm>
          <a:prstGeom prst="rect">
            <a:avLst/>
          </a:prstGeom>
          <a:noFill/>
          <a:ln w="28575">
            <a:solidFill>
              <a:srgbClr val="00B0F0"/>
            </a:solidFill>
          </a:ln>
        </p:spPr>
      </p:pic>
    </p:spTree>
    <p:extLst>
      <p:ext uri="{BB962C8B-B14F-4D97-AF65-F5344CB8AC3E}">
        <p14:creationId xmlns:p14="http://schemas.microsoft.com/office/powerpoint/2010/main" val="28249764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06090"/>
          </a:xfrm>
        </p:spPr>
        <p:txBody>
          <a:bodyPr>
            <a:normAutofit fontScale="90000"/>
          </a:bodyPr>
          <a:lstStyle/>
          <a:p>
            <a:r>
              <a:rPr lang="zh-CN" altLang="en-US" dirty="0"/>
              <a:t>引  言</a:t>
            </a:r>
          </a:p>
        </p:txBody>
      </p:sp>
      <p:sp>
        <p:nvSpPr>
          <p:cNvPr id="3" name="内容占位符 2"/>
          <p:cNvSpPr>
            <a:spLocks noGrp="1"/>
          </p:cNvSpPr>
          <p:nvPr>
            <p:ph idx="1"/>
          </p:nvPr>
        </p:nvSpPr>
        <p:spPr>
          <a:xfrm>
            <a:off x="457200" y="1052736"/>
            <a:ext cx="8229600" cy="5256584"/>
          </a:xfrm>
        </p:spPr>
        <p:txBody>
          <a:bodyPr>
            <a:normAutofit fontScale="92500" lnSpcReduction="10000"/>
          </a:bodyPr>
          <a:lstStyle/>
          <a:p>
            <a:r>
              <a:rPr lang="zh-CN" altLang="en-US" dirty="0" smtClean="0">
                <a:solidFill>
                  <a:srgbClr val="FF0000"/>
                </a:solidFill>
              </a:rPr>
              <a:t>         食</a:t>
            </a:r>
            <a:r>
              <a:rPr lang="zh-CN" altLang="en-US" dirty="0">
                <a:solidFill>
                  <a:srgbClr val="FF0000"/>
                </a:solidFill>
              </a:rPr>
              <a:t>品生产加工过程</a:t>
            </a:r>
            <a:r>
              <a:rPr lang="zh-CN" altLang="en-US" dirty="0"/>
              <a:t>（包括原材料采购、加工、包装、贮存、装运等）是预防、控制和防范食品安全危害的重要环节。</a:t>
            </a:r>
            <a:endParaRPr lang="en-US" altLang="zh-CN" dirty="0"/>
          </a:p>
          <a:p>
            <a:r>
              <a:rPr lang="zh-CN" altLang="en-US" dirty="0"/>
              <a:t>         危害分析与关键控制点（</a:t>
            </a:r>
            <a:r>
              <a:rPr lang="en-US" altLang="zh-CN" dirty="0"/>
              <a:t>HACCP</a:t>
            </a:r>
            <a:r>
              <a:rPr lang="zh-CN" altLang="en-US" dirty="0"/>
              <a:t>）体系是一种科学、合理、针对食品生产加工过程进行过程控制的</a:t>
            </a:r>
            <a:r>
              <a:rPr lang="zh-CN" altLang="en-US" dirty="0">
                <a:solidFill>
                  <a:srgbClr val="FF0000"/>
                </a:solidFill>
              </a:rPr>
              <a:t>预防性体系</a:t>
            </a:r>
            <a:r>
              <a:rPr lang="zh-CN" altLang="en-US" dirty="0"/>
              <a:t>，这种体系的建立和应用可</a:t>
            </a:r>
            <a:r>
              <a:rPr lang="zh-CN" altLang="en-US" dirty="0">
                <a:solidFill>
                  <a:srgbClr val="FF0000"/>
                </a:solidFill>
              </a:rPr>
              <a:t>保证食品安全危害得到有效控制，以防止发生危害公众健康的问题。</a:t>
            </a:r>
            <a:endParaRPr lang="en-US" altLang="zh-CN" dirty="0">
              <a:solidFill>
                <a:srgbClr val="FF0000"/>
              </a:solidFill>
            </a:endParaRPr>
          </a:p>
          <a:p>
            <a:r>
              <a:rPr lang="zh-CN" altLang="en-US" dirty="0"/>
              <a:t>         本标准旨在以科学性和系统性为基础，</a:t>
            </a:r>
            <a:r>
              <a:rPr lang="zh-CN" altLang="en-US" dirty="0">
                <a:solidFill>
                  <a:srgbClr val="FF0000"/>
                </a:solidFill>
              </a:rPr>
              <a:t>关注食品的安全性，运用</a:t>
            </a:r>
            <a:r>
              <a:rPr lang="en-US" altLang="zh-CN" dirty="0">
                <a:solidFill>
                  <a:srgbClr val="FF0000"/>
                </a:solidFill>
              </a:rPr>
              <a:t>HACCP</a:t>
            </a:r>
            <a:r>
              <a:rPr lang="zh-CN" altLang="en-US" dirty="0">
                <a:solidFill>
                  <a:srgbClr val="FF0000"/>
                </a:solidFill>
              </a:rPr>
              <a:t>原理，将食品安全风险预防、消除或降低到可接受的水平。 </a:t>
            </a:r>
            <a:endParaRPr lang="en-US" altLang="zh-CN" dirty="0">
              <a:solidFill>
                <a:srgbClr val="FF0000"/>
              </a:solidFill>
            </a:endParaRPr>
          </a:p>
          <a:p>
            <a:r>
              <a:rPr lang="zh-CN" altLang="en-US" sz="2800" dirty="0">
                <a:solidFill>
                  <a:srgbClr val="0070C0"/>
                </a:solidFill>
              </a:rPr>
              <a:t>（</a:t>
            </a:r>
            <a:r>
              <a:rPr lang="en-US" altLang="zh-CN" sz="2800" dirty="0">
                <a:solidFill>
                  <a:srgbClr val="0070C0"/>
                </a:solidFill>
              </a:rPr>
              <a:t>HACCP</a:t>
            </a:r>
            <a:r>
              <a:rPr lang="zh-CN" altLang="en-US" sz="2800" dirty="0">
                <a:solidFill>
                  <a:srgbClr val="0070C0"/>
                </a:solidFill>
              </a:rPr>
              <a:t>本身是一个真正的逻辑性控制、评价系统）</a:t>
            </a:r>
          </a:p>
          <a:p>
            <a:endParaRPr lang="zh-CN" altLang="en-US" dirty="0"/>
          </a:p>
          <a:p>
            <a:endParaRPr lang="zh-CN" altLang="en-US" dirty="0"/>
          </a:p>
        </p:txBody>
      </p:sp>
    </p:spTree>
    <p:extLst>
      <p:ext uri="{BB962C8B-B14F-4D97-AF65-F5344CB8AC3E}">
        <p14:creationId xmlns:p14="http://schemas.microsoft.com/office/powerpoint/2010/main" val="1901448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418058"/>
          </a:xfrm>
        </p:spPr>
        <p:txBody>
          <a:bodyPr>
            <a:noAutofit/>
          </a:bodyPr>
          <a:lstStyle/>
          <a:p>
            <a:r>
              <a:rPr lang="zh-CN" altLang="en-US" sz="2800" dirty="0">
                <a:solidFill>
                  <a:srgbClr val="FF0000"/>
                </a:solidFill>
              </a:rPr>
              <a:t>二、标准目次内</a:t>
            </a:r>
            <a:r>
              <a:rPr lang="zh-CN" altLang="en-US" sz="2800" dirty="0" smtClean="0">
                <a:solidFill>
                  <a:srgbClr val="FF0000"/>
                </a:solidFill>
              </a:rPr>
              <a:t>容 </a:t>
            </a:r>
            <a:r>
              <a:rPr lang="en-US" altLang="zh-CN" sz="2800" dirty="0">
                <a:solidFill>
                  <a:srgbClr val="FF0000"/>
                </a:solidFill>
              </a:rPr>
              <a:t>I</a:t>
            </a:r>
            <a:endParaRPr lang="zh-CN" altLang="en-US" sz="2800" dirty="0"/>
          </a:p>
        </p:txBody>
      </p:sp>
      <p:sp>
        <p:nvSpPr>
          <p:cNvPr id="4" name="内容占位符 2"/>
          <p:cNvSpPr>
            <a:spLocks noGrp="1"/>
          </p:cNvSpPr>
          <p:nvPr>
            <p:ph idx="1"/>
          </p:nvPr>
        </p:nvSpPr>
        <p:spPr>
          <a:xfrm>
            <a:off x="457200" y="692696"/>
            <a:ext cx="2962672" cy="6048672"/>
          </a:xfrm>
        </p:spPr>
        <p:txBody>
          <a:bodyPr>
            <a:normAutofit fontScale="25000" lnSpcReduction="20000"/>
          </a:bodyPr>
          <a:lstStyle/>
          <a:p>
            <a:endParaRPr lang="en-US" altLang="zh-CN" sz="4000" dirty="0" smtClean="0">
              <a:solidFill>
                <a:srgbClr val="FF0000"/>
              </a:solidFill>
            </a:endParaRPr>
          </a:p>
          <a:p>
            <a:r>
              <a:rPr lang="zh-CN" altLang="en-US" sz="7200" dirty="0" smtClean="0">
                <a:latin typeface="+mn-ea"/>
              </a:rPr>
              <a:t>前言  </a:t>
            </a:r>
            <a:endParaRPr lang="en-US" altLang="zh-CN" sz="7200" dirty="0" smtClean="0">
              <a:latin typeface="+mn-ea"/>
            </a:endParaRPr>
          </a:p>
          <a:p>
            <a:r>
              <a:rPr lang="zh-CN" altLang="en-US" sz="7200" dirty="0" smtClean="0">
                <a:latin typeface="+mn-ea"/>
              </a:rPr>
              <a:t>引言</a:t>
            </a:r>
            <a:endParaRPr lang="en-US" altLang="zh-CN" sz="7200" dirty="0" smtClean="0">
              <a:latin typeface="+mn-ea"/>
            </a:endParaRPr>
          </a:p>
          <a:p>
            <a:r>
              <a:rPr lang="en-US" altLang="zh-CN" sz="7200" dirty="0" smtClean="0">
                <a:latin typeface="+mn-ea"/>
              </a:rPr>
              <a:t>1  </a:t>
            </a:r>
            <a:r>
              <a:rPr lang="zh-CN" altLang="en-US" sz="7200" dirty="0" smtClean="0">
                <a:latin typeface="+mn-ea"/>
              </a:rPr>
              <a:t>范围 </a:t>
            </a:r>
            <a:endParaRPr lang="en-US" altLang="zh-CN" sz="7200" dirty="0" smtClean="0">
              <a:latin typeface="+mn-ea"/>
            </a:endParaRPr>
          </a:p>
          <a:p>
            <a:r>
              <a:rPr lang="en-US" altLang="zh-CN" sz="7200" dirty="0" smtClean="0">
                <a:latin typeface="+mn-ea"/>
              </a:rPr>
              <a:t>2  </a:t>
            </a:r>
            <a:r>
              <a:rPr lang="zh-CN" altLang="en-US" sz="7200" dirty="0" smtClean="0">
                <a:latin typeface="+mn-ea"/>
              </a:rPr>
              <a:t>规范性引用文件</a:t>
            </a:r>
            <a:endParaRPr lang="en-US" altLang="zh-CN" sz="7200" dirty="0" smtClean="0">
              <a:latin typeface="+mn-ea"/>
            </a:endParaRPr>
          </a:p>
          <a:p>
            <a:r>
              <a:rPr lang="en-US" altLang="zh-CN" sz="7200" dirty="0" smtClean="0">
                <a:latin typeface="+mn-ea"/>
              </a:rPr>
              <a:t>3  </a:t>
            </a:r>
            <a:r>
              <a:rPr lang="zh-CN" altLang="en-US" sz="7200" dirty="0" smtClean="0">
                <a:latin typeface="+mn-ea"/>
              </a:rPr>
              <a:t>术语和定义</a:t>
            </a:r>
            <a:endParaRPr lang="en-US" altLang="zh-CN" sz="7200" dirty="0" smtClean="0">
              <a:latin typeface="+mn-ea"/>
            </a:endParaRPr>
          </a:p>
          <a:p>
            <a:r>
              <a:rPr lang="en-US" altLang="zh-CN" sz="7200" dirty="0" smtClean="0">
                <a:latin typeface="+mn-ea"/>
              </a:rPr>
              <a:t>4  </a:t>
            </a:r>
            <a:r>
              <a:rPr lang="zh-CN" altLang="en-US" sz="7200" dirty="0" smtClean="0">
                <a:latin typeface="+mn-ea"/>
              </a:rPr>
              <a:t>企</a:t>
            </a:r>
            <a:r>
              <a:rPr lang="zh-CN" altLang="en-US" sz="7200" dirty="0">
                <a:latin typeface="+mn-ea"/>
              </a:rPr>
              <a:t>业</a:t>
            </a:r>
            <a:r>
              <a:rPr lang="en-US" altLang="zh-CN" sz="7200" dirty="0">
                <a:latin typeface="+mn-ea"/>
              </a:rPr>
              <a:t>HACCP</a:t>
            </a:r>
            <a:r>
              <a:rPr lang="zh-CN" altLang="en-US" sz="7200" dirty="0">
                <a:latin typeface="+mn-ea"/>
              </a:rPr>
              <a:t>体系</a:t>
            </a:r>
            <a:endParaRPr lang="en-US" altLang="zh-CN" sz="7200" dirty="0">
              <a:latin typeface="+mn-ea"/>
            </a:endParaRPr>
          </a:p>
          <a:p>
            <a:r>
              <a:rPr lang="en-US" altLang="zh-CN" sz="7200" dirty="0">
                <a:latin typeface="+mn-ea"/>
              </a:rPr>
              <a:t>4.1 </a:t>
            </a:r>
            <a:r>
              <a:rPr lang="en-US" altLang="zh-CN" sz="7200" dirty="0" smtClean="0">
                <a:latin typeface="+mn-ea"/>
              </a:rPr>
              <a:t> </a:t>
            </a:r>
            <a:r>
              <a:rPr lang="zh-CN" altLang="en-US" sz="7200" dirty="0" smtClean="0">
                <a:latin typeface="+mn-ea"/>
              </a:rPr>
              <a:t>总</a:t>
            </a:r>
            <a:r>
              <a:rPr lang="zh-CN" altLang="en-US" sz="7200" dirty="0">
                <a:latin typeface="+mn-ea"/>
              </a:rPr>
              <a:t>要求 </a:t>
            </a:r>
            <a:endParaRPr lang="en-US" altLang="zh-CN" sz="7200" dirty="0">
              <a:latin typeface="+mn-ea"/>
            </a:endParaRPr>
          </a:p>
          <a:p>
            <a:r>
              <a:rPr lang="en-US" altLang="zh-CN" sz="7200" dirty="0" smtClean="0">
                <a:latin typeface="+mn-ea"/>
              </a:rPr>
              <a:t>4.2  </a:t>
            </a:r>
            <a:r>
              <a:rPr lang="zh-CN" altLang="en-US" sz="7200" dirty="0" smtClean="0">
                <a:latin typeface="+mn-ea"/>
              </a:rPr>
              <a:t>文</a:t>
            </a:r>
            <a:r>
              <a:rPr lang="zh-CN" altLang="en-US" sz="7200" dirty="0">
                <a:latin typeface="+mn-ea"/>
              </a:rPr>
              <a:t>件要</a:t>
            </a:r>
            <a:r>
              <a:rPr lang="zh-CN" altLang="en-US" sz="7200" dirty="0" smtClean="0">
                <a:latin typeface="+mn-ea"/>
              </a:rPr>
              <a:t>求</a:t>
            </a:r>
            <a:endParaRPr lang="en-US" altLang="zh-CN" sz="7200" dirty="0">
              <a:latin typeface="+mn-ea"/>
            </a:endParaRPr>
          </a:p>
          <a:p>
            <a:pPr marL="0" indent="0">
              <a:buNone/>
            </a:pPr>
            <a:r>
              <a:rPr lang="zh-CN" altLang="en-US" sz="7200" dirty="0" smtClean="0">
                <a:latin typeface="+mn-ea"/>
              </a:rPr>
              <a:t>   </a:t>
            </a:r>
            <a:r>
              <a:rPr lang="en-US" altLang="zh-CN" sz="7200" dirty="0" smtClean="0">
                <a:latin typeface="+mn-ea"/>
              </a:rPr>
              <a:t>4.2.1 HACCP</a:t>
            </a:r>
            <a:r>
              <a:rPr lang="zh-CN" altLang="en-US" sz="7200" dirty="0" smtClean="0">
                <a:latin typeface="+mn-ea"/>
              </a:rPr>
              <a:t>体系文件包括的内容</a:t>
            </a:r>
            <a:endParaRPr lang="en-US" altLang="zh-CN" sz="7200" dirty="0" smtClean="0">
              <a:latin typeface="+mn-ea"/>
            </a:endParaRPr>
          </a:p>
          <a:p>
            <a:r>
              <a:rPr lang="en-US" altLang="zh-CN" sz="7200" dirty="0">
                <a:latin typeface="+mn-ea"/>
              </a:rPr>
              <a:t>4.2.2 HACCP</a:t>
            </a:r>
            <a:r>
              <a:rPr lang="zh-CN" altLang="en-US" sz="7200" dirty="0">
                <a:latin typeface="+mn-ea"/>
              </a:rPr>
              <a:t>手册</a:t>
            </a:r>
            <a:endParaRPr lang="en-US" altLang="zh-CN" sz="7200" dirty="0" smtClean="0">
              <a:latin typeface="+mn-ea"/>
            </a:endParaRPr>
          </a:p>
          <a:p>
            <a:r>
              <a:rPr lang="en-US" altLang="zh-CN" sz="7200" dirty="0" smtClean="0">
                <a:latin typeface="+mn-ea"/>
              </a:rPr>
              <a:t>4.2.3 </a:t>
            </a:r>
            <a:r>
              <a:rPr lang="zh-CN" altLang="en-US" sz="7200" dirty="0" smtClean="0">
                <a:latin typeface="+mn-ea"/>
              </a:rPr>
              <a:t>文</a:t>
            </a:r>
            <a:r>
              <a:rPr lang="zh-CN" altLang="en-US" sz="7200" dirty="0">
                <a:latin typeface="+mn-ea"/>
              </a:rPr>
              <a:t>件控制 </a:t>
            </a:r>
            <a:endParaRPr lang="en-US" altLang="zh-CN" sz="7200" dirty="0">
              <a:latin typeface="+mn-ea"/>
            </a:endParaRPr>
          </a:p>
          <a:p>
            <a:r>
              <a:rPr lang="en-US" altLang="zh-CN" sz="7200" dirty="0" smtClean="0">
                <a:latin typeface="+mn-ea"/>
              </a:rPr>
              <a:t>4.2.4 </a:t>
            </a:r>
            <a:r>
              <a:rPr lang="zh-CN" altLang="en-US" sz="7200" dirty="0">
                <a:latin typeface="+mn-ea"/>
              </a:rPr>
              <a:t>记录控制 </a:t>
            </a:r>
            <a:r>
              <a:rPr lang="zh-CN" altLang="en-US" sz="7200" dirty="0" smtClean="0">
                <a:latin typeface="+mn-ea"/>
              </a:rPr>
              <a:t> </a:t>
            </a:r>
            <a:endParaRPr lang="en-US" altLang="zh-CN" sz="7200" dirty="0">
              <a:latin typeface="+mn-ea"/>
            </a:endParaRPr>
          </a:p>
          <a:p>
            <a:r>
              <a:rPr lang="en-US" altLang="zh-CN" sz="7200" dirty="0" smtClean="0">
                <a:latin typeface="+mn-ea"/>
              </a:rPr>
              <a:t>5   </a:t>
            </a:r>
            <a:r>
              <a:rPr lang="zh-CN" altLang="en-US" sz="7200" dirty="0" smtClean="0">
                <a:latin typeface="+mn-ea"/>
              </a:rPr>
              <a:t>管</a:t>
            </a:r>
            <a:r>
              <a:rPr lang="zh-CN" altLang="en-US" sz="7200" dirty="0">
                <a:latin typeface="+mn-ea"/>
              </a:rPr>
              <a:t>理职责</a:t>
            </a:r>
            <a:endParaRPr lang="en-US" altLang="zh-CN" sz="7200" dirty="0">
              <a:latin typeface="+mn-ea"/>
            </a:endParaRPr>
          </a:p>
          <a:p>
            <a:r>
              <a:rPr lang="en-US" altLang="zh-CN" sz="7200" dirty="0" smtClean="0">
                <a:latin typeface="+mn-ea"/>
              </a:rPr>
              <a:t>5.1 </a:t>
            </a:r>
            <a:r>
              <a:rPr lang="zh-CN" altLang="en-US" sz="7200" dirty="0" smtClean="0">
                <a:latin typeface="+mn-ea"/>
              </a:rPr>
              <a:t>管</a:t>
            </a:r>
            <a:r>
              <a:rPr lang="zh-CN" altLang="en-US" sz="7200" dirty="0">
                <a:latin typeface="+mn-ea"/>
              </a:rPr>
              <a:t>理承诺</a:t>
            </a:r>
            <a:endParaRPr lang="en-US" altLang="zh-CN" sz="7200" dirty="0">
              <a:latin typeface="+mn-ea"/>
            </a:endParaRPr>
          </a:p>
          <a:p>
            <a:r>
              <a:rPr lang="en-US" altLang="zh-CN" sz="7200" dirty="0" smtClean="0">
                <a:latin typeface="+mn-ea"/>
              </a:rPr>
              <a:t>5.2 </a:t>
            </a:r>
            <a:r>
              <a:rPr lang="zh-CN" altLang="en-US" sz="7200" dirty="0" smtClean="0">
                <a:latin typeface="+mn-ea"/>
              </a:rPr>
              <a:t>食</a:t>
            </a:r>
            <a:r>
              <a:rPr lang="zh-CN" altLang="en-US" sz="7200" dirty="0">
                <a:latin typeface="+mn-ea"/>
              </a:rPr>
              <a:t>品安全方针</a:t>
            </a:r>
            <a:endParaRPr lang="en-US" altLang="zh-CN" sz="7200" dirty="0">
              <a:latin typeface="+mn-ea"/>
            </a:endParaRPr>
          </a:p>
          <a:p>
            <a:pPr marL="0" indent="0">
              <a:buNone/>
            </a:pPr>
            <a:r>
              <a:rPr lang="en-US" altLang="zh-CN" sz="7200" dirty="0" smtClean="0">
                <a:latin typeface="+mn-ea"/>
              </a:rPr>
              <a:t>   5.3  </a:t>
            </a:r>
            <a:r>
              <a:rPr lang="zh-CN" altLang="en-US" sz="7200" dirty="0" smtClean="0">
                <a:latin typeface="+mn-ea"/>
              </a:rPr>
              <a:t>职</a:t>
            </a:r>
            <a:r>
              <a:rPr lang="zh-CN" altLang="en-US" sz="7200" dirty="0">
                <a:latin typeface="+mn-ea"/>
              </a:rPr>
              <a:t>责、权限与沟</a:t>
            </a:r>
            <a:r>
              <a:rPr lang="zh-CN" altLang="en-US" sz="7200" dirty="0" smtClean="0">
                <a:latin typeface="+mn-ea"/>
              </a:rPr>
              <a:t>通</a:t>
            </a:r>
            <a:endParaRPr lang="en-US" altLang="zh-CN" sz="7200" dirty="0" smtClean="0">
              <a:latin typeface="+mn-ea"/>
            </a:endParaRPr>
          </a:p>
          <a:p>
            <a:pPr marL="0" indent="0">
              <a:buNone/>
            </a:pPr>
            <a:r>
              <a:rPr lang="en-US" altLang="zh-CN" sz="7200" dirty="0">
                <a:latin typeface="+mn-ea"/>
              </a:rPr>
              <a:t> </a:t>
            </a:r>
            <a:r>
              <a:rPr lang="en-US" altLang="zh-CN" sz="7200" dirty="0" smtClean="0">
                <a:latin typeface="+mn-ea"/>
              </a:rPr>
              <a:t>  5.3.1 </a:t>
            </a:r>
            <a:r>
              <a:rPr lang="zh-CN" altLang="en-US" sz="7200" dirty="0">
                <a:latin typeface="+mn-ea"/>
              </a:rPr>
              <a:t>职</a:t>
            </a:r>
            <a:r>
              <a:rPr lang="zh-CN" altLang="en-US" sz="7200" dirty="0" smtClean="0">
                <a:latin typeface="+mn-ea"/>
              </a:rPr>
              <a:t>责和权限</a:t>
            </a:r>
            <a:endParaRPr lang="en-US" altLang="zh-CN" sz="7200" dirty="0" smtClean="0">
              <a:latin typeface="+mn-ea"/>
            </a:endParaRPr>
          </a:p>
          <a:p>
            <a:pPr marL="0" indent="0">
              <a:buNone/>
            </a:pPr>
            <a:r>
              <a:rPr lang="en-US" altLang="zh-CN" sz="7200" dirty="0">
                <a:latin typeface="+mn-ea"/>
              </a:rPr>
              <a:t> </a:t>
            </a:r>
            <a:r>
              <a:rPr lang="en-US" altLang="zh-CN" sz="7200" dirty="0" smtClean="0">
                <a:latin typeface="+mn-ea"/>
              </a:rPr>
              <a:t>  5.3.2 </a:t>
            </a:r>
            <a:r>
              <a:rPr lang="zh-CN" altLang="en-US" sz="7200" dirty="0" smtClean="0">
                <a:latin typeface="+mn-ea"/>
              </a:rPr>
              <a:t>沟通</a:t>
            </a:r>
            <a:endParaRPr lang="en-US" altLang="zh-CN" sz="7200" dirty="0">
              <a:latin typeface="+mn-ea"/>
            </a:endParaRPr>
          </a:p>
          <a:p>
            <a:r>
              <a:rPr lang="en-US" altLang="zh-CN" sz="7200" dirty="0" smtClean="0">
                <a:latin typeface="+mn-ea"/>
              </a:rPr>
              <a:t>5.4  </a:t>
            </a:r>
            <a:r>
              <a:rPr lang="zh-CN" altLang="en-US" sz="7200" dirty="0" smtClean="0">
                <a:latin typeface="+mn-ea"/>
              </a:rPr>
              <a:t>内</a:t>
            </a:r>
            <a:r>
              <a:rPr lang="zh-CN" altLang="en-US" sz="7200" dirty="0">
                <a:latin typeface="+mn-ea"/>
              </a:rPr>
              <a:t>部审核</a:t>
            </a:r>
            <a:endParaRPr lang="en-US" altLang="zh-CN" sz="7200" dirty="0">
              <a:latin typeface="+mn-ea"/>
            </a:endParaRPr>
          </a:p>
          <a:p>
            <a:r>
              <a:rPr lang="en-US" altLang="zh-CN" sz="7200" dirty="0" smtClean="0">
                <a:latin typeface="+mn-ea"/>
              </a:rPr>
              <a:t>5.5  </a:t>
            </a:r>
            <a:r>
              <a:rPr lang="zh-CN" altLang="en-US" sz="7200" dirty="0" smtClean="0">
                <a:latin typeface="+mn-ea"/>
              </a:rPr>
              <a:t>管</a:t>
            </a:r>
            <a:r>
              <a:rPr lang="zh-CN" altLang="en-US" sz="7200" dirty="0">
                <a:latin typeface="+mn-ea"/>
              </a:rPr>
              <a:t>理评审</a:t>
            </a:r>
            <a:endParaRPr lang="en-US" altLang="zh-CN" sz="7200" dirty="0">
              <a:latin typeface="+mn-ea"/>
            </a:endParaRPr>
          </a:p>
          <a:p>
            <a:endParaRPr lang="zh-CN" altLang="en-US" dirty="0"/>
          </a:p>
        </p:txBody>
      </p:sp>
      <p:sp>
        <p:nvSpPr>
          <p:cNvPr id="5" name="矩形 4"/>
          <p:cNvSpPr/>
          <p:nvPr/>
        </p:nvSpPr>
        <p:spPr>
          <a:xfrm>
            <a:off x="4222392" y="908720"/>
            <a:ext cx="4205762" cy="5632311"/>
          </a:xfrm>
          <a:prstGeom prst="rect">
            <a:avLst/>
          </a:prstGeom>
        </p:spPr>
        <p:txBody>
          <a:bodyPr wrap="square">
            <a:spAutoFit/>
          </a:bodyPr>
          <a:lstStyle/>
          <a:p>
            <a:pPr>
              <a:lnSpc>
                <a:spcPct val="150000"/>
              </a:lnSpc>
            </a:pPr>
            <a:r>
              <a:rPr lang="en-US" altLang="zh-CN" sz="2000" dirty="0" smtClean="0"/>
              <a:t>6  </a:t>
            </a:r>
            <a:r>
              <a:rPr lang="zh-CN" altLang="en-US" sz="2000" dirty="0" smtClean="0"/>
              <a:t>前</a:t>
            </a:r>
            <a:r>
              <a:rPr lang="zh-CN" altLang="en-US" sz="2000" dirty="0"/>
              <a:t>提计划</a:t>
            </a:r>
            <a:endParaRPr lang="en-US" altLang="zh-CN" sz="2000" dirty="0"/>
          </a:p>
          <a:p>
            <a:pPr>
              <a:lnSpc>
                <a:spcPct val="150000"/>
              </a:lnSpc>
            </a:pPr>
            <a:r>
              <a:rPr lang="en-US" altLang="zh-CN" sz="2000" dirty="0"/>
              <a:t>6.1 </a:t>
            </a:r>
            <a:r>
              <a:rPr lang="en-US" altLang="zh-CN" sz="2000" dirty="0" smtClean="0"/>
              <a:t> </a:t>
            </a:r>
            <a:r>
              <a:rPr lang="zh-CN" altLang="en-US" sz="2000" dirty="0" smtClean="0"/>
              <a:t>总</a:t>
            </a:r>
            <a:r>
              <a:rPr lang="zh-CN" altLang="en-US" sz="2000" dirty="0"/>
              <a:t>则</a:t>
            </a:r>
            <a:endParaRPr lang="en-US" altLang="zh-CN" sz="2000" dirty="0"/>
          </a:p>
          <a:p>
            <a:pPr>
              <a:lnSpc>
                <a:spcPct val="150000"/>
              </a:lnSpc>
            </a:pPr>
            <a:r>
              <a:rPr lang="en-US" altLang="zh-CN" sz="2000" dirty="0" smtClean="0"/>
              <a:t>6.2  </a:t>
            </a:r>
            <a:r>
              <a:rPr lang="zh-CN" altLang="en-US" sz="2000" dirty="0" smtClean="0"/>
              <a:t>人</a:t>
            </a:r>
            <a:r>
              <a:rPr lang="zh-CN" altLang="en-US" sz="2000" dirty="0"/>
              <a:t>力资源保障计划</a:t>
            </a:r>
            <a:endParaRPr lang="en-US" altLang="zh-CN" sz="2000" dirty="0"/>
          </a:p>
          <a:p>
            <a:pPr>
              <a:lnSpc>
                <a:spcPct val="150000"/>
              </a:lnSpc>
            </a:pPr>
            <a:r>
              <a:rPr lang="en-US" altLang="zh-CN" sz="2000" dirty="0" smtClean="0"/>
              <a:t>6.3  </a:t>
            </a:r>
            <a:r>
              <a:rPr lang="zh-CN" altLang="en-US" sz="2000" dirty="0" smtClean="0"/>
              <a:t>良</a:t>
            </a:r>
            <a:r>
              <a:rPr lang="zh-CN" altLang="en-US" sz="2000" dirty="0"/>
              <a:t>好生产规范（</a:t>
            </a:r>
            <a:r>
              <a:rPr lang="en-US" altLang="zh-CN" sz="2000" dirty="0"/>
              <a:t>GMP</a:t>
            </a:r>
            <a:r>
              <a:rPr lang="zh-CN" altLang="en-US" sz="2000" dirty="0"/>
              <a:t>）</a:t>
            </a:r>
            <a:endParaRPr lang="en-US" altLang="zh-CN" sz="2000" dirty="0"/>
          </a:p>
          <a:p>
            <a:pPr>
              <a:lnSpc>
                <a:spcPct val="150000"/>
              </a:lnSpc>
            </a:pPr>
            <a:r>
              <a:rPr lang="en-US" altLang="zh-CN" sz="2000" dirty="0" smtClean="0"/>
              <a:t>6.4  </a:t>
            </a:r>
            <a:r>
              <a:rPr lang="zh-CN" altLang="en-US" sz="2000" dirty="0" smtClean="0"/>
              <a:t>卫</a:t>
            </a:r>
            <a:r>
              <a:rPr lang="zh-CN" altLang="en-US" sz="2000" dirty="0"/>
              <a:t>生标准操作程序（</a:t>
            </a:r>
            <a:r>
              <a:rPr lang="en-US" altLang="zh-CN" sz="2000" dirty="0"/>
              <a:t>SSOP</a:t>
            </a:r>
            <a:r>
              <a:rPr lang="zh-CN" altLang="en-US" sz="2000" dirty="0"/>
              <a:t>）</a:t>
            </a:r>
          </a:p>
          <a:p>
            <a:pPr>
              <a:lnSpc>
                <a:spcPct val="150000"/>
              </a:lnSpc>
            </a:pPr>
            <a:r>
              <a:rPr lang="en-US" altLang="zh-CN" sz="2000" dirty="0" smtClean="0"/>
              <a:t>6.5  </a:t>
            </a:r>
            <a:r>
              <a:rPr lang="zh-CN" altLang="en-US" sz="2000" dirty="0" smtClean="0"/>
              <a:t>原辅料、食品包装材料安全卫生保障制度</a:t>
            </a:r>
            <a:endParaRPr lang="en-US" altLang="zh-CN" sz="2000" dirty="0" smtClean="0"/>
          </a:p>
          <a:p>
            <a:pPr>
              <a:lnSpc>
                <a:spcPct val="150000"/>
              </a:lnSpc>
            </a:pPr>
            <a:r>
              <a:rPr lang="en-US" altLang="zh-CN" sz="2000" dirty="0" smtClean="0"/>
              <a:t>6.6  </a:t>
            </a:r>
            <a:r>
              <a:rPr lang="zh-CN" altLang="en-US" sz="2000" dirty="0" smtClean="0"/>
              <a:t>维护保养计划</a:t>
            </a:r>
            <a:endParaRPr lang="en-US" altLang="zh-CN" sz="2000" dirty="0" smtClean="0"/>
          </a:p>
          <a:p>
            <a:pPr>
              <a:lnSpc>
                <a:spcPct val="150000"/>
              </a:lnSpc>
            </a:pPr>
            <a:r>
              <a:rPr lang="en-US" altLang="zh-CN" sz="2000" dirty="0" smtClean="0"/>
              <a:t>6.7  </a:t>
            </a:r>
            <a:r>
              <a:rPr lang="zh-CN" altLang="en-US" sz="2000" dirty="0" smtClean="0"/>
              <a:t>标识和追溯计划、产品召回计划</a:t>
            </a:r>
            <a:endParaRPr lang="en-US" altLang="zh-CN" sz="2000" dirty="0" smtClean="0"/>
          </a:p>
          <a:p>
            <a:pPr>
              <a:lnSpc>
                <a:spcPct val="150000"/>
              </a:lnSpc>
            </a:pPr>
            <a:r>
              <a:rPr lang="en-US" altLang="zh-CN" sz="2000" dirty="0" smtClean="0"/>
              <a:t>6.7.1</a:t>
            </a:r>
            <a:r>
              <a:rPr lang="zh-CN" altLang="en-US" sz="2000" dirty="0"/>
              <a:t>标识和追溯计划</a:t>
            </a:r>
            <a:endParaRPr lang="en-US" altLang="zh-CN" sz="2000" dirty="0" smtClean="0"/>
          </a:p>
          <a:p>
            <a:pPr>
              <a:lnSpc>
                <a:spcPct val="150000"/>
              </a:lnSpc>
            </a:pPr>
            <a:r>
              <a:rPr lang="en-US" altLang="zh-CN" sz="2000" dirty="0" smtClean="0"/>
              <a:t>6.7.2 </a:t>
            </a:r>
            <a:r>
              <a:rPr lang="zh-CN" altLang="en-US" sz="2000" dirty="0" smtClean="0"/>
              <a:t>产</a:t>
            </a:r>
            <a:r>
              <a:rPr lang="zh-CN" altLang="en-US" sz="2000" dirty="0"/>
              <a:t>品召回计划</a:t>
            </a:r>
            <a:endParaRPr lang="en-US" altLang="zh-CN" sz="2000" dirty="0" smtClean="0"/>
          </a:p>
          <a:p>
            <a:pPr>
              <a:lnSpc>
                <a:spcPct val="150000"/>
              </a:lnSpc>
            </a:pPr>
            <a:r>
              <a:rPr lang="en-US" altLang="zh-CN" sz="2000" dirty="0" smtClean="0"/>
              <a:t>6.8  </a:t>
            </a:r>
            <a:r>
              <a:rPr lang="zh-CN" altLang="en-US" sz="2000" dirty="0" smtClean="0"/>
              <a:t>应急预案</a:t>
            </a:r>
            <a:endParaRPr lang="en-US" altLang="zh-CN" sz="2000" dirty="0"/>
          </a:p>
        </p:txBody>
      </p:sp>
    </p:spTree>
    <p:extLst>
      <p:ext uri="{BB962C8B-B14F-4D97-AF65-F5344CB8AC3E}">
        <p14:creationId xmlns:p14="http://schemas.microsoft.com/office/powerpoint/2010/main" val="3330593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418058"/>
          </a:xfrm>
        </p:spPr>
        <p:txBody>
          <a:bodyPr>
            <a:noAutofit/>
          </a:bodyPr>
          <a:lstStyle/>
          <a:p>
            <a:r>
              <a:rPr lang="zh-CN" altLang="en-US" sz="2800" dirty="0">
                <a:solidFill>
                  <a:srgbClr val="FF0000"/>
                </a:solidFill>
              </a:rPr>
              <a:t>二、标准目次内</a:t>
            </a:r>
            <a:r>
              <a:rPr lang="zh-CN" altLang="en-US" sz="2800" dirty="0" smtClean="0">
                <a:solidFill>
                  <a:srgbClr val="FF0000"/>
                </a:solidFill>
              </a:rPr>
              <a:t>容 </a:t>
            </a:r>
            <a:r>
              <a:rPr lang="en-US" altLang="zh-CN" sz="2800" dirty="0" smtClean="0">
                <a:solidFill>
                  <a:srgbClr val="FF0000"/>
                </a:solidFill>
                <a:latin typeface="宋体"/>
                <a:ea typeface="宋体"/>
              </a:rPr>
              <a:t>Ⅱ</a:t>
            </a:r>
            <a:endParaRPr lang="zh-CN" altLang="en-US" sz="2800" dirty="0"/>
          </a:p>
        </p:txBody>
      </p:sp>
      <p:sp>
        <p:nvSpPr>
          <p:cNvPr id="3" name="内容占位符 2"/>
          <p:cNvSpPr>
            <a:spLocks noGrp="1"/>
          </p:cNvSpPr>
          <p:nvPr>
            <p:ph idx="1"/>
          </p:nvPr>
        </p:nvSpPr>
        <p:spPr>
          <a:xfrm>
            <a:off x="539552" y="764704"/>
            <a:ext cx="8229600" cy="5217443"/>
          </a:xfrm>
        </p:spPr>
        <p:txBody>
          <a:bodyPr>
            <a:normAutofit fontScale="25000" lnSpcReduction="20000"/>
          </a:bodyPr>
          <a:lstStyle/>
          <a:p>
            <a:pPr>
              <a:lnSpc>
                <a:spcPct val="120000"/>
              </a:lnSpc>
            </a:pPr>
            <a:r>
              <a:rPr lang="en-US" altLang="zh-CN" sz="8000" dirty="0"/>
              <a:t>7  HACCP</a:t>
            </a:r>
            <a:r>
              <a:rPr lang="zh-CN" altLang="en-US" sz="8000" dirty="0"/>
              <a:t>计划的建立和实施</a:t>
            </a:r>
            <a:endParaRPr lang="en-US" altLang="zh-CN" sz="8000" dirty="0"/>
          </a:p>
          <a:p>
            <a:pPr>
              <a:lnSpc>
                <a:spcPct val="120000"/>
              </a:lnSpc>
            </a:pPr>
            <a:r>
              <a:rPr lang="en-US" altLang="zh-CN" sz="7200" dirty="0"/>
              <a:t>7.1 </a:t>
            </a:r>
            <a:r>
              <a:rPr lang="zh-CN" altLang="en-US" sz="7200" dirty="0"/>
              <a:t>总则</a:t>
            </a:r>
            <a:endParaRPr lang="en-US" altLang="zh-CN" sz="7200" dirty="0"/>
          </a:p>
          <a:p>
            <a:pPr>
              <a:lnSpc>
                <a:spcPct val="120000"/>
              </a:lnSpc>
            </a:pPr>
            <a:r>
              <a:rPr lang="en-US" altLang="zh-CN" sz="7200" dirty="0"/>
              <a:t>7.2 </a:t>
            </a:r>
            <a:r>
              <a:rPr lang="zh-CN" altLang="en-US" sz="7200" dirty="0"/>
              <a:t>预备步骤</a:t>
            </a:r>
            <a:endParaRPr lang="en-US" altLang="zh-CN" sz="7200" dirty="0"/>
          </a:p>
          <a:p>
            <a:pPr>
              <a:lnSpc>
                <a:spcPct val="120000"/>
              </a:lnSpc>
              <a:buNone/>
            </a:pPr>
            <a:r>
              <a:rPr lang="en-US" altLang="zh-CN" sz="7200" dirty="0"/>
              <a:t>      ( 7.2.1 HACCP</a:t>
            </a:r>
            <a:r>
              <a:rPr lang="zh-CN" altLang="en-US" sz="7200" dirty="0"/>
              <a:t>小组的组成 ；</a:t>
            </a:r>
            <a:r>
              <a:rPr lang="en-US" altLang="zh-CN" sz="7200" dirty="0"/>
              <a:t> 7.2.2 </a:t>
            </a:r>
            <a:r>
              <a:rPr lang="zh-CN" altLang="en-US" sz="7200" dirty="0"/>
              <a:t>产品描述 ；</a:t>
            </a:r>
            <a:r>
              <a:rPr lang="en-US" altLang="zh-CN" sz="7200" dirty="0"/>
              <a:t> 7.2.3 </a:t>
            </a:r>
            <a:r>
              <a:rPr lang="zh-CN" altLang="en-US" sz="7200" dirty="0"/>
              <a:t>预期用途的 确定 ；</a:t>
            </a:r>
            <a:r>
              <a:rPr lang="en-US" altLang="zh-CN" sz="7200" dirty="0"/>
              <a:t> 7.2.4 </a:t>
            </a:r>
            <a:r>
              <a:rPr lang="zh-CN" altLang="en-US" sz="7200" dirty="0"/>
              <a:t>流程图的制定 ；</a:t>
            </a:r>
            <a:r>
              <a:rPr lang="en-US" altLang="zh-CN" sz="7200" dirty="0"/>
              <a:t> 7.2.5 </a:t>
            </a:r>
            <a:r>
              <a:rPr lang="zh-CN" altLang="en-US" sz="7200" dirty="0"/>
              <a:t>流程图的确认 </a:t>
            </a:r>
            <a:r>
              <a:rPr lang="en-US" altLang="zh-CN" sz="7200" dirty="0"/>
              <a:t>)</a:t>
            </a:r>
          </a:p>
          <a:p>
            <a:pPr>
              <a:lnSpc>
                <a:spcPct val="120000"/>
              </a:lnSpc>
            </a:pPr>
            <a:r>
              <a:rPr lang="en-US" altLang="zh-CN" sz="7200" dirty="0"/>
              <a:t>7.3 </a:t>
            </a:r>
            <a:r>
              <a:rPr lang="zh-CN" altLang="en-US" sz="7200" dirty="0"/>
              <a:t>危害分析和制定控制措施</a:t>
            </a:r>
            <a:endParaRPr lang="en-US" altLang="zh-CN" sz="7200" dirty="0"/>
          </a:p>
          <a:p>
            <a:pPr>
              <a:lnSpc>
                <a:spcPct val="120000"/>
              </a:lnSpc>
            </a:pPr>
            <a:r>
              <a:rPr lang="en-US" altLang="zh-CN" sz="7200" dirty="0"/>
              <a:t>  (  7.3.1 </a:t>
            </a:r>
            <a:r>
              <a:rPr lang="zh-CN" altLang="en-US" sz="7200" dirty="0"/>
              <a:t>危害识别 ；</a:t>
            </a:r>
            <a:r>
              <a:rPr lang="en-US" altLang="zh-CN" sz="7200" dirty="0"/>
              <a:t> 7.3.2 </a:t>
            </a:r>
            <a:r>
              <a:rPr lang="zh-CN" altLang="en-US" sz="7200" dirty="0"/>
              <a:t>危害评估 ；</a:t>
            </a:r>
            <a:r>
              <a:rPr lang="en-US" altLang="zh-CN" sz="7200" dirty="0"/>
              <a:t>  7.3.3 </a:t>
            </a:r>
            <a:r>
              <a:rPr lang="zh-CN" altLang="en-US" sz="7200" dirty="0"/>
              <a:t>控制措施的制定； </a:t>
            </a:r>
            <a:r>
              <a:rPr lang="en-US" altLang="zh-CN" sz="7200" dirty="0"/>
              <a:t>7.3.4 </a:t>
            </a:r>
            <a:r>
              <a:rPr lang="zh-CN" altLang="en-US" sz="7200" dirty="0"/>
              <a:t>危害分析工作单 </a:t>
            </a:r>
            <a:r>
              <a:rPr lang="en-US" altLang="zh-CN" sz="7200" dirty="0"/>
              <a:t>) </a:t>
            </a:r>
          </a:p>
          <a:p>
            <a:pPr>
              <a:lnSpc>
                <a:spcPct val="120000"/>
              </a:lnSpc>
            </a:pPr>
            <a:r>
              <a:rPr lang="en-US" altLang="zh-CN" sz="7200" dirty="0"/>
              <a:t>7.4  </a:t>
            </a:r>
            <a:r>
              <a:rPr lang="zh-CN" altLang="en-US" sz="7200" dirty="0"/>
              <a:t>关键控制点（</a:t>
            </a:r>
            <a:r>
              <a:rPr lang="en-US" altLang="zh-CN" sz="7200" dirty="0"/>
              <a:t>CCP</a:t>
            </a:r>
            <a:r>
              <a:rPr lang="zh-CN" altLang="en-US" sz="7200" dirty="0"/>
              <a:t>）的确定 </a:t>
            </a:r>
            <a:endParaRPr lang="en-US" altLang="zh-CN" sz="7200" dirty="0"/>
          </a:p>
          <a:p>
            <a:pPr>
              <a:lnSpc>
                <a:spcPct val="120000"/>
              </a:lnSpc>
            </a:pPr>
            <a:r>
              <a:rPr lang="en-US" altLang="zh-CN" sz="7200" dirty="0"/>
              <a:t>7.5  </a:t>
            </a:r>
            <a:r>
              <a:rPr lang="zh-CN" altLang="en-US" sz="7200" dirty="0"/>
              <a:t>关键限值（</a:t>
            </a:r>
            <a:r>
              <a:rPr lang="en-US" altLang="zh-CN" sz="7200" dirty="0"/>
              <a:t>critical  limit</a:t>
            </a:r>
            <a:r>
              <a:rPr lang="zh-CN" altLang="en-US" sz="7200" dirty="0"/>
              <a:t>）的确定 </a:t>
            </a:r>
            <a:endParaRPr lang="en-US" altLang="zh-CN" sz="7200" dirty="0"/>
          </a:p>
          <a:p>
            <a:pPr>
              <a:lnSpc>
                <a:spcPct val="120000"/>
              </a:lnSpc>
            </a:pPr>
            <a:r>
              <a:rPr lang="en-US" altLang="zh-CN" sz="7200" dirty="0"/>
              <a:t>7.6  CCP</a:t>
            </a:r>
            <a:r>
              <a:rPr lang="zh-CN" altLang="en-US" sz="7200" dirty="0"/>
              <a:t>的监控 </a:t>
            </a:r>
            <a:endParaRPr lang="en-US" altLang="zh-CN" sz="7200" dirty="0"/>
          </a:p>
          <a:p>
            <a:pPr>
              <a:lnSpc>
                <a:spcPct val="120000"/>
              </a:lnSpc>
            </a:pPr>
            <a:r>
              <a:rPr lang="en-US" altLang="zh-CN" sz="7200" dirty="0"/>
              <a:t>7.7  </a:t>
            </a:r>
            <a:r>
              <a:rPr lang="zh-CN" altLang="en-US" sz="7200" dirty="0"/>
              <a:t>建立关键限值偏离时的纠偏措施</a:t>
            </a:r>
          </a:p>
          <a:p>
            <a:pPr>
              <a:lnSpc>
                <a:spcPct val="120000"/>
              </a:lnSpc>
            </a:pPr>
            <a:r>
              <a:rPr lang="en-US" altLang="zh-CN" sz="7200" dirty="0"/>
              <a:t>7.8  HACCP</a:t>
            </a:r>
            <a:r>
              <a:rPr lang="zh-CN" altLang="en-US" sz="7200" dirty="0"/>
              <a:t>计划的确认和验证 </a:t>
            </a:r>
          </a:p>
          <a:p>
            <a:pPr>
              <a:lnSpc>
                <a:spcPct val="120000"/>
              </a:lnSpc>
            </a:pPr>
            <a:r>
              <a:rPr lang="en-US" altLang="zh-CN" sz="7200" dirty="0"/>
              <a:t>7.9  HACCP</a:t>
            </a:r>
            <a:r>
              <a:rPr lang="zh-CN" altLang="en-US" sz="7200" dirty="0"/>
              <a:t>计划记录的保持 </a:t>
            </a:r>
          </a:p>
          <a:p>
            <a:pPr>
              <a:lnSpc>
                <a:spcPct val="120000"/>
              </a:lnSpc>
            </a:pPr>
            <a:endParaRPr lang="en-US" altLang="zh-CN" sz="7200" dirty="0" smtClean="0"/>
          </a:p>
          <a:p>
            <a:pPr>
              <a:lnSpc>
                <a:spcPct val="120000"/>
              </a:lnSpc>
            </a:pPr>
            <a:r>
              <a:rPr lang="zh-CN" altLang="en-US" sz="7200" dirty="0" smtClean="0"/>
              <a:t>附</a:t>
            </a:r>
            <a:r>
              <a:rPr lang="zh-CN" altLang="en-US" sz="7200" dirty="0"/>
              <a:t>录</a:t>
            </a:r>
            <a:r>
              <a:rPr lang="en-US" altLang="zh-CN" sz="7200" dirty="0"/>
              <a:t>A </a:t>
            </a:r>
            <a:r>
              <a:rPr lang="zh-CN" altLang="en-US" sz="7200" dirty="0"/>
              <a:t>（</a:t>
            </a:r>
            <a:r>
              <a:rPr lang="en-US" altLang="zh-CN" sz="7200" dirty="0"/>
              <a:t> </a:t>
            </a:r>
            <a:r>
              <a:rPr lang="zh-CN" altLang="en-US" sz="7200" dirty="0"/>
              <a:t>资料性附录 ） 确定</a:t>
            </a:r>
            <a:r>
              <a:rPr lang="en-US" altLang="zh-CN" sz="7200" dirty="0"/>
              <a:t>CCPS </a:t>
            </a:r>
            <a:r>
              <a:rPr lang="zh-CN" altLang="en-US" sz="7200" dirty="0"/>
              <a:t>的判断树</a:t>
            </a:r>
          </a:p>
          <a:p>
            <a:pPr>
              <a:lnSpc>
                <a:spcPct val="170000"/>
              </a:lnSpc>
            </a:pPr>
            <a:endParaRPr lang="zh-CN" altLang="en-US" sz="7200" dirty="0"/>
          </a:p>
        </p:txBody>
      </p:sp>
    </p:spTree>
    <p:extLst>
      <p:ext uri="{BB962C8B-B14F-4D97-AF65-F5344CB8AC3E}">
        <p14:creationId xmlns:p14="http://schemas.microsoft.com/office/powerpoint/2010/main" val="3250958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490066"/>
          </a:xfrm>
        </p:spPr>
        <p:txBody>
          <a:bodyPr>
            <a:noAutofit/>
          </a:bodyPr>
          <a:lstStyle/>
          <a:p>
            <a:r>
              <a:rPr lang="zh-CN" altLang="en-US" sz="3200" dirty="0">
                <a:solidFill>
                  <a:srgbClr val="FF0000"/>
                </a:solidFill>
                <a:latin typeface="宋体" panose="02010600030101010101" pitchFamily="2" charset="-122"/>
                <a:ea typeface="宋体" panose="02010600030101010101" pitchFamily="2" charset="-122"/>
              </a:rPr>
              <a:t>三</a:t>
            </a:r>
            <a:r>
              <a:rPr lang="zh-CN" altLang="en-US" sz="3200" dirty="0" smtClean="0">
                <a:solidFill>
                  <a:srgbClr val="FF0000"/>
                </a:solidFill>
                <a:latin typeface="宋体" panose="02010600030101010101" pitchFamily="2" charset="-122"/>
                <a:ea typeface="宋体" panose="02010600030101010101" pitchFamily="2" charset="-122"/>
              </a:rPr>
              <a:t>、名</a:t>
            </a:r>
            <a:r>
              <a:rPr lang="zh-CN" altLang="en-US" sz="3200" dirty="0">
                <a:solidFill>
                  <a:srgbClr val="FF0000"/>
                </a:solidFill>
                <a:latin typeface="宋体" panose="02010600030101010101" pitchFamily="2" charset="-122"/>
                <a:ea typeface="宋体" panose="02010600030101010101" pitchFamily="2" charset="-122"/>
              </a:rPr>
              <a:t>词和定</a:t>
            </a:r>
            <a:r>
              <a:rPr lang="zh-CN" altLang="en-US" sz="3200" dirty="0" smtClean="0">
                <a:solidFill>
                  <a:srgbClr val="FF0000"/>
                </a:solidFill>
                <a:latin typeface="宋体" panose="02010600030101010101" pitchFamily="2" charset="-122"/>
                <a:ea typeface="宋体" panose="02010600030101010101" pitchFamily="2" charset="-122"/>
              </a:rPr>
              <a:t>义 </a:t>
            </a:r>
            <a:r>
              <a:rPr lang="en-US" altLang="zh-CN" sz="3200" dirty="0" smtClean="0">
                <a:solidFill>
                  <a:srgbClr val="FF0000"/>
                </a:solidFill>
                <a:latin typeface="宋体" panose="02010600030101010101" pitchFamily="2" charset="-122"/>
                <a:ea typeface="宋体" panose="02010600030101010101" pitchFamily="2" charset="-122"/>
              </a:rPr>
              <a:t>I</a:t>
            </a:r>
            <a:r>
              <a:rPr lang="zh-CN" altLang="en-US" sz="3200" dirty="0" smtClean="0">
                <a:solidFill>
                  <a:srgbClr val="FF0000"/>
                </a:solidFill>
                <a:latin typeface="宋体" panose="02010600030101010101" pitchFamily="2" charset="-122"/>
                <a:ea typeface="宋体" panose="02010600030101010101" pitchFamily="2" charset="-122"/>
              </a:rPr>
              <a:t> </a:t>
            </a:r>
            <a:endParaRPr lang="zh-CN" altLang="en-US" sz="3200" dirty="0"/>
          </a:p>
        </p:txBody>
      </p:sp>
      <p:sp>
        <p:nvSpPr>
          <p:cNvPr id="4" name="内容占位符 2"/>
          <p:cNvSpPr>
            <a:spLocks noGrp="1"/>
          </p:cNvSpPr>
          <p:nvPr>
            <p:ph idx="1"/>
          </p:nvPr>
        </p:nvSpPr>
        <p:spPr>
          <a:xfrm>
            <a:off x="457200" y="836712"/>
            <a:ext cx="8229600" cy="5904656"/>
          </a:xfrm>
        </p:spPr>
        <p:txBody>
          <a:bodyPr>
            <a:noAutofit/>
          </a:bodyPr>
          <a:lstStyle/>
          <a:p>
            <a:pPr>
              <a:lnSpc>
                <a:spcPct val="170000"/>
              </a:lnSpc>
            </a:pPr>
            <a:r>
              <a:rPr lang="en-US" altLang="zh-CN" sz="1600" dirty="0" smtClean="0">
                <a:solidFill>
                  <a:srgbClr val="002060"/>
                </a:solidFill>
                <a:latin typeface="宋体" panose="02010600030101010101" pitchFamily="2" charset="-122"/>
                <a:ea typeface="宋体" panose="02010600030101010101" pitchFamily="2" charset="-122"/>
              </a:rPr>
              <a:t>1. </a:t>
            </a:r>
            <a:r>
              <a:rPr lang="zh-CN" altLang="en-US" sz="1600" dirty="0" smtClean="0">
                <a:solidFill>
                  <a:srgbClr val="002060"/>
                </a:solidFill>
                <a:latin typeface="宋体" panose="02010600030101010101" pitchFamily="2" charset="-122"/>
                <a:ea typeface="宋体" panose="02010600030101010101" pitchFamily="2" charset="-122"/>
              </a:rPr>
              <a:t>（食品）水</a:t>
            </a:r>
            <a:r>
              <a:rPr lang="zh-CN" altLang="en-US" sz="1600" dirty="0">
                <a:solidFill>
                  <a:srgbClr val="002060"/>
                </a:solidFill>
                <a:latin typeface="宋体" panose="02010600030101010101" pitchFamily="2" charset="-122"/>
                <a:ea typeface="宋体" panose="02010600030101010101" pitchFamily="2" charset="-122"/>
              </a:rPr>
              <a:t>质安</a:t>
            </a:r>
            <a:r>
              <a:rPr lang="zh-CN" altLang="en-US" sz="1600" dirty="0" smtClean="0">
                <a:solidFill>
                  <a:srgbClr val="002060"/>
                </a:solidFill>
                <a:latin typeface="宋体" panose="02010600030101010101" pitchFamily="2" charset="-122"/>
                <a:ea typeface="宋体" panose="02010600030101010101" pitchFamily="2" charset="-122"/>
              </a:rPr>
              <a:t>全：（食品）饮</a:t>
            </a:r>
            <a:r>
              <a:rPr lang="zh-CN" altLang="en-US" sz="1600" dirty="0">
                <a:solidFill>
                  <a:srgbClr val="002060"/>
                </a:solidFill>
                <a:latin typeface="宋体" panose="02010600030101010101" pitchFamily="2" charset="-122"/>
                <a:ea typeface="宋体" panose="02010600030101010101" pitchFamily="2" charset="-122"/>
              </a:rPr>
              <a:t>用水在按照预期用途进行制备输配和（或）饮用时，不会对用户造成伤害的概念。</a:t>
            </a:r>
            <a:endParaRPr lang="en-US" altLang="zh-CN" sz="1600" dirty="0">
              <a:solidFill>
                <a:srgbClr val="002060"/>
              </a:solidFill>
              <a:latin typeface="宋体" panose="02010600030101010101" pitchFamily="2" charset="-122"/>
              <a:ea typeface="宋体" panose="02010600030101010101" pitchFamily="2" charset="-122"/>
            </a:endParaRPr>
          </a:p>
          <a:p>
            <a:pPr>
              <a:lnSpc>
                <a:spcPct val="170000"/>
              </a:lnSpc>
            </a:pPr>
            <a:r>
              <a:rPr lang="en-US" altLang="zh-CN" sz="1600" dirty="0" smtClean="0">
                <a:solidFill>
                  <a:srgbClr val="002060"/>
                </a:solidFill>
                <a:latin typeface="宋体" panose="02010600030101010101" pitchFamily="2" charset="-122"/>
                <a:ea typeface="宋体" panose="02010600030101010101" pitchFamily="2" charset="-122"/>
              </a:rPr>
              <a:t>2. </a:t>
            </a:r>
            <a:r>
              <a:rPr lang="zh-CN" altLang="en-US" sz="1600" dirty="0">
                <a:solidFill>
                  <a:srgbClr val="002060"/>
                </a:solidFill>
                <a:latin typeface="宋体" panose="02010600030101010101" pitchFamily="2" charset="-122"/>
                <a:ea typeface="宋体" panose="02010600030101010101" pitchFamily="2" charset="-122"/>
              </a:rPr>
              <a:t>水质安全危害  ：饮用水中所含有的对健康有潜在不良影响的生物、化学或物理的因素或饮用水存在状况。</a:t>
            </a:r>
            <a:endParaRPr lang="en-US" altLang="zh-CN" sz="1600" dirty="0">
              <a:solidFill>
                <a:srgbClr val="002060"/>
              </a:solidFill>
              <a:latin typeface="宋体" panose="02010600030101010101" pitchFamily="2" charset="-122"/>
              <a:ea typeface="宋体" panose="02010600030101010101" pitchFamily="2" charset="-122"/>
            </a:endParaRPr>
          </a:p>
          <a:p>
            <a:pPr>
              <a:lnSpc>
                <a:spcPct val="170000"/>
              </a:lnSpc>
            </a:pPr>
            <a:r>
              <a:rPr lang="en-US" altLang="zh-CN" sz="1600" dirty="0" smtClean="0">
                <a:solidFill>
                  <a:srgbClr val="002060"/>
                </a:solidFill>
                <a:latin typeface="宋体" panose="02010600030101010101" pitchFamily="2" charset="-122"/>
                <a:ea typeface="宋体" panose="02010600030101010101" pitchFamily="2" charset="-122"/>
              </a:rPr>
              <a:t>3. </a:t>
            </a:r>
            <a:r>
              <a:rPr lang="zh-CN" altLang="en-US" sz="1600" dirty="0">
                <a:solidFill>
                  <a:srgbClr val="002060"/>
                </a:solidFill>
                <a:latin typeface="宋体" panose="02010600030101010101" pitchFamily="2" charset="-122"/>
                <a:ea typeface="宋体" panose="02010600030101010101" pitchFamily="2" charset="-122"/>
              </a:rPr>
              <a:t>水质安全方针  ：由组织的最高管理者正式发布的该组织总的水质安全宗旨和方向</a:t>
            </a:r>
            <a:r>
              <a:rPr lang="zh-CN" altLang="en-US" sz="1600" dirty="0" smtClean="0">
                <a:solidFill>
                  <a:srgbClr val="002060"/>
                </a:solidFill>
                <a:latin typeface="宋体" panose="02010600030101010101" pitchFamily="2" charset="-122"/>
                <a:ea typeface="宋体" panose="02010600030101010101" pitchFamily="2" charset="-122"/>
              </a:rPr>
              <a:t>。</a:t>
            </a:r>
            <a:endParaRPr lang="en-US" altLang="zh-CN" sz="1600" dirty="0" smtClean="0">
              <a:solidFill>
                <a:srgbClr val="002060"/>
              </a:solidFill>
              <a:latin typeface="宋体" panose="02010600030101010101" pitchFamily="2" charset="-122"/>
              <a:ea typeface="宋体" panose="02010600030101010101" pitchFamily="2" charset="-122"/>
            </a:endParaRPr>
          </a:p>
          <a:p>
            <a:pPr>
              <a:lnSpc>
                <a:spcPct val="170000"/>
              </a:lnSpc>
            </a:pPr>
            <a:r>
              <a:rPr lang="en-US" altLang="zh-CN" sz="1600" dirty="0">
                <a:solidFill>
                  <a:srgbClr val="002060"/>
                </a:solidFill>
                <a:latin typeface="宋体" panose="02010600030101010101" pitchFamily="2" charset="-122"/>
                <a:ea typeface="宋体" panose="02010600030101010101" pitchFamily="2" charset="-122"/>
              </a:rPr>
              <a:t>4</a:t>
            </a:r>
            <a:r>
              <a:rPr lang="en-US" altLang="zh-CN" sz="1600" dirty="0" smtClean="0">
                <a:solidFill>
                  <a:srgbClr val="002060"/>
                </a:solidFill>
                <a:latin typeface="宋体" panose="02010600030101010101" pitchFamily="2" charset="-122"/>
                <a:ea typeface="宋体" panose="02010600030101010101" pitchFamily="2" charset="-122"/>
              </a:rPr>
              <a:t>. </a:t>
            </a:r>
            <a:r>
              <a:rPr lang="zh-CN" altLang="en-US" sz="1600" dirty="0" smtClean="0">
                <a:solidFill>
                  <a:srgbClr val="002060"/>
                </a:solidFill>
                <a:latin typeface="宋体" panose="02010600030101010101" pitchFamily="2" charset="-122"/>
                <a:ea typeface="宋体" panose="02010600030101010101" pitchFamily="2" charset="-122"/>
              </a:rPr>
              <a:t>潜在危害 </a:t>
            </a:r>
            <a:r>
              <a:rPr lang="en-US" altLang="zh-CN" sz="1600" dirty="0" smtClean="0">
                <a:solidFill>
                  <a:srgbClr val="002060"/>
                </a:solidFill>
                <a:latin typeface="宋体" panose="02010600030101010101" pitchFamily="2" charset="-122"/>
                <a:ea typeface="宋体" panose="02010600030101010101" pitchFamily="2" charset="-122"/>
              </a:rPr>
              <a:t>: </a:t>
            </a:r>
            <a:r>
              <a:rPr lang="zh-CN" altLang="en-US" sz="1600" dirty="0" smtClean="0">
                <a:solidFill>
                  <a:srgbClr val="002060"/>
                </a:solidFill>
                <a:latin typeface="宋体" panose="02010600030101010101" pitchFamily="2" charset="-122"/>
                <a:ea typeface="宋体" panose="02010600030101010101" pitchFamily="2" charset="-122"/>
              </a:rPr>
              <a:t>如不加以预防，将有可能发生的水质安全危害。 </a:t>
            </a:r>
            <a:endParaRPr lang="en-US" altLang="zh-CN" sz="1600" dirty="0" smtClean="0">
              <a:solidFill>
                <a:srgbClr val="002060"/>
              </a:solidFill>
              <a:latin typeface="宋体" panose="02010600030101010101" pitchFamily="2" charset="-122"/>
              <a:ea typeface="宋体" panose="02010600030101010101" pitchFamily="2" charset="-122"/>
            </a:endParaRPr>
          </a:p>
          <a:p>
            <a:pPr>
              <a:lnSpc>
                <a:spcPct val="170000"/>
              </a:lnSpc>
            </a:pPr>
            <a:r>
              <a:rPr lang="en-US" altLang="zh-CN" sz="1600" dirty="0" smtClean="0">
                <a:solidFill>
                  <a:srgbClr val="002060"/>
                </a:solidFill>
                <a:latin typeface="宋体" panose="02010600030101010101" pitchFamily="2" charset="-122"/>
                <a:ea typeface="宋体" panose="02010600030101010101" pitchFamily="2" charset="-122"/>
              </a:rPr>
              <a:t>5. </a:t>
            </a:r>
            <a:r>
              <a:rPr lang="zh-CN" altLang="en-US" sz="1600" dirty="0" smtClean="0">
                <a:solidFill>
                  <a:srgbClr val="002060"/>
                </a:solidFill>
                <a:latin typeface="宋体" panose="02010600030101010101" pitchFamily="2" charset="-122"/>
                <a:ea typeface="宋体" panose="02010600030101010101" pitchFamily="2" charset="-122"/>
              </a:rPr>
              <a:t>显著危害 </a:t>
            </a:r>
            <a:r>
              <a:rPr lang="en-US" altLang="zh-CN" sz="1600" dirty="0" smtClean="0">
                <a:solidFill>
                  <a:srgbClr val="002060"/>
                </a:solidFill>
                <a:latin typeface="宋体" panose="02010600030101010101" pitchFamily="2" charset="-122"/>
                <a:ea typeface="宋体" panose="02010600030101010101" pitchFamily="2" charset="-122"/>
              </a:rPr>
              <a:t>: </a:t>
            </a:r>
            <a:r>
              <a:rPr lang="zh-CN" altLang="en-US" sz="1600" dirty="0" smtClean="0">
                <a:solidFill>
                  <a:srgbClr val="002060"/>
                </a:solidFill>
                <a:latin typeface="宋体" panose="02010600030101010101" pitchFamily="2" charset="-122"/>
                <a:ea typeface="宋体" panose="02010600030101010101" pitchFamily="2" charset="-122"/>
              </a:rPr>
              <a:t>如不加以控制，将极可能发生并引起疾病或伤害</a:t>
            </a:r>
            <a:r>
              <a:rPr lang="zh-CN" altLang="en-US" sz="1600" dirty="0">
                <a:solidFill>
                  <a:srgbClr val="002060"/>
                </a:solidFill>
                <a:latin typeface="宋体" panose="02010600030101010101" pitchFamily="2" charset="-122"/>
                <a:ea typeface="宋体" panose="02010600030101010101" pitchFamily="2" charset="-122"/>
              </a:rPr>
              <a:t>的水质安</a:t>
            </a:r>
            <a:r>
              <a:rPr lang="zh-CN" altLang="en-US" sz="1600" dirty="0" smtClean="0">
                <a:solidFill>
                  <a:srgbClr val="002060"/>
                </a:solidFill>
                <a:latin typeface="宋体" panose="02010600030101010101" pitchFamily="2" charset="-122"/>
                <a:ea typeface="宋体" panose="02010600030101010101" pitchFamily="2" charset="-122"/>
              </a:rPr>
              <a:t>全潜在危害。 </a:t>
            </a:r>
            <a:endParaRPr lang="en-US" altLang="zh-CN" sz="1600" dirty="0" smtClean="0">
              <a:solidFill>
                <a:srgbClr val="002060"/>
              </a:solidFill>
              <a:latin typeface="宋体" panose="02010600030101010101" pitchFamily="2" charset="-122"/>
              <a:ea typeface="宋体" panose="02010600030101010101" pitchFamily="2" charset="-122"/>
            </a:endParaRPr>
          </a:p>
          <a:p>
            <a:pPr>
              <a:lnSpc>
                <a:spcPct val="170000"/>
              </a:lnSpc>
            </a:pPr>
            <a:r>
              <a:rPr lang="zh-CN" altLang="en-US" sz="1200" dirty="0" smtClean="0">
                <a:solidFill>
                  <a:srgbClr val="002060"/>
                </a:solidFill>
                <a:latin typeface="宋体" panose="02010600030101010101" pitchFamily="2" charset="-122"/>
                <a:ea typeface="宋体" panose="02010600030101010101" pitchFamily="2" charset="-122"/>
              </a:rPr>
              <a:t>注</a:t>
            </a:r>
            <a:r>
              <a:rPr lang="zh-CN" altLang="en-US" sz="1200" dirty="0">
                <a:solidFill>
                  <a:srgbClr val="002060"/>
                </a:solidFill>
                <a:latin typeface="宋体" panose="02010600030101010101" pitchFamily="2" charset="-122"/>
                <a:ea typeface="宋体" panose="02010600030101010101" pitchFamily="2" charset="-122"/>
              </a:rPr>
              <a:t>：</a:t>
            </a:r>
            <a:r>
              <a:rPr lang="zh-CN" altLang="en-US" sz="1200" dirty="0" smtClean="0">
                <a:solidFill>
                  <a:srgbClr val="002060"/>
                </a:solidFill>
                <a:latin typeface="宋体" panose="02010600030101010101" pitchFamily="2" charset="-122"/>
                <a:ea typeface="宋体" panose="02010600030101010101" pitchFamily="2" charset="-122"/>
              </a:rPr>
              <a:t>“极可能发生”和“引起疾病或伤害”表示危害具有发生的“可能性”和“严重性”。 </a:t>
            </a:r>
            <a:endParaRPr lang="en-US" altLang="zh-CN" sz="1200" dirty="0" smtClean="0">
              <a:solidFill>
                <a:srgbClr val="002060"/>
              </a:solidFill>
              <a:latin typeface="宋体" panose="02010600030101010101" pitchFamily="2" charset="-122"/>
              <a:ea typeface="宋体" panose="02010600030101010101" pitchFamily="2" charset="-122"/>
            </a:endParaRPr>
          </a:p>
          <a:p>
            <a:pPr>
              <a:lnSpc>
                <a:spcPct val="170000"/>
              </a:lnSpc>
            </a:pPr>
            <a:r>
              <a:rPr lang="en-US" altLang="zh-CN" sz="1600" dirty="0">
                <a:solidFill>
                  <a:srgbClr val="002060"/>
                </a:solidFill>
                <a:latin typeface="宋体" panose="02010600030101010101" pitchFamily="2" charset="-122"/>
                <a:ea typeface="宋体" panose="02010600030101010101" pitchFamily="2" charset="-122"/>
              </a:rPr>
              <a:t>6</a:t>
            </a:r>
            <a:r>
              <a:rPr lang="en-US" altLang="zh-CN" sz="1600" dirty="0" smtClean="0">
                <a:solidFill>
                  <a:srgbClr val="002060"/>
                </a:solidFill>
                <a:latin typeface="宋体" panose="02010600030101010101" pitchFamily="2" charset="-122"/>
                <a:ea typeface="宋体" panose="02010600030101010101" pitchFamily="2" charset="-122"/>
              </a:rPr>
              <a:t>. </a:t>
            </a:r>
            <a:r>
              <a:rPr lang="zh-CN" altLang="en-US" sz="1600" dirty="0" smtClean="0">
                <a:solidFill>
                  <a:srgbClr val="002060"/>
                </a:solidFill>
                <a:latin typeface="宋体" panose="02010600030101010101" pitchFamily="2" charset="-122"/>
                <a:ea typeface="宋体" panose="02010600030101010101" pitchFamily="2" charset="-122"/>
              </a:rPr>
              <a:t>水质防护计划</a:t>
            </a:r>
            <a:r>
              <a:rPr lang="en-US" altLang="zh-CN" sz="1600" dirty="0" smtClean="0">
                <a:solidFill>
                  <a:srgbClr val="002060"/>
                </a:solidFill>
                <a:latin typeface="宋体" panose="02010600030101010101" pitchFamily="2" charset="-122"/>
                <a:ea typeface="宋体" panose="02010600030101010101" pitchFamily="2" charset="-122"/>
              </a:rPr>
              <a:t>:</a:t>
            </a:r>
            <a:r>
              <a:rPr lang="zh-CN" altLang="en-US" sz="1600" dirty="0" smtClean="0">
                <a:solidFill>
                  <a:srgbClr val="002060"/>
                </a:solidFill>
                <a:latin typeface="宋体" panose="02010600030101010101" pitchFamily="2" charset="-122"/>
                <a:ea typeface="宋体" panose="02010600030101010101" pitchFamily="2" charset="-122"/>
              </a:rPr>
              <a:t> 为了保护</a:t>
            </a:r>
            <a:r>
              <a:rPr lang="zh-CN" altLang="en-US" sz="1600" dirty="0">
                <a:solidFill>
                  <a:srgbClr val="002060"/>
                </a:solidFill>
                <a:latin typeface="宋体" panose="02010600030101010101" pitchFamily="2" charset="-122"/>
                <a:ea typeface="宋体" panose="02010600030101010101" pitchFamily="2" charset="-122"/>
              </a:rPr>
              <a:t>水</a:t>
            </a:r>
            <a:r>
              <a:rPr lang="zh-CN" altLang="en-US" sz="1600" dirty="0" smtClean="0">
                <a:solidFill>
                  <a:srgbClr val="002060"/>
                </a:solidFill>
                <a:latin typeface="宋体" panose="02010600030101010101" pitchFamily="2" charset="-122"/>
                <a:ea typeface="宋体" panose="02010600030101010101" pitchFamily="2" charset="-122"/>
              </a:rPr>
              <a:t>质安全，免于遭受生物的、化学的、物理的蓄意污染或人为破坏而制定并实施的措施。</a:t>
            </a:r>
            <a:endParaRPr lang="en-US" altLang="zh-CN" sz="1600" dirty="0" smtClean="0">
              <a:solidFill>
                <a:srgbClr val="002060"/>
              </a:solidFill>
              <a:latin typeface="宋体" panose="02010600030101010101" pitchFamily="2" charset="-122"/>
              <a:ea typeface="宋体" panose="02010600030101010101" pitchFamily="2" charset="-122"/>
            </a:endParaRPr>
          </a:p>
          <a:p>
            <a:pPr>
              <a:lnSpc>
                <a:spcPct val="170000"/>
              </a:lnSpc>
            </a:pPr>
            <a:r>
              <a:rPr lang="en-US" altLang="zh-CN" sz="1600" dirty="0" smtClean="0">
                <a:solidFill>
                  <a:srgbClr val="002060"/>
                </a:solidFill>
                <a:latin typeface="宋体" panose="02010600030101010101" pitchFamily="2" charset="-122"/>
                <a:ea typeface="宋体" panose="02010600030101010101" pitchFamily="2" charset="-122"/>
              </a:rPr>
              <a:t>7. </a:t>
            </a:r>
            <a:r>
              <a:rPr lang="zh-CN" altLang="en-US" sz="1600" dirty="0">
                <a:solidFill>
                  <a:srgbClr val="002060"/>
                </a:solidFill>
                <a:latin typeface="宋体" panose="02010600030101010101" pitchFamily="2" charset="-122"/>
                <a:ea typeface="宋体" panose="02010600030101010101" pitchFamily="2" charset="-122"/>
              </a:rPr>
              <a:t>纠</a:t>
            </a:r>
            <a:r>
              <a:rPr lang="zh-CN" altLang="en-US" sz="1600" dirty="0" smtClean="0">
                <a:solidFill>
                  <a:srgbClr val="002060"/>
                </a:solidFill>
                <a:latin typeface="宋体" panose="02010600030101010101" pitchFamily="2" charset="-122"/>
                <a:ea typeface="宋体" panose="02010600030101010101" pitchFamily="2" charset="-122"/>
              </a:rPr>
              <a:t>正：为</a:t>
            </a:r>
            <a:r>
              <a:rPr lang="zh-CN" altLang="en-US" sz="1600" dirty="0">
                <a:solidFill>
                  <a:srgbClr val="002060"/>
                </a:solidFill>
                <a:latin typeface="宋体" panose="02010600030101010101" pitchFamily="2" charset="-122"/>
                <a:ea typeface="宋体" panose="02010600030101010101" pitchFamily="2" charset="-122"/>
              </a:rPr>
              <a:t>消除已发现的不合格所采取的措施。</a:t>
            </a:r>
            <a:endParaRPr lang="en-US" altLang="zh-CN" sz="1600" dirty="0">
              <a:solidFill>
                <a:srgbClr val="002060"/>
              </a:solidFill>
              <a:latin typeface="宋体" panose="02010600030101010101" pitchFamily="2" charset="-122"/>
              <a:ea typeface="宋体" panose="02010600030101010101" pitchFamily="2" charset="-122"/>
            </a:endParaRPr>
          </a:p>
          <a:p>
            <a:pPr>
              <a:lnSpc>
                <a:spcPct val="170000"/>
              </a:lnSpc>
            </a:pPr>
            <a:r>
              <a:rPr lang="en-US" altLang="zh-CN" sz="1600" dirty="0" smtClean="0">
                <a:solidFill>
                  <a:srgbClr val="002060"/>
                </a:solidFill>
                <a:latin typeface="宋体" panose="02010600030101010101" pitchFamily="2" charset="-122"/>
                <a:ea typeface="宋体" panose="02010600030101010101" pitchFamily="2" charset="-122"/>
              </a:rPr>
              <a:t>8. </a:t>
            </a:r>
            <a:r>
              <a:rPr lang="zh-CN" altLang="en-US" sz="1600" dirty="0">
                <a:solidFill>
                  <a:srgbClr val="002060"/>
                </a:solidFill>
                <a:latin typeface="宋体" panose="02010600030101010101" pitchFamily="2" charset="-122"/>
                <a:ea typeface="宋体" panose="02010600030101010101" pitchFamily="2" charset="-122"/>
              </a:rPr>
              <a:t>纠正措</a:t>
            </a:r>
            <a:r>
              <a:rPr lang="zh-CN" altLang="en-US" sz="1600" dirty="0" smtClean="0">
                <a:solidFill>
                  <a:srgbClr val="002060"/>
                </a:solidFill>
                <a:latin typeface="宋体" panose="02010600030101010101" pitchFamily="2" charset="-122"/>
                <a:ea typeface="宋体" panose="02010600030101010101" pitchFamily="2" charset="-122"/>
              </a:rPr>
              <a:t>施：</a:t>
            </a:r>
            <a:r>
              <a:rPr lang="zh-CN" altLang="en-US" sz="1600" dirty="0">
                <a:solidFill>
                  <a:srgbClr val="002060"/>
                </a:solidFill>
                <a:latin typeface="宋体" panose="02010600030101010101" pitchFamily="2" charset="-122"/>
                <a:ea typeface="宋体" panose="02010600030101010101" pitchFamily="2" charset="-122"/>
              </a:rPr>
              <a:t>为消除已发现的不合格或其他不期望情况的原因所采取的措施。</a:t>
            </a:r>
            <a:endParaRPr lang="en-US" altLang="zh-CN" sz="1600" dirty="0">
              <a:solidFill>
                <a:srgbClr val="002060"/>
              </a:solidFill>
              <a:latin typeface="宋体" panose="02010600030101010101" pitchFamily="2" charset="-122"/>
              <a:ea typeface="宋体" panose="02010600030101010101" pitchFamily="2" charset="-122"/>
            </a:endParaRPr>
          </a:p>
          <a:p>
            <a:pPr>
              <a:lnSpc>
                <a:spcPct val="170000"/>
              </a:lnSpc>
            </a:pPr>
            <a:r>
              <a:rPr lang="zh-CN" altLang="en-US" sz="1400" dirty="0">
                <a:solidFill>
                  <a:srgbClr val="002060"/>
                </a:solidFill>
                <a:latin typeface="宋体" panose="02010600030101010101" pitchFamily="2" charset="-122"/>
                <a:ea typeface="宋体" panose="02010600030101010101" pitchFamily="2" charset="-122"/>
              </a:rPr>
              <a:t>注</a:t>
            </a:r>
            <a:r>
              <a:rPr lang="en-US" altLang="zh-CN" sz="1400" dirty="0">
                <a:solidFill>
                  <a:srgbClr val="002060"/>
                </a:solidFill>
                <a:latin typeface="宋体" panose="02010600030101010101" pitchFamily="2" charset="-122"/>
                <a:ea typeface="宋体" panose="02010600030101010101" pitchFamily="2" charset="-122"/>
              </a:rPr>
              <a:t>1</a:t>
            </a:r>
            <a:r>
              <a:rPr lang="zh-CN" altLang="en-US" sz="1400" dirty="0">
                <a:solidFill>
                  <a:srgbClr val="002060"/>
                </a:solidFill>
                <a:latin typeface="宋体" panose="02010600030101010101" pitchFamily="2" charset="-122"/>
                <a:ea typeface="宋体" panose="02010600030101010101" pitchFamily="2" charset="-122"/>
              </a:rPr>
              <a:t>：一个不合格可以有若干个原因</a:t>
            </a:r>
            <a:r>
              <a:rPr lang="zh-CN" altLang="en-US" sz="1400" dirty="0" smtClean="0">
                <a:solidFill>
                  <a:srgbClr val="002060"/>
                </a:solidFill>
                <a:latin typeface="宋体" panose="02010600030101010101" pitchFamily="2" charset="-122"/>
                <a:ea typeface="宋体" panose="02010600030101010101" pitchFamily="2" charset="-122"/>
              </a:rPr>
              <a:t>。</a:t>
            </a:r>
            <a:r>
              <a:rPr lang="en-US" altLang="zh-CN" sz="1400" dirty="0" smtClean="0">
                <a:solidFill>
                  <a:srgbClr val="002060"/>
                </a:solidFill>
                <a:latin typeface="宋体" panose="02010600030101010101" pitchFamily="2" charset="-122"/>
                <a:ea typeface="宋体" panose="02010600030101010101" pitchFamily="2" charset="-122"/>
              </a:rPr>
              <a:t>       </a:t>
            </a:r>
            <a:r>
              <a:rPr lang="zh-CN" altLang="en-US" sz="1400" dirty="0" smtClean="0">
                <a:solidFill>
                  <a:srgbClr val="002060"/>
                </a:solidFill>
                <a:latin typeface="宋体" panose="02010600030101010101" pitchFamily="2" charset="-122"/>
                <a:ea typeface="宋体" panose="02010600030101010101" pitchFamily="2" charset="-122"/>
              </a:rPr>
              <a:t>注</a:t>
            </a:r>
            <a:r>
              <a:rPr lang="en-US" altLang="zh-CN" sz="1400" dirty="0">
                <a:solidFill>
                  <a:srgbClr val="002060"/>
                </a:solidFill>
                <a:latin typeface="宋体" panose="02010600030101010101" pitchFamily="2" charset="-122"/>
                <a:ea typeface="宋体" panose="02010600030101010101" pitchFamily="2" charset="-122"/>
              </a:rPr>
              <a:t>2</a:t>
            </a:r>
            <a:r>
              <a:rPr lang="zh-CN" altLang="en-US" sz="1400" dirty="0">
                <a:solidFill>
                  <a:srgbClr val="002060"/>
                </a:solidFill>
                <a:latin typeface="宋体" panose="02010600030101010101" pitchFamily="2" charset="-122"/>
                <a:ea typeface="宋体" panose="02010600030101010101" pitchFamily="2" charset="-122"/>
              </a:rPr>
              <a:t>：纠正措施包括原因分析和采取措施防止再发生。</a:t>
            </a:r>
            <a:endParaRPr lang="en-US" altLang="zh-CN" sz="1400" dirty="0">
              <a:solidFill>
                <a:srgbClr val="002060"/>
              </a:solidFill>
              <a:latin typeface="宋体" panose="02010600030101010101" pitchFamily="2" charset="-122"/>
              <a:ea typeface="宋体" panose="02010600030101010101" pitchFamily="2" charset="-122"/>
            </a:endParaRPr>
          </a:p>
          <a:p>
            <a:pPr>
              <a:lnSpc>
                <a:spcPct val="170000"/>
              </a:lnSpc>
            </a:pPr>
            <a:endParaRPr lang="zh-CN" altLang="en-US" sz="1600" dirty="0">
              <a:solidFill>
                <a:srgbClr val="002060"/>
              </a:solidFill>
              <a:latin typeface="宋体" panose="02010600030101010101" pitchFamily="2" charset="-122"/>
              <a:ea typeface="宋体" panose="02010600030101010101" pitchFamily="2" charset="-122"/>
            </a:endParaRPr>
          </a:p>
          <a:p>
            <a:pPr>
              <a:lnSpc>
                <a:spcPct val="170000"/>
              </a:lnSpc>
            </a:pPr>
            <a:endParaRPr lang="zh-CN" altLang="en-US" sz="1600" dirty="0">
              <a:solidFill>
                <a:srgbClr val="002060"/>
              </a:solidFill>
            </a:endParaRPr>
          </a:p>
        </p:txBody>
      </p:sp>
    </p:spTree>
    <p:extLst>
      <p:ext uri="{BB962C8B-B14F-4D97-AF65-F5344CB8AC3E}">
        <p14:creationId xmlns:p14="http://schemas.microsoft.com/office/powerpoint/2010/main" val="1951443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88640"/>
            <a:ext cx="8229600" cy="576064"/>
          </a:xfrm>
        </p:spPr>
        <p:txBody>
          <a:bodyPr>
            <a:noAutofit/>
          </a:bodyPr>
          <a:lstStyle/>
          <a:p>
            <a:r>
              <a:rPr lang="zh-CN" altLang="en-US" sz="3200" dirty="0" smtClean="0">
                <a:solidFill>
                  <a:srgbClr val="FF0000"/>
                </a:solidFill>
                <a:latin typeface="宋体" panose="02010600030101010101" pitchFamily="2" charset="-122"/>
                <a:ea typeface="宋体" panose="02010600030101010101" pitchFamily="2" charset="-122"/>
              </a:rPr>
              <a:t>三</a:t>
            </a:r>
            <a:r>
              <a:rPr lang="zh-CN" altLang="en-US" sz="3200" dirty="0">
                <a:solidFill>
                  <a:srgbClr val="FF0000"/>
                </a:solidFill>
                <a:latin typeface="宋体" panose="02010600030101010101" pitchFamily="2" charset="-122"/>
                <a:ea typeface="宋体" panose="02010600030101010101" pitchFamily="2" charset="-122"/>
              </a:rPr>
              <a:t>、</a:t>
            </a:r>
            <a:r>
              <a:rPr lang="zh-CN" altLang="en-US" sz="3200" dirty="0" smtClean="0">
                <a:solidFill>
                  <a:srgbClr val="FF0000"/>
                </a:solidFill>
                <a:latin typeface="宋体" panose="02010600030101010101" pitchFamily="2" charset="-122"/>
                <a:ea typeface="宋体" panose="02010600030101010101" pitchFamily="2" charset="-122"/>
              </a:rPr>
              <a:t>名</a:t>
            </a:r>
            <a:r>
              <a:rPr lang="zh-CN" altLang="en-US" sz="3200" dirty="0">
                <a:solidFill>
                  <a:srgbClr val="FF0000"/>
                </a:solidFill>
                <a:latin typeface="宋体" panose="02010600030101010101" pitchFamily="2" charset="-122"/>
                <a:ea typeface="宋体" panose="02010600030101010101" pitchFamily="2" charset="-122"/>
              </a:rPr>
              <a:t>词和定</a:t>
            </a:r>
            <a:r>
              <a:rPr lang="zh-CN" altLang="en-US" sz="3200" dirty="0" smtClean="0">
                <a:solidFill>
                  <a:srgbClr val="FF0000"/>
                </a:solidFill>
                <a:latin typeface="宋体" panose="02010600030101010101" pitchFamily="2" charset="-122"/>
                <a:ea typeface="宋体" panose="02010600030101010101" pitchFamily="2" charset="-122"/>
              </a:rPr>
              <a:t>义 </a:t>
            </a:r>
            <a:r>
              <a:rPr lang="en-US" altLang="zh-CN" sz="3200" dirty="0" smtClean="0">
                <a:solidFill>
                  <a:srgbClr val="FF0000"/>
                </a:solidFill>
                <a:latin typeface="宋体"/>
                <a:ea typeface="宋体"/>
              </a:rPr>
              <a:t>Ⅱ</a:t>
            </a:r>
            <a:r>
              <a:rPr lang="zh-CN" altLang="en-US" sz="3200" dirty="0" smtClean="0">
                <a:solidFill>
                  <a:srgbClr val="FF0000"/>
                </a:solidFill>
                <a:latin typeface="宋体" panose="02010600030101010101" pitchFamily="2" charset="-122"/>
                <a:ea typeface="宋体" panose="02010600030101010101" pitchFamily="2" charset="-122"/>
              </a:rPr>
              <a:t> </a:t>
            </a:r>
            <a:endParaRPr lang="zh-CN" altLang="en-US" sz="3200" dirty="0"/>
          </a:p>
        </p:txBody>
      </p:sp>
      <p:sp>
        <p:nvSpPr>
          <p:cNvPr id="4" name="内容占位符 2"/>
          <p:cNvSpPr>
            <a:spLocks noGrp="1"/>
          </p:cNvSpPr>
          <p:nvPr>
            <p:ph idx="1"/>
          </p:nvPr>
        </p:nvSpPr>
        <p:spPr>
          <a:xfrm>
            <a:off x="457200" y="908720"/>
            <a:ext cx="8229600" cy="5217443"/>
          </a:xfrm>
        </p:spPr>
        <p:txBody>
          <a:bodyPr>
            <a:normAutofit fontScale="40000" lnSpcReduction="20000"/>
          </a:bodyPr>
          <a:lstStyle/>
          <a:p>
            <a:pPr>
              <a:lnSpc>
                <a:spcPct val="170000"/>
              </a:lnSpc>
            </a:pPr>
            <a:r>
              <a:rPr lang="en-US" altLang="zh-CN" dirty="0" smtClean="0">
                <a:solidFill>
                  <a:srgbClr val="002060"/>
                </a:solidFill>
              </a:rPr>
              <a:t> </a:t>
            </a:r>
            <a:r>
              <a:rPr lang="en-US" altLang="zh-CN" sz="4200" dirty="0" smtClean="0">
                <a:solidFill>
                  <a:srgbClr val="002060"/>
                </a:solidFill>
              </a:rPr>
              <a:t>9.  </a:t>
            </a:r>
            <a:r>
              <a:rPr lang="zh-CN" altLang="en-US" sz="4200" dirty="0" smtClean="0">
                <a:solidFill>
                  <a:srgbClr val="002060"/>
                </a:solidFill>
              </a:rPr>
              <a:t>流</a:t>
            </a:r>
            <a:r>
              <a:rPr lang="zh-CN" altLang="en-US" sz="4200" dirty="0">
                <a:solidFill>
                  <a:srgbClr val="002060"/>
                </a:solidFill>
              </a:rPr>
              <a:t>程图  ：净水或输配</a:t>
            </a:r>
            <a:r>
              <a:rPr lang="zh-CN" altLang="en-US" sz="4200" dirty="0" smtClean="0">
                <a:solidFill>
                  <a:srgbClr val="002060"/>
                </a:solidFill>
              </a:rPr>
              <a:t>水过程所</a:t>
            </a:r>
            <a:r>
              <a:rPr lang="zh-CN" altLang="en-US" sz="4200" dirty="0">
                <a:solidFill>
                  <a:srgbClr val="002060"/>
                </a:solidFill>
              </a:rPr>
              <a:t>用的步骤或操作顺序的系统表</a:t>
            </a:r>
            <a:r>
              <a:rPr lang="zh-CN" altLang="en-US" sz="4200" dirty="0" smtClean="0">
                <a:solidFill>
                  <a:srgbClr val="002060"/>
                </a:solidFill>
              </a:rPr>
              <a:t>述。</a:t>
            </a:r>
            <a:endParaRPr lang="en-US" altLang="zh-CN" sz="4200" dirty="0" smtClean="0">
              <a:solidFill>
                <a:srgbClr val="002060"/>
              </a:solidFill>
            </a:endParaRPr>
          </a:p>
          <a:p>
            <a:pPr>
              <a:lnSpc>
                <a:spcPct val="170000"/>
              </a:lnSpc>
            </a:pPr>
            <a:r>
              <a:rPr lang="en-US" altLang="zh-CN" sz="4200" dirty="0" smtClean="0">
                <a:solidFill>
                  <a:srgbClr val="002060"/>
                </a:solidFill>
              </a:rPr>
              <a:t>10. </a:t>
            </a:r>
            <a:r>
              <a:rPr lang="zh-CN" altLang="en-US" sz="4200" dirty="0">
                <a:solidFill>
                  <a:srgbClr val="002060"/>
                </a:solidFill>
              </a:rPr>
              <a:t>危害分</a:t>
            </a:r>
            <a:r>
              <a:rPr lang="zh-CN" altLang="en-US" sz="4200" dirty="0" smtClean="0">
                <a:solidFill>
                  <a:srgbClr val="002060"/>
                </a:solidFill>
              </a:rPr>
              <a:t>析（</a:t>
            </a:r>
            <a:r>
              <a:rPr lang="en-US" altLang="zh-CN" sz="4200" dirty="0" smtClean="0">
                <a:solidFill>
                  <a:srgbClr val="002060"/>
                </a:solidFill>
              </a:rPr>
              <a:t>HA</a:t>
            </a:r>
            <a:r>
              <a:rPr lang="zh-CN" altLang="en-US" sz="4200" dirty="0" smtClean="0">
                <a:solidFill>
                  <a:srgbClr val="002060"/>
                </a:solidFill>
              </a:rPr>
              <a:t>）： </a:t>
            </a:r>
            <a:r>
              <a:rPr lang="en-US" altLang="zh-CN" sz="4200" dirty="0" smtClean="0">
                <a:solidFill>
                  <a:srgbClr val="002060"/>
                </a:solidFill>
              </a:rPr>
              <a:t>: </a:t>
            </a:r>
            <a:r>
              <a:rPr lang="zh-CN" altLang="en-US" sz="4200" dirty="0">
                <a:solidFill>
                  <a:srgbClr val="002060"/>
                </a:solidFill>
              </a:rPr>
              <a:t>对危害以及导致危害存在条件的信息进行收集和评估的过程，以确定出水质安全的显著危害，因而宜将其列入</a:t>
            </a:r>
            <a:r>
              <a:rPr lang="en-US" altLang="zh-CN" sz="4200" dirty="0">
                <a:solidFill>
                  <a:srgbClr val="002060"/>
                </a:solidFill>
              </a:rPr>
              <a:t>HACCP</a:t>
            </a:r>
            <a:r>
              <a:rPr lang="zh-CN" altLang="en-US" sz="4200" dirty="0">
                <a:solidFill>
                  <a:srgbClr val="002060"/>
                </a:solidFill>
              </a:rPr>
              <a:t>计划中</a:t>
            </a:r>
            <a:r>
              <a:rPr lang="zh-CN" altLang="en-US" sz="4200" dirty="0" smtClean="0">
                <a:solidFill>
                  <a:srgbClr val="002060"/>
                </a:solidFill>
              </a:rPr>
              <a:t>。</a:t>
            </a:r>
            <a:endParaRPr lang="en-US" altLang="zh-CN" sz="4200" dirty="0" smtClean="0">
              <a:solidFill>
                <a:srgbClr val="002060"/>
              </a:solidFill>
            </a:endParaRPr>
          </a:p>
          <a:p>
            <a:pPr>
              <a:lnSpc>
                <a:spcPct val="170000"/>
              </a:lnSpc>
            </a:pPr>
            <a:r>
              <a:rPr lang="en-US" altLang="zh-CN" sz="4200" dirty="0" smtClean="0">
                <a:solidFill>
                  <a:srgbClr val="002060"/>
                </a:solidFill>
              </a:rPr>
              <a:t>11. </a:t>
            </a:r>
            <a:r>
              <a:rPr lang="zh-CN" altLang="en-US" sz="4200" dirty="0">
                <a:solidFill>
                  <a:srgbClr val="002060"/>
                </a:solidFill>
              </a:rPr>
              <a:t>关键控制点  （</a:t>
            </a:r>
            <a:r>
              <a:rPr lang="en-US" altLang="zh-CN" sz="4200" dirty="0">
                <a:solidFill>
                  <a:srgbClr val="002060"/>
                </a:solidFill>
              </a:rPr>
              <a:t>CCP</a:t>
            </a:r>
            <a:r>
              <a:rPr lang="zh-CN" altLang="en-US" sz="4200" dirty="0">
                <a:solidFill>
                  <a:srgbClr val="002060"/>
                </a:solidFill>
              </a:rPr>
              <a:t>）：能够进行控制，并且该控制对防止、消除某一水质安全危害或将其降低到可接受水平是必需的某一步骤</a:t>
            </a:r>
            <a:r>
              <a:rPr lang="zh-CN" altLang="en-US" sz="4200" dirty="0" smtClean="0">
                <a:solidFill>
                  <a:srgbClr val="002060"/>
                </a:solidFill>
              </a:rPr>
              <a:t>。</a:t>
            </a:r>
            <a:endParaRPr lang="en-US" altLang="zh-CN" sz="4200" dirty="0">
              <a:solidFill>
                <a:srgbClr val="002060"/>
              </a:solidFill>
            </a:endParaRPr>
          </a:p>
          <a:p>
            <a:pPr>
              <a:lnSpc>
                <a:spcPct val="170000"/>
              </a:lnSpc>
            </a:pPr>
            <a:r>
              <a:rPr lang="en-US" altLang="zh-CN" sz="4200" dirty="0" smtClean="0">
                <a:solidFill>
                  <a:srgbClr val="002060"/>
                </a:solidFill>
              </a:rPr>
              <a:t>12. </a:t>
            </a:r>
            <a:r>
              <a:rPr lang="zh-CN" altLang="en-US" sz="4200" dirty="0">
                <a:solidFill>
                  <a:srgbClr val="002060"/>
                </a:solidFill>
              </a:rPr>
              <a:t>危害分析与关键控制点  </a:t>
            </a:r>
            <a:r>
              <a:rPr lang="en-US" altLang="zh-CN" sz="4200" dirty="0">
                <a:solidFill>
                  <a:srgbClr val="002060"/>
                </a:solidFill>
              </a:rPr>
              <a:t>Hazard Analysis and Critical Control Point system </a:t>
            </a:r>
            <a:r>
              <a:rPr lang="zh-CN" altLang="en-US" sz="4200" dirty="0">
                <a:solidFill>
                  <a:srgbClr val="002060"/>
                </a:solidFill>
              </a:rPr>
              <a:t>（</a:t>
            </a:r>
            <a:r>
              <a:rPr lang="en-US" altLang="zh-CN" sz="4200" dirty="0">
                <a:solidFill>
                  <a:srgbClr val="002060"/>
                </a:solidFill>
              </a:rPr>
              <a:t>HACCP</a:t>
            </a:r>
            <a:r>
              <a:rPr lang="zh-CN" altLang="en-US" sz="4200" dirty="0" smtClean="0">
                <a:solidFill>
                  <a:srgbClr val="002060"/>
                </a:solidFill>
              </a:rPr>
              <a:t>）：对</a:t>
            </a:r>
            <a:r>
              <a:rPr lang="zh-CN" altLang="en-US" sz="4200" dirty="0">
                <a:solidFill>
                  <a:srgbClr val="002060"/>
                </a:solidFill>
              </a:rPr>
              <a:t>水质安全有显著意义的危害加以识别、评估和控制的体系。</a:t>
            </a:r>
            <a:endParaRPr lang="en-US" altLang="zh-CN" sz="4200" dirty="0">
              <a:solidFill>
                <a:srgbClr val="002060"/>
              </a:solidFill>
            </a:endParaRPr>
          </a:p>
          <a:p>
            <a:pPr>
              <a:lnSpc>
                <a:spcPct val="170000"/>
              </a:lnSpc>
            </a:pPr>
            <a:r>
              <a:rPr lang="en-US" altLang="zh-CN" sz="4200" dirty="0" smtClean="0">
                <a:solidFill>
                  <a:srgbClr val="002060"/>
                </a:solidFill>
              </a:rPr>
              <a:t>13. </a:t>
            </a:r>
            <a:r>
              <a:rPr lang="zh-CN" altLang="en-US" sz="4200" dirty="0">
                <a:solidFill>
                  <a:srgbClr val="002060"/>
                </a:solidFill>
              </a:rPr>
              <a:t>危害分析与关键控制点计划 （</a:t>
            </a:r>
            <a:r>
              <a:rPr lang="en-US" altLang="zh-CN" sz="4200" dirty="0">
                <a:solidFill>
                  <a:srgbClr val="002060"/>
                </a:solidFill>
              </a:rPr>
              <a:t>HACCP </a:t>
            </a:r>
            <a:r>
              <a:rPr lang="zh-CN" altLang="en-US" sz="4200" dirty="0">
                <a:solidFill>
                  <a:srgbClr val="002060"/>
                </a:solidFill>
              </a:rPr>
              <a:t>计划</a:t>
            </a:r>
            <a:r>
              <a:rPr lang="zh-CN" altLang="en-US" sz="4200" dirty="0" smtClean="0">
                <a:solidFill>
                  <a:srgbClr val="002060"/>
                </a:solidFill>
              </a:rPr>
              <a:t>）</a:t>
            </a:r>
            <a:r>
              <a:rPr lang="en-US" altLang="zh-CN" sz="4200" dirty="0" smtClean="0">
                <a:solidFill>
                  <a:srgbClr val="002060"/>
                </a:solidFill>
              </a:rPr>
              <a:t> </a:t>
            </a:r>
            <a:r>
              <a:rPr lang="en-US" altLang="zh-CN" sz="4200" dirty="0">
                <a:solidFill>
                  <a:srgbClr val="002060"/>
                </a:solidFill>
              </a:rPr>
              <a:t>: </a:t>
            </a:r>
            <a:r>
              <a:rPr lang="zh-CN" altLang="en-US" sz="4200" dirty="0">
                <a:solidFill>
                  <a:srgbClr val="002060"/>
                </a:solidFill>
              </a:rPr>
              <a:t>根据</a:t>
            </a:r>
            <a:r>
              <a:rPr lang="en-US" altLang="zh-CN" sz="4200" dirty="0">
                <a:solidFill>
                  <a:srgbClr val="002060"/>
                </a:solidFill>
              </a:rPr>
              <a:t>HACCP </a:t>
            </a:r>
            <a:r>
              <a:rPr lang="zh-CN" altLang="en-US" sz="4200" dirty="0">
                <a:solidFill>
                  <a:srgbClr val="002060"/>
                </a:solidFill>
              </a:rPr>
              <a:t>原理所制定的，以确保净水或输配水各环节中对水质安全有显著影响的危害得以控制的文件</a:t>
            </a:r>
            <a:r>
              <a:rPr lang="zh-CN" altLang="en-US" sz="4200" dirty="0" smtClean="0">
                <a:solidFill>
                  <a:srgbClr val="002060"/>
                </a:solidFill>
              </a:rPr>
              <a:t>。</a:t>
            </a:r>
            <a:endParaRPr lang="en-US" altLang="zh-CN" sz="4200" dirty="0" smtClean="0">
              <a:solidFill>
                <a:srgbClr val="002060"/>
              </a:solidFill>
            </a:endParaRPr>
          </a:p>
          <a:p>
            <a:pPr>
              <a:lnSpc>
                <a:spcPct val="170000"/>
              </a:lnSpc>
            </a:pPr>
            <a:r>
              <a:rPr lang="en-US" altLang="zh-CN" sz="4200" dirty="0" smtClean="0">
                <a:solidFill>
                  <a:srgbClr val="002060"/>
                </a:solidFill>
              </a:rPr>
              <a:t>14. </a:t>
            </a:r>
            <a:r>
              <a:rPr lang="zh-CN" altLang="en-US" sz="4200" dirty="0" smtClean="0">
                <a:solidFill>
                  <a:srgbClr val="002060"/>
                </a:solidFill>
              </a:rPr>
              <a:t>关键限值  （</a:t>
            </a:r>
            <a:r>
              <a:rPr lang="en-US" altLang="zh-CN" sz="4200" dirty="0" smtClean="0">
                <a:solidFill>
                  <a:srgbClr val="002060"/>
                </a:solidFill>
              </a:rPr>
              <a:t>CL</a:t>
            </a:r>
            <a:r>
              <a:rPr lang="zh-CN" altLang="en-US" sz="4200" dirty="0" smtClean="0">
                <a:solidFill>
                  <a:srgbClr val="002060"/>
                </a:solidFill>
              </a:rPr>
              <a:t>）</a:t>
            </a:r>
            <a:r>
              <a:rPr lang="en-US" altLang="zh-CN" sz="4200" dirty="0" smtClean="0">
                <a:solidFill>
                  <a:srgbClr val="002060"/>
                </a:solidFill>
              </a:rPr>
              <a:t>: </a:t>
            </a:r>
            <a:r>
              <a:rPr lang="zh-CN" altLang="en-US" sz="4200" dirty="0" smtClean="0">
                <a:solidFill>
                  <a:srgbClr val="002060"/>
                </a:solidFill>
              </a:rPr>
              <a:t>区分可接收或不可接收的判定标准。</a:t>
            </a:r>
            <a:endParaRPr lang="en-US" altLang="zh-CN" sz="4200" dirty="0" smtClean="0">
              <a:solidFill>
                <a:srgbClr val="002060"/>
              </a:solidFill>
            </a:endParaRPr>
          </a:p>
          <a:p>
            <a:pPr>
              <a:lnSpc>
                <a:spcPct val="170000"/>
              </a:lnSpc>
            </a:pPr>
            <a:r>
              <a:rPr lang="en-US" altLang="zh-CN" sz="4200" dirty="0" smtClean="0">
                <a:solidFill>
                  <a:srgbClr val="002060"/>
                </a:solidFill>
              </a:rPr>
              <a:t>15. </a:t>
            </a:r>
            <a:r>
              <a:rPr lang="zh-CN" altLang="en-US" sz="4200" dirty="0">
                <a:solidFill>
                  <a:srgbClr val="002060"/>
                </a:solidFill>
              </a:rPr>
              <a:t>操作限值 （</a:t>
            </a:r>
            <a:r>
              <a:rPr lang="en-US" altLang="zh-CN" sz="4200" dirty="0">
                <a:solidFill>
                  <a:srgbClr val="002060"/>
                </a:solidFill>
              </a:rPr>
              <a:t>OL</a:t>
            </a:r>
            <a:r>
              <a:rPr lang="zh-CN" altLang="en-US" sz="4200" dirty="0">
                <a:solidFill>
                  <a:srgbClr val="002060"/>
                </a:solidFill>
              </a:rPr>
              <a:t>）为避免监控指数偏离关键限值而制定的操作指标。</a:t>
            </a:r>
            <a:endParaRPr lang="en-US" altLang="zh-CN" sz="4200" dirty="0">
              <a:solidFill>
                <a:srgbClr val="002060"/>
              </a:solidFill>
            </a:endParaRPr>
          </a:p>
          <a:p>
            <a:endParaRPr lang="en-US" altLang="zh-CN" sz="4200" dirty="0" smtClean="0"/>
          </a:p>
          <a:p>
            <a:endParaRPr lang="en-US" altLang="zh-CN" sz="2400" dirty="0" smtClean="0"/>
          </a:p>
          <a:p>
            <a:endParaRPr lang="en-US" altLang="zh-CN" sz="2400" dirty="0"/>
          </a:p>
          <a:p>
            <a:endParaRPr lang="en-US" altLang="zh-CN" sz="2400" dirty="0" smtClean="0"/>
          </a:p>
          <a:p>
            <a:endParaRPr lang="en-US" altLang="zh-CN" sz="2400" dirty="0" smtClean="0"/>
          </a:p>
          <a:p>
            <a:endParaRPr lang="zh-CN" altLang="en-US" sz="2400" dirty="0"/>
          </a:p>
        </p:txBody>
      </p:sp>
    </p:spTree>
    <p:extLst>
      <p:ext uri="{BB962C8B-B14F-4D97-AF65-F5344CB8AC3E}">
        <p14:creationId xmlns:p14="http://schemas.microsoft.com/office/powerpoint/2010/main" val="2562458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634082"/>
          </a:xfrm>
        </p:spPr>
        <p:txBody>
          <a:bodyPr>
            <a:normAutofit/>
          </a:bodyPr>
          <a:lstStyle/>
          <a:p>
            <a:r>
              <a:rPr lang="zh-CN" altLang="en-US" sz="3200" dirty="0">
                <a:solidFill>
                  <a:srgbClr val="FF0000"/>
                </a:solidFill>
                <a:latin typeface="宋体" panose="02010600030101010101" pitchFamily="2" charset="-122"/>
                <a:ea typeface="宋体" panose="02010600030101010101" pitchFamily="2" charset="-122"/>
              </a:rPr>
              <a:t>三、名词和定</a:t>
            </a:r>
            <a:r>
              <a:rPr lang="zh-CN" altLang="en-US" sz="3200" dirty="0" smtClean="0">
                <a:solidFill>
                  <a:srgbClr val="FF0000"/>
                </a:solidFill>
                <a:latin typeface="宋体" panose="02010600030101010101" pitchFamily="2" charset="-122"/>
                <a:ea typeface="宋体" panose="02010600030101010101" pitchFamily="2" charset="-122"/>
              </a:rPr>
              <a:t>义 </a:t>
            </a:r>
            <a:r>
              <a:rPr lang="en-US" altLang="zh-CN" sz="3200" dirty="0" smtClean="0">
                <a:solidFill>
                  <a:srgbClr val="FF0000"/>
                </a:solidFill>
                <a:latin typeface="宋体" panose="02010600030101010101" pitchFamily="2" charset="-122"/>
                <a:ea typeface="宋体" panose="02010600030101010101" pitchFamily="2" charset="-122"/>
              </a:rPr>
              <a:t>Ⅲ</a:t>
            </a:r>
            <a:r>
              <a:rPr lang="zh-CN" altLang="en-US" sz="3200" dirty="0" smtClean="0">
                <a:solidFill>
                  <a:srgbClr val="FF0000"/>
                </a:solidFill>
                <a:latin typeface="宋体" panose="02010600030101010101" pitchFamily="2" charset="-122"/>
                <a:ea typeface="宋体" panose="02010600030101010101" pitchFamily="2" charset="-122"/>
              </a:rPr>
              <a:t> </a:t>
            </a:r>
            <a:endParaRPr lang="zh-CN" altLang="en-US" sz="3200" dirty="0"/>
          </a:p>
        </p:txBody>
      </p:sp>
      <p:sp>
        <p:nvSpPr>
          <p:cNvPr id="4" name="内容占位符 2"/>
          <p:cNvSpPr>
            <a:spLocks noGrp="1"/>
          </p:cNvSpPr>
          <p:nvPr>
            <p:ph idx="1"/>
          </p:nvPr>
        </p:nvSpPr>
        <p:spPr>
          <a:xfrm>
            <a:off x="457200" y="1052736"/>
            <a:ext cx="8229600" cy="5073427"/>
          </a:xfrm>
        </p:spPr>
        <p:txBody>
          <a:bodyPr>
            <a:noAutofit/>
          </a:bodyPr>
          <a:lstStyle/>
          <a:p>
            <a:pPr>
              <a:lnSpc>
                <a:spcPct val="150000"/>
              </a:lnSpc>
            </a:pPr>
            <a:r>
              <a:rPr lang="en-US" altLang="zh-CN" sz="1800" dirty="0" smtClean="0"/>
              <a:t>16. </a:t>
            </a:r>
            <a:r>
              <a:rPr lang="zh-CN" altLang="en-US" sz="1800" dirty="0"/>
              <a:t>监控</a:t>
            </a:r>
            <a:r>
              <a:rPr lang="en-US" altLang="zh-CN" sz="1800" dirty="0"/>
              <a:t>  </a:t>
            </a:r>
            <a:r>
              <a:rPr lang="zh-CN" altLang="en-US" sz="1800" dirty="0"/>
              <a:t>：为了评估关键控制点（</a:t>
            </a:r>
            <a:r>
              <a:rPr lang="en-US" altLang="zh-CN" sz="1800" dirty="0"/>
              <a:t>CCP</a:t>
            </a:r>
            <a:r>
              <a:rPr lang="zh-CN" altLang="en-US" sz="1800" dirty="0"/>
              <a:t>）是否处于控制之中，对被控制参数按计划进行观察和测量的活动</a:t>
            </a:r>
            <a:r>
              <a:rPr lang="zh-CN" altLang="en-US" sz="1800" dirty="0" smtClean="0"/>
              <a:t>。</a:t>
            </a:r>
            <a:endParaRPr lang="en-US" altLang="zh-CN" sz="1800" dirty="0" smtClean="0"/>
          </a:p>
          <a:p>
            <a:pPr>
              <a:lnSpc>
                <a:spcPct val="150000"/>
              </a:lnSpc>
            </a:pPr>
            <a:r>
              <a:rPr lang="en-US" altLang="zh-CN" sz="1800" dirty="0" smtClean="0"/>
              <a:t>17. </a:t>
            </a:r>
            <a:r>
              <a:rPr lang="zh-CN" altLang="en-US" sz="1800" dirty="0"/>
              <a:t>偏离  </a:t>
            </a:r>
            <a:r>
              <a:rPr lang="en-US" altLang="zh-CN" sz="1800" dirty="0"/>
              <a:t>: </a:t>
            </a:r>
            <a:r>
              <a:rPr lang="zh-CN" altLang="en-US" sz="1800" dirty="0"/>
              <a:t>不符合关键限值</a:t>
            </a:r>
            <a:r>
              <a:rPr lang="zh-CN" altLang="en-US" sz="1800" dirty="0" smtClean="0"/>
              <a:t>。</a:t>
            </a:r>
            <a:endParaRPr lang="en-US" altLang="zh-CN" sz="1800" dirty="0" smtClean="0"/>
          </a:p>
          <a:p>
            <a:pPr>
              <a:lnSpc>
                <a:spcPct val="150000"/>
              </a:lnSpc>
            </a:pPr>
            <a:r>
              <a:rPr lang="en-US" altLang="zh-CN" sz="1800" dirty="0" smtClean="0"/>
              <a:t>18. </a:t>
            </a:r>
            <a:r>
              <a:rPr lang="zh-CN" altLang="en-US" sz="1800" dirty="0"/>
              <a:t>控制措施</a:t>
            </a:r>
            <a:r>
              <a:rPr lang="en-US" altLang="zh-CN" sz="1800" dirty="0"/>
              <a:t> </a:t>
            </a:r>
            <a:r>
              <a:rPr lang="zh-CN" altLang="en-US" sz="1800" dirty="0"/>
              <a:t>：用以防止、消除水质安全危害或将其降低到可接受的水平，所采取的任何行动和活动。</a:t>
            </a:r>
            <a:endParaRPr lang="en-US" altLang="zh-CN" sz="1800" dirty="0"/>
          </a:p>
          <a:p>
            <a:pPr>
              <a:lnSpc>
                <a:spcPct val="150000"/>
              </a:lnSpc>
            </a:pPr>
            <a:r>
              <a:rPr lang="en-US" altLang="zh-CN" sz="1800" dirty="0" smtClean="0"/>
              <a:t>19. </a:t>
            </a:r>
            <a:r>
              <a:rPr lang="zh-CN" altLang="en-US" sz="1800" dirty="0"/>
              <a:t>纠偏行动  </a:t>
            </a:r>
            <a:r>
              <a:rPr lang="en-US" altLang="zh-CN" sz="1800" dirty="0"/>
              <a:t>: </a:t>
            </a:r>
            <a:r>
              <a:rPr lang="zh-CN" altLang="en-US" sz="1800" dirty="0"/>
              <a:t>为消除已发现的不合格或其他不期望情况的原因所采取的措施。包括当关键控制点的监视结果显示有失控情况时所采取的任何措施</a:t>
            </a:r>
            <a:r>
              <a:rPr lang="zh-CN" altLang="en-US" sz="1800" dirty="0" smtClean="0"/>
              <a:t>。</a:t>
            </a:r>
            <a:endParaRPr lang="en-US" altLang="zh-CN" sz="1800" dirty="0" smtClean="0"/>
          </a:p>
          <a:p>
            <a:pPr>
              <a:lnSpc>
                <a:spcPct val="150000"/>
              </a:lnSpc>
            </a:pPr>
            <a:r>
              <a:rPr lang="en-US" altLang="zh-CN" sz="1800" dirty="0" smtClean="0"/>
              <a:t>20. </a:t>
            </a:r>
            <a:r>
              <a:rPr lang="zh-CN" altLang="en-US" sz="1800" dirty="0" smtClean="0"/>
              <a:t>确认 ：获得证据，证明</a:t>
            </a:r>
            <a:r>
              <a:rPr lang="en-US" altLang="zh-CN" sz="1800" dirty="0" smtClean="0"/>
              <a:t>HACCP</a:t>
            </a:r>
            <a:r>
              <a:rPr lang="zh-CN" altLang="en-US" sz="1800" dirty="0" smtClean="0"/>
              <a:t>的各要素是有效的过程</a:t>
            </a:r>
            <a:r>
              <a:rPr lang="zh-CN" altLang="en-US" sz="1400" dirty="0" smtClean="0"/>
              <a:t>。</a:t>
            </a:r>
            <a:r>
              <a:rPr lang="zh-CN" altLang="en-US" sz="1400" dirty="0" smtClean="0">
                <a:solidFill>
                  <a:srgbClr val="00B0F0"/>
                </a:solidFill>
              </a:rPr>
              <a:t>（活动前</a:t>
            </a:r>
            <a:r>
              <a:rPr lang="zh-CN" altLang="en-US" sz="1400" dirty="0">
                <a:solidFill>
                  <a:srgbClr val="00B0F0"/>
                </a:solidFill>
              </a:rPr>
              <a:t>的一个动作，看有没有，是不</a:t>
            </a:r>
            <a:r>
              <a:rPr lang="zh-CN" altLang="en-US" sz="1400" dirty="0" smtClean="0">
                <a:solidFill>
                  <a:srgbClr val="00B0F0"/>
                </a:solidFill>
              </a:rPr>
              <a:t>是，看</a:t>
            </a:r>
            <a:r>
              <a:rPr lang="zh-CN" altLang="en-US" sz="1400" dirty="0">
                <a:solidFill>
                  <a:srgbClr val="00B0F0"/>
                </a:solidFill>
              </a:rPr>
              <a:t>有效</a:t>
            </a:r>
            <a:r>
              <a:rPr lang="zh-CN" altLang="en-US" sz="1400" dirty="0" smtClean="0">
                <a:solidFill>
                  <a:srgbClr val="00B0F0"/>
                </a:solidFill>
              </a:rPr>
              <a:t>性。）</a:t>
            </a:r>
            <a:endParaRPr lang="en-US" altLang="zh-CN" sz="1400" dirty="0" smtClean="0">
              <a:solidFill>
                <a:srgbClr val="00B0F0"/>
              </a:solidFill>
            </a:endParaRPr>
          </a:p>
          <a:p>
            <a:pPr>
              <a:lnSpc>
                <a:spcPct val="150000"/>
              </a:lnSpc>
            </a:pPr>
            <a:r>
              <a:rPr lang="en-US" altLang="zh-CN" sz="1800" dirty="0"/>
              <a:t> </a:t>
            </a:r>
            <a:r>
              <a:rPr lang="en-US" altLang="zh-CN" sz="1800" dirty="0" smtClean="0"/>
              <a:t>21. </a:t>
            </a:r>
            <a:r>
              <a:rPr lang="zh-CN" altLang="en-US" sz="1800" dirty="0" smtClean="0"/>
              <a:t>验证 ：通过提供客观证据对规定要求已得到满足的认定。包括方法、程序、试验和其他评估的应用，以及为确定其符合</a:t>
            </a:r>
            <a:r>
              <a:rPr lang="en-US" altLang="zh-CN" sz="1800" dirty="0" smtClean="0"/>
              <a:t>HACCP</a:t>
            </a:r>
            <a:r>
              <a:rPr lang="zh-CN" altLang="en-US" sz="1800" dirty="0" smtClean="0"/>
              <a:t>计划的监控</a:t>
            </a:r>
            <a:r>
              <a:rPr lang="zh-CN" altLang="en-US" sz="1400" dirty="0" smtClean="0"/>
              <a:t>。</a:t>
            </a:r>
            <a:r>
              <a:rPr lang="zh-CN" altLang="en-US" sz="1400" dirty="0" smtClean="0">
                <a:solidFill>
                  <a:srgbClr val="00B0F0"/>
                </a:solidFill>
              </a:rPr>
              <a:t>（</a:t>
            </a:r>
            <a:r>
              <a:rPr lang="zh-CN" altLang="en-US" sz="1400" dirty="0">
                <a:solidFill>
                  <a:srgbClr val="00B0F0"/>
                </a:solidFill>
              </a:rPr>
              <a:t>活动</a:t>
            </a:r>
            <a:r>
              <a:rPr lang="zh-CN" altLang="en-US" sz="1400" dirty="0" smtClean="0">
                <a:solidFill>
                  <a:srgbClr val="00B0F0"/>
                </a:solidFill>
              </a:rPr>
              <a:t>后</a:t>
            </a:r>
            <a:r>
              <a:rPr lang="zh-CN" altLang="en-US" sz="1400" dirty="0">
                <a:solidFill>
                  <a:srgbClr val="00B0F0"/>
                </a:solidFill>
              </a:rPr>
              <a:t>的一个动作，</a:t>
            </a:r>
            <a:r>
              <a:rPr lang="zh-CN" altLang="en-US" sz="1400" dirty="0" smtClean="0">
                <a:solidFill>
                  <a:srgbClr val="00B0F0"/>
                </a:solidFill>
              </a:rPr>
              <a:t>看其符</a:t>
            </a:r>
            <a:r>
              <a:rPr lang="zh-CN" altLang="en-US" sz="1400" dirty="0">
                <a:solidFill>
                  <a:srgbClr val="00B0F0"/>
                </a:solidFill>
              </a:rPr>
              <a:t>合</a:t>
            </a:r>
            <a:r>
              <a:rPr lang="zh-CN" altLang="en-US" sz="1400" dirty="0" smtClean="0">
                <a:solidFill>
                  <a:srgbClr val="00B0F0"/>
                </a:solidFill>
              </a:rPr>
              <a:t>性情况，</a:t>
            </a:r>
            <a:r>
              <a:rPr lang="zh-CN" altLang="en-US" sz="1400" dirty="0">
                <a:solidFill>
                  <a:srgbClr val="00B0F0"/>
                </a:solidFill>
              </a:rPr>
              <a:t>有没有满足要</a:t>
            </a:r>
            <a:r>
              <a:rPr lang="zh-CN" altLang="en-US" sz="1400" dirty="0" smtClean="0">
                <a:solidFill>
                  <a:srgbClr val="00B0F0"/>
                </a:solidFill>
              </a:rPr>
              <a:t>求</a:t>
            </a:r>
            <a:r>
              <a:rPr lang="zh-CN" altLang="en-US" sz="1400" dirty="0">
                <a:solidFill>
                  <a:srgbClr val="00B0F0"/>
                </a:solidFill>
              </a:rPr>
              <a:t>，</a:t>
            </a:r>
            <a:r>
              <a:rPr lang="zh-CN" altLang="en-US" sz="1400" dirty="0" smtClean="0">
                <a:solidFill>
                  <a:srgbClr val="00B0F0"/>
                </a:solidFill>
              </a:rPr>
              <a:t>即看符</a:t>
            </a:r>
            <a:r>
              <a:rPr lang="zh-CN" altLang="en-US" sz="1400" dirty="0">
                <a:solidFill>
                  <a:srgbClr val="00B0F0"/>
                </a:solidFill>
              </a:rPr>
              <a:t>合性。）</a:t>
            </a:r>
            <a:endParaRPr lang="en-US" altLang="zh-CN" sz="1400" dirty="0">
              <a:solidFill>
                <a:srgbClr val="00B0F0"/>
              </a:solidFill>
            </a:endParaRPr>
          </a:p>
          <a:p>
            <a:pPr>
              <a:lnSpc>
                <a:spcPct val="170000"/>
              </a:lnSpc>
            </a:pPr>
            <a:endParaRPr lang="zh-CN" altLang="en-US" sz="2000" dirty="0"/>
          </a:p>
        </p:txBody>
      </p:sp>
    </p:spTree>
    <p:extLst>
      <p:ext uri="{BB962C8B-B14F-4D97-AF65-F5344CB8AC3E}">
        <p14:creationId xmlns:p14="http://schemas.microsoft.com/office/powerpoint/2010/main" val="481275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634082"/>
          </a:xfrm>
        </p:spPr>
        <p:txBody>
          <a:bodyPr>
            <a:normAutofit fontScale="90000"/>
          </a:bodyPr>
          <a:lstStyle/>
          <a:p>
            <a:r>
              <a:rPr lang="zh-CN" altLang="en-US" sz="3600" dirty="0" smtClean="0">
                <a:solidFill>
                  <a:srgbClr val="FF0000"/>
                </a:solidFill>
              </a:rPr>
              <a:t>四、企业</a:t>
            </a:r>
            <a:r>
              <a:rPr lang="en-US" altLang="zh-CN" sz="3600" dirty="0" smtClean="0">
                <a:solidFill>
                  <a:srgbClr val="FF0000"/>
                </a:solidFill>
              </a:rPr>
              <a:t>HACCP</a:t>
            </a:r>
            <a:r>
              <a:rPr lang="zh-CN" altLang="en-US" sz="3600" dirty="0" smtClean="0">
                <a:solidFill>
                  <a:srgbClr val="FF0000"/>
                </a:solidFill>
              </a:rPr>
              <a:t>体系 </a:t>
            </a:r>
            <a:endParaRPr lang="zh-CN" altLang="en-US" sz="3600" dirty="0">
              <a:solidFill>
                <a:srgbClr val="FF0000"/>
              </a:solidFill>
            </a:endParaRPr>
          </a:p>
        </p:txBody>
      </p:sp>
      <p:sp>
        <p:nvSpPr>
          <p:cNvPr id="3" name="内容占位符 2"/>
          <p:cNvSpPr>
            <a:spLocks noGrp="1"/>
          </p:cNvSpPr>
          <p:nvPr>
            <p:ph idx="1"/>
          </p:nvPr>
        </p:nvSpPr>
        <p:spPr>
          <a:xfrm>
            <a:off x="457200" y="980728"/>
            <a:ext cx="8229600" cy="5145435"/>
          </a:xfrm>
        </p:spPr>
        <p:txBody>
          <a:bodyPr>
            <a:normAutofit/>
          </a:bodyPr>
          <a:lstStyle/>
          <a:p>
            <a:pPr>
              <a:lnSpc>
                <a:spcPct val="150000"/>
              </a:lnSpc>
            </a:pPr>
            <a:r>
              <a:rPr lang="en-US" altLang="zh-CN" dirty="0" smtClean="0"/>
              <a:t>1  </a:t>
            </a:r>
            <a:r>
              <a:rPr lang="zh-CN" altLang="en-US" dirty="0" smtClean="0"/>
              <a:t>总要求 </a:t>
            </a:r>
            <a:endParaRPr lang="en-US" altLang="zh-CN" sz="2400" dirty="0" smtClean="0"/>
          </a:p>
          <a:p>
            <a:pPr>
              <a:lnSpc>
                <a:spcPct val="150000"/>
              </a:lnSpc>
            </a:pPr>
            <a:r>
              <a:rPr lang="en-US" altLang="zh-CN" dirty="0" smtClean="0"/>
              <a:t>2  </a:t>
            </a:r>
            <a:r>
              <a:rPr lang="zh-CN" altLang="en-US" dirty="0" smtClean="0"/>
              <a:t>文件要求 </a:t>
            </a:r>
            <a:endParaRPr lang="en-US" altLang="zh-CN" dirty="0" smtClean="0"/>
          </a:p>
          <a:p>
            <a:pPr>
              <a:lnSpc>
                <a:spcPct val="150000"/>
              </a:lnSpc>
              <a:buNone/>
            </a:pPr>
            <a:r>
              <a:rPr lang="zh-CN" altLang="en-US" dirty="0" smtClean="0"/>
              <a:t>   </a:t>
            </a:r>
            <a:r>
              <a:rPr lang="en-US" altLang="zh-CN" dirty="0" smtClean="0"/>
              <a:t> 2.1 </a:t>
            </a:r>
            <a:r>
              <a:rPr lang="zh-CN" altLang="en-US" dirty="0" smtClean="0"/>
              <a:t>明</a:t>
            </a:r>
            <a:r>
              <a:rPr lang="zh-CN" altLang="en-US" dirty="0"/>
              <a:t>确</a:t>
            </a:r>
            <a:r>
              <a:rPr lang="en-US" altLang="zh-CN" dirty="0" smtClean="0"/>
              <a:t>HACCP</a:t>
            </a:r>
            <a:r>
              <a:rPr lang="zh-CN" altLang="en-US" dirty="0" smtClean="0"/>
              <a:t>体系文件包括的内容</a:t>
            </a:r>
            <a:endParaRPr lang="en-US" altLang="zh-CN" dirty="0" smtClean="0"/>
          </a:p>
          <a:p>
            <a:pPr>
              <a:lnSpc>
                <a:spcPct val="150000"/>
              </a:lnSpc>
              <a:buNone/>
            </a:pPr>
            <a:r>
              <a:rPr lang="zh-CN" altLang="en-US" dirty="0" smtClean="0"/>
              <a:t>  </a:t>
            </a:r>
            <a:r>
              <a:rPr lang="en-US" altLang="zh-CN" dirty="0" smtClean="0"/>
              <a:t>  2.2  HACCP</a:t>
            </a:r>
            <a:r>
              <a:rPr lang="zh-CN" altLang="en-US" dirty="0" smtClean="0"/>
              <a:t>手册 </a:t>
            </a:r>
            <a:endParaRPr lang="en-US" altLang="zh-CN" dirty="0" smtClean="0"/>
          </a:p>
          <a:p>
            <a:pPr>
              <a:lnSpc>
                <a:spcPct val="150000"/>
              </a:lnSpc>
              <a:buNone/>
            </a:pPr>
            <a:r>
              <a:rPr lang="zh-CN" altLang="en-US" dirty="0" smtClean="0"/>
              <a:t>  </a:t>
            </a:r>
            <a:r>
              <a:rPr lang="en-US" altLang="zh-CN" dirty="0" smtClean="0"/>
              <a:t>  2.3  </a:t>
            </a:r>
            <a:r>
              <a:rPr lang="zh-CN" altLang="en-US" dirty="0" smtClean="0"/>
              <a:t>文件控制 </a:t>
            </a:r>
            <a:endParaRPr lang="en-US" altLang="zh-CN" dirty="0" smtClean="0"/>
          </a:p>
          <a:p>
            <a:pPr>
              <a:lnSpc>
                <a:spcPct val="150000"/>
              </a:lnSpc>
              <a:buNone/>
            </a:pPr>
            <a:r>
              <a:rPr lang="zh-CN" altLang="en-US" dirty="0" smtClean="0"/>
              <a:t>  </a:t>
            </a:r>
            <a:r>
              <a:rPr lang="en-US" altLang="zh-CN" dirty="0" smtClean="0"/>
              <a:t>  2.4  </a:t>
            </a:r>
            <a:r>
              <a:rPr lang="zh-CN" altLang="en-US" dirty="0" smtClean="0"/>
              <a:t>记录控制 </a:t>
            </a:r>
            <a:endParaRPr lang="zh-CN"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22114"/>
          </a:xfrm>
        </p:spPr>
        <p:txBody>
          <a:bodyPr>
            <a:normAutofit/>
          </a:bodyPr>
          <a:lstStyle/>
          <a:p>
            <a:pPr algn="l"/>
            <a:r>
              <a:rPr lang="en-US" altLang="zh-CN" sz="2800" dirty="0">
                <a:solidFill>
                  <a:srgbClr val="FF0000"/>
                </a:solidFill>
              </a:rPr>
              <a:t>1</a:t>
            </a:r>
            <a:r>
              <a:rPr lang="zh-CN" altLang="en-US" sz="2800" dirty="0">
                <a:solidFill>
                  <a:srgbClr val="FF0000"/>
                </a:solidFill>
              </a:rPr>
              <a:t>、总要求</a:t>
            </a:r>
          </a:p>
        </p:txBody>
      </p:sp>
      <p:sp>
        <p:nvSpPr>
          <p:cNvPr id="3" name="内容占位符 2"/>
          <p:cNvSpPr>
            <a:spLocks noGrp="1"/>
          </p:cNvSpPr>
          <p:nvPr>
            <p:ph idx="1"/>
          </p:nvPr>
        </p:nvSpPr>
        <p:spPr>
          <a:xfrm>
            <a:off x="457200" y="1196752"/>
            <a:ext cx="8229600" cy="5184576"/>
          </a:xfrm>
        </p:spPr>
        <p:txBody>
          <a:bodyPr>
            <a:normAutofit fontScale="77500" lnSpcReduction="20000"/>
          </a:bodyPr>
          <a:lstStyle/>
          <a:p>
            <a:pPr>
              <a:spcBef>
                <a:spcPts val="0"/>
              </a:spcBef>
            </a:pPr>
            <a:r>
              <a:rPr lang="zh-CN" altLang="en-US" dirty="0" smtClean="0"/>
              <a:t>         企</a:t>
            </a:r>
            <a:r>
              <a:rPr lang="zh-CN" altLang="en-US" dirty="0"/>
              <a:t>业应按本标准的要求策划、建立</a:t>
            </a:r>
            <a:r>
              <a:rPr lang="en-US" altLang="zh-CN" dirty="0"/>
              <a:t>HACCP</a:t>
            </a:r>
            <a:r>
              <a:rPr lang="zh-CN" altLang="en-US" dirty="0"/>
              <a:t>体系，形成文件，加以实施、保持、更新和持续改进，并确保其有效性。</a:t>
            </a:r>
            <a:r>
              <a:rPr lang="en-US" altLang="zh-CN" dirty="0"/>
              <a:t> </a:t>
            </a:r>
          </a:p>
          <a:p>
            <a:pPr>
              <a:spcBef>
                <a:spcPts val="0"/>
              </a:spcBef>
            </a:pPr>
            <a:r>
              <a:rPr lang="zh-CN" altLang="en-US" dirty="0" smtClean="0"/>
              <a:t>         企</a:t>
            </a:r>
            <a:r>
              <a:rPr lang="zh-CN" altLang="en-US" dirty="0"/>
              <a:t>业应： </a:t>
            </a:r>
            <a:endParaRPr lang="en-US" altLang="zh-CN" dirty="0"/>
          </a:p>
          <a:p>
            <a:pPr>
              <a:spcBef>
                <a:spcPts val="0"/>
              </a:spcBef>
              <a:buNone/>
            </a:pPr>
            <a:r>
              <a:rPr lang="zh-CN" altLang="en-US" dirty="0"/>
              <a:t>      ａ）策划、实施、检查和改进</a:t>
            </a:r>
            <a:r>
              <a:rPr lang="en-US" altLang="zh-CN" dirty="0"/>
              <a:t>HACCP</a:t>
            </a:r>
            <a:r>
              <a:rPr lang="zh-CN" altLang="en-US" dirty="0"/>
              <a:t>体系的过程，并提供所需要的资源。（应用</a:t>
            </a:r>
            <a:r>
              <a:rPr lang="en-US" altLang="zh-CN" dirty="0">
                <a:solidFill>
                  <a:srgbClr val="FF0000"/>
                </a:solidFill>
              </a:rPr>
              <a:t>PDCA</a:t>
            </a:r>
            <a:r>
              <a:rPr lang="en-US" altLang="zh-CN" dirty="0"/>
              <a:t> </a:t>
            </a:r>
            <a:r>
              <a:rPr lang="zh-CN" altLang="en-US" dirty="0"/>
              <a:t>原理）</a:t>
            </a:r>
            <a:endParaRPr lang="en-US" altLang="zh-CN" dirty="0"/>
          </a:p>
          <a:p>
            <a:pPr>
              <a:spcBef>
                <a:spcPts val="0"/>
              </a:spcBef>
              <a:buNone/>
            </a:pPr>
            <a:r>
              <a:rPr lang="zh-CN" altLang="en-US" dirty="0"/>
              <a:t>      ｂ）确定</a:t>
            </a:r>
            <a:r>
              <a:rPr lang="en-US" altLang="zh-CN" dirty="0"/>
              <a:t>HACCP</a:t>
            </a:r>
            <a:r>
              <a:rPr lang="zh-CN" altLang="en-US" dirty="0"/>
              <a:t>体系范围，明确该范围所涉及步骤与食品链其他步骤之间的关系。</a:t>
            </a:r>
            <a:endParaRPr lang="en-US" altLang="zh-CN" dirty="0"/>
          </a:p>
          <a:p>
            <a:pPr>
              <a:spcBef>
                <a:spcPts val="0"/>
              </a:spcBef>
              <a:buNone/>
            </a:pPr>
            <a:r>
              <a:rPr lang="zh-CN" altLang="en-US" dirty="0"/>
              <a:t>     ｃ）确保对任何会影</a:t>
            </a:r>
            <a:r>
              <a:rPr lang="zh-CN" altLang="en-US" dirty="0" smtClean="0"/>
              <a:t>响水质安</a:t>
            </a:r>
            <a:r>
              <a:rPr lang="zh-CN" altLang="en-US" dirty="0"/>
              <a:t>全要求的操作包括外包过程实施控制，并在</a:t>
            </a:r>
            <a:r>
              <a:rPr lang="en-US" altLang="zh-CN" dirty="0"/>
              <a:t>HACCP</a:t>
            </a:r>
            <a:r>
              <a:rPr lang="zh-CN" altLang="en-US" dirty="0"/>
              <a:t>体系中加以识别和验证，在验证中，产品安全与相关法规、标准的符合性应得到重点关注。</a:t>
            </a:r>
            <a:endParaRPr lang="en-US" altLang="zh-CN" dirty="0"/>
          </a:p>
          <a:p>
            <a:pPr>
              <a:spcBef>
                <a:spcPts val="0"/>
              </a:spcBef>
              <a:buNone/>
            </a:pPr>
            <a:r>
              <a:rPr lang="zh-CN" altLang="en-US" dirty="0"/>
              <a:t>     ｄ）确保</a:t>
            </a:r>
            <a:r>
              <a:rPr lang="en-US" altLang="zh-CN" dirty="0"/>
              <a:t>HACCP</a:t>
            </a:r>
            <a:r>
              <a:rPr lang="zh-CN" altLang="en-US" dirty="0"/>
              <a:t>体系得到有效实施，使产品安全得到有效控制。当产品安全发生系统性偏差时，应对</a:t>
            </a:r>
            <a:r>
              <a:rPr lang="en-US" altLang="zh-CN" dirty="0"/>
              <a:t>HACCP</a:t>
            </a:r>
            <a:r>
              <a:rPr lang="zh-CN" altLang="en-US" dirty="0"/>
              <a:t>计划进行重新确认，使</a:t>
            </a:r>
            <a:r>
              <a:rPr lang="en-US" altLang="zh-CN" dirty="0"/>
              <a:t>HACCP</a:t>
            </a:r>
            <a:r>
              <a:rPr lang="zh-CN" altLang="en-US" dirty="0"/>
              <a:t>体系得以持续改进。 </a:t>
            </a:r>
            <a:endParaRPr lang="en-US" altLang="zh-CN" dirty="0"/>
          </a:p>
          <a:p>
            <a:endParaRPr lang="zh-CN" altLang="en-US" dirty="0"/>
          </a:p>
        </p:txBody>
      </p:sp>
    </p:spTree>
    <p:extLst>
      <p:ext uri="{BB962C8B-B14F-4D97-AF65-F5344CB8AC3E}">
        <p14:creationId xmlns:p14="http://schemas.microsoft.com/office/powerpoint/2010/main" val="1485824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lstStyle/>
          <a:p>
            <a:r>
              <a:rPr lang="en-US" altLang="zh-CN" dirty="0" smtClean="0">
                <a:latin typeface="宋体"/>
                <a:ea typeface="宋体"/>
              </a:rPr>
              <a:t>※ </a:t>
            </a:r>
            <a:r>
              <a:rPr lang="en-US" altLang="zh-CN" dirty="0" smtClean="0">
                <a:solidFill>
                  <a:srgbClr val="FF0000"/>
                </a:solidFill>
              </a:rPr>
              <a:t>PDCA</a:t>
            </a:r>
            <a:endParaRPr lang="zh-CN" altLang="en-US" dirty="0">
              <a:solidFill>
                <a:srgbClr val="FF0000"/>
              </a:solidFill>
            </a:endParaRPr>
          </a:p>
        </p:txBody>
      </p:sp>
      <p:sp>
        <p:nvSpPr>
          <p:cNvPr id="3" name="内容占位符 2"/>
          <p:cNvSpPr>
            <a:spLocks noGrp="1"/>
          </p:cNvSpPr>
          <p:nvPr>
            <p:ph idx="1"/>
          </p:nvPr>
        </p:nvSpPr>
        <p:spPr>
          <a:xfrm>
            <a:off x="457200" y="1052736"/>
            <a:ext cx="8229600" cy="5073427"/>
          </a:xfrm>
        </p:spPr>
        <p:txBody>
          <a:bodyPr>
            <a:normAutofit fontScale="92500"/>
          </a:bodyPr>
          <a:lstStyle/>
          <a:p>
            <a:pPr>
              <a:lnSpc>
                <a:spcPct val="150000"/>
              </a:lnSpc>
            </a:pPr>
            <a:r>
              <a:rPr lang="en-US" altLang="zh-CN" dirty="0" smtClean="0">
                <a:solidFill>
                  <a:srgbClr val="002060"/>
                </a:solidFill>
              </a:rPr>
              <a:t>         PDCA </a:t>
            </a:r>
            <a:r>
              <a:rPr lang="zh-CN" altLang="en-US" dirty="0">
                <a:solidFill>
                  <a:srgbClr val="002060"/>
                </a:solidFill>
              </a:rPr>
              <a:t>循环原理及概念</a:t>
            </a:r>
            <a:r>
              <a:rPr lang="zh-CN" altLang="en-US" dirty="0" smtClean="0">
                <a:solidFill>
                  <a:srgbClr val="002060"/>
                </a:solidFill>
              </a:rPr>
              <a:t>：</a:t>
            </a:r>
            <a:r>
              <a:rPr lang="en-US" altLang="zh-CN" dirty="0">
                <a:solidFill>
                  <a:srgbClr val="002060"/>
                </a:solidFill>
              </a:rPr>
              <a:t>P</a:t>
            </a:r>
            <a:r>
              <a:rPr lang="en-US" altLang="zh-CN" dirty="0" smtClean="0">
                <a:solidFill>
                  <a:srgbClr val="002060"/>
                </a:solidFill>
              </a:rPr>
              <a:t> </a:t>
            </a:r>
            <a:r>
              <a:rPr lang="zh-CN" altLang="en-US" dirty="0" smtClean="0">
                <a:solidFill>
                  <a:srgbClr val="002060"/>
                </a:solidFill>
              </a:rPr>
              <a:t>策</a:t>
            </a:r>
            <a:r>
              <a:rPr lang="zh-CN" altLang="en-US" dirty="0">
                <a:solidFill>
                  <a:srgbClr val="002060"/>
                </a:solidFill>
              </a:rPr>
              <a:t>划（计划</a:t>
            </a:r>
            <a:r>
              <a:rPr lang="zh-CN" altLang="en-US" dirty="0" smtClean="0">
                <a:solidFill>
                  <a:srgbClr val="002060"/>
                </a:solidFill>
              </a:rPr>
              <a:t>）、</a:t>
            </a:r>
            <a:r>
              <a:rPr lang="en-US" altLang="zh-CN" dirty="0" smtClean="0">
                <a:solidFill>
                  <a:srgbClr val="002060"/>
                </a:solidFill>
              </a:rPr>
              <a:t>D </a:t>
            </a:r>
            <a:r>
              <a:rPr lang="zh-CN" altLang="en-US" dirty="0" smtClean="0">
                <a:solidFill>
                  <a:srgbClr val="002060"/>
                </a:solidFill>
              </a:rPr>
              <a:t>实</a:t>
            </a:r>
            <a:r>
              <a:rPr lang="zh-CN" altLang="en-US" dirty="0">
                <a:solidFill>
                  <a:srgbClr val="002060"/>
                </a:solidFill>
              </a:rPr>
              <a:t>施</a:t>
            </a:r>
            <a:r>
              <a:rPr lang="zh-CN" altLang="en-US" dirty="0" smtClean="0">
                <a:solidFill>
                  <a:srgbClr val="002060"/>
                </a:solidFill>
              </a:rPr>
              <a:t>、</a:t>
            </a:r>
            <a:r>
              <a:rPr lang="en-US" altLang="zh-CN" dirty="0" smtClean="0">
                <a:solidFill>
                  <a:srgbClr val="002060"/>
                </a:solidFill>
              </a:rPr>
              <a:t>C </a:t>
            </a:r>
            <a:r>
              <a:rPr lang="zh-CN" altLang="en-US" dirty="0" smtClean="0">
                <a:solidFill>
                  <a:srgbClr val="002060"/>
                </a:solidFill>
              </a:rPr>
              <a:t>检</a:t>
            </a:r>
            <a:r>
              <a:rPr lang="zh-CN" altLang="en-US" dirty="0">
                <a:solidFill>
                  <a:srgbClr val="002060"/>
                </a:solidFill>
              </a:rPr>
              <a:t>查</a:t>
            </a:r>
            <a:r>
              <a:rPr lang="zh-CN" altLang="en-US" dirty="0" smtClean="0">
                <a:solidFill>
                  <a:srgbClr val="002060"/>
                </a:solidFill>
              </a:rPr>
              <a:t>、</a:t>
            </a:r>
            <a:r>
              <a:rPr lang="en-US" altLang="zh-CN" dirty="0" smtClean="0">
                <a:solidFill>
                  <a:srgbClr val="002060"/>
                </a:solidFill>
              </a:rPr>
              <a:t>A </a:t>
            </a:r>
            <a:r>
              <a:rPr lang="zh-CN" altLang="en-US" dirty="0" smtClean="0">
                <a:solidFill>
                  <a:srgbClr val="002060"/>
                </a:solidFill>
              </a:rPr>
              <a:t>处</a:t>
            </a:r>
            <a:r>
              <a:rPr lang="zh-CN" altLang="en-US" dirty="0">
                <a:solidFill>
                  <a:srgbClr val="002060"/>
                </a:solidFill>
              </a:rPr>
              <a:t>置（改进或行动）</a:t>
            </a:r>
            <a:endParaRPr lang="en-US" altLang="zh-CN" dirty="0">
              <a:solidFill>
                <a:srgbClr val="002060"/>
              </a:solidFill>
            </a:endParaRPr>
          </a:p>
          <a:p>
            <a:r>
              <a:rPr lang="en-US" altLang="zh-CN" dirty="0">
                <a:solidFill>
                  <a:srgbClr val="002060"/>
                </a:solidFill>
              </a:rPr>
              <a:t>Plan   Do   Check   Act  </a:t>
            </a:r>
            <a:r>
              <a:rPr lang="zh-CN" altLang="en-US" dirty="0">
                <a:solidFill>
                  <a:srgbClr val="002060"/>
                </a:solidFill>
              </a:rPr>
              <a:t>或</a:t>
            </a:r>
            <a:r>
              <a:rPr lang="en-US" altLang="zh-CN" dirty="0">
                <a:solidFill>
                  <a:srgbClr val="002060"/>
                </a:solidFill>
              </a:rPr>
              <a:t> </a:t>
            </a:r>
          </a:p>
          <a:p>
            <a:r>
              <a:rPr lang="en-US" altLang="zh-CN" dirty="0">
                <a:solidFill>
                  <a:srgbClr val="002060"/>
                </a:solidFill>
              </a:rPr>
              <a:t>Plan   Do   Check   Action</a:t>
            </a:r>
          </a:p>
          <a:p>
            <a:endParaRPr lang="en-US" altLang="zh-CN" dirty="0">
              <a:solidFill>
                <a:srgbClr val="002060"/>
              </a:solidFill>
            </a:endParaRPr>
          </a:p>
          <a:p>
            <a:r>
              <a:rPr lang="zh-CN" altLang="en-US" dirty="0" smtClean="0">
                <a:solidFill>
                  <a:srgbClr val="002060"/>
                </a:solidFill>
              </a:rPr>
              <a:t>          工</a:t>
            </a:r>
            <a:r>
              <a:rPr lang="zh-CN" altLang="en-US" dirty="0">
                <a:solidFill>
                  <a:srgbClr val="002060"/>
                </a:solidFill>
              </a:rPr>
              <a:t>作中经常用到的改进行动计划</a:t>
            </a:r>
            <a:r>
              <a:rPr lang="zh-CN" altLang="en-US" dirty="0" smtClean="0">
                <a:solidFill>
                  <a:srgbClr val="002060"/>
                </a:solidFill>
              </a:rPr>
              <a:t>（列表</a:t>
            </a:r>
            <a:r>
              <a:rPr lang="zh-CN" altLang="en-US" dirty="0">
                <a:solidFill>
                  <a:srgbClr val="002060"/>
                </a:solidFill>
              </a:rPr>
              <a:t>的</a:t>
            </a:r>
            <a:r>
              <a:rPr lang="zh-CN" altLang="en-US" dirty="0" smtClean="0">
                <a:solidFill>
                  <a:srgbClr val="002060"/>
                </a:solidFill>
              </a:rPr>
              <a:t>形</a:t>
            </a:r>
            <a:r>
              <a:rPr lang="zh-CN" altLang="en-US" dirty="0">
                <a:solidFill>
                  <a:srgbClr val="002060"/>
                </a:solidFill>
              </a:rPr>
              <a:t>式）</a:t>
            </a:r>
            <a:endParaRPr lang="en-US" altLang="zh-CN" dirty="0">
              <a:solidFill>
                <a:srgbClr val="002060"/>
              </a:solidFill>
            </a:endParaRPr>
          </a:p>
          <a:p>
            <a:r>
              <a:rPr lang="en-US" altLang="zh-CN" dirty="0">
                <a:solidFill>
                  <a:srgbClr val="002060"/>
                </a:solidFill>
              </a:rPr>
              <a:t>                                     Action   Plan</a:t>
            </a:r>
          </a:p>
          <a:p>
            <a:endParaRPr lang="zh-CN" altLang="en-US" dirty="0"/>
          </a:p>
        </p:txBody>
      </p:sp>
    </p:spTree>
    <p:extLst>
      <p:ext uri="{BB962C8B-B14F-4D97-AF65-F5344CB8AC3E}">
        <p14:creationId xmlns:p14="http://schemas.microsoft.com/office/powerpoint/2010/main" val="1199807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3200" dirty="0" smtClean="0">
                <a:solidFill>
                  <a:srgbClr val="FF0000"/>
                </a:solidFill>
              </a:rPr>
              <a:t>2</a:t>
            </a:r>
            <a:r>
              <a:rPr lang="zh-CN" altLang="en-US" sz="3200" dirty="0" smtClean="0">
                <a:solidFill>
                  <a:srgbClr val="FF0000"/>
                </a:solidFill>
              </a:rPr>
              <a:t>、文件要求 </a:t>
            </a:r>
            <a:r>
              <a:rPr lang="en-US" altLang="zh-CN" sz="3200" dirty="0" smtClean="0">
                <a:solidFill>
                  <a:srgbClr val="FF0000"/>
                </a:solidFill>
                <a:latin typeface="宋体"/>
                <a:ea typeface="宋体"/>
              </a:rPr>
              <a:t>Ⅰ</a:t>
            </a:r>
            <a:r>
              <a:rPr lang="zh-CN" altLang="en-US" sz="3200" dirty="0" smtClean="0">
                <a:solidFill>
                  <a:srgbClr val="FF0000"/>
                </a:solidFill>
              </a:rPr>
              <a:t> </a:t>
            </a:r>
            <a:endParaRPr lang="zh-CN" altLang="en-US" sz="3200" dirty="0">
              <a:solidFill>
                <a:srgbClr val="FF0000"/>
              </a:solidFill>
            </a:endParaRPr>
          </a:p>
        </p:txBody>
      </p:sp>
      <p:sp>
        <p:nvSpPr>
          <p:cNvPr id="3" name="内容占位符 2"/>
          <p:cNvSpPr>
            <a:spLocks noGrp="1"/>
          </p:cNvSpPr>
          <p:nvPr>
            <p:ph idx="1"/>
          </p:nvPr>
        </p:nvSpPr>
        <p:spPr>
          <a:xfrm>
            <a:off x="457200" y="1412776"/>
            <a:ext cx="8229600" cy="5040560"/>
          </a:xfrm>
        </p:spPr>
        <p:txBody>
          <a:bodyPr>
            <a:normAutofit fontScale="92500" lnSpcReduction="10000"/>
          </a:bodyPr>
          <a:lstStyle/>
          <a:p>
            <a:r>
              <a:rPr lang="en-US" altLang="zh-CN" dirty="0" smtClean="0"/>
              <a:t>1.  </a:t>
            </a:r>
            <a:r>
              <a:rPr lang="en-US" altLang="zh-CN" dirty="0"/>
              <a:t>HACCP</a:t>
            </a:r>
            <a:r>
              <a:rPr lang="zh-CN" altLang="en-US" dirty="0"/>
              <a:t>体系文件应包</a:t>
            </a:r>
            <a:r>
              <a:rPr lang="zh-CN" altLang="en-US" dirty="0" smtClean="0"/>
              <a:t>括</a:t>
            </a:r>
            <a:r>
              <a:rPr lang="en-US" altLang="zh-CN" dirty="0" smtClean="0"/>
              <a:t>:</a:t>
            </a:r>
            <a:endParaRPr lang="en-US" altLang="zh-CN" dirty="0"/>
          </a:p>
          <a:p>
            <a:pPr>
              <a:lnSpc>
                <a:spcPct val="150000"/>
              </a:lnSpc>
              <a:buNone/>
            </a:pPr>
            <a:r>
              <a:rPr lang="zh-CN" altLang="en-US" dirty="0"/>
              <a:t>    ａ）形成文件</a:t>
            </a:r>
            <a:r>
              <a:rPr lang="zh-CN" altLang="en-US" dirty="0" smtClean="0"/>
              <a:t>的</a:t>
            </a:r>
            <a:r>
              <a:rPr lang="zh-CN" altLang="en-US" dirty="0"/>
              <a:t>水质</a:t>
            </a:r>
            <a:r>
              <a:rPr lang="zh-CN" altLang="en-US" dirty="0" smtClean="0"/>
              <a:t>安</a:t>
            </a:r>
            <a:r>
              <a:rPr lang="zh-CN" altLang="en-US" dirty="0"/>
              <a:t>全方针； </a:t>
            </a:r>
            <a:endParaRPr lang="en-US" altLang="zh-CN" dirty="0"/>
          </a:p>
          <a:p>
            <a:pPr>
              <a:lnSpc>
                <a:spcPct val="150000"/>
              </a:lnSpc>
              <a:buNone/>
            </a:pPr>
            <a:r>
              <a:rPr lang="zh-CN" altLang="en-US" dirty="0"/>
              <a:t>    ｂ）</a:t>
            </a:r>
            <a:r>
              <a:rPr lang="en-US" altLang="zh-CN" dirty="0"/>
              <a:t>HACCP</a:t>
            </a:r>
            <a:r>
              <a:rPr lang="zh-CN" altLang="en-US" dirty="0"/>
              <a:t>手册； </a:t>
            </a:r>
            <a:endParaRPr lang="en-US" altLang="zh-CN" dirty="0"/>
          </a:p>
          <a:p>
            <a:pPr>
              <a:lnSpc>
                <a:spcPct val="150000"/>
              </a:lnSpc>
              <a:buNone/>
            </a:pPr>
            <a:r>
              <a:rPr lang="zh-CN" altLang="en-US" dirty="0"/>
              <a:t>     </a:t>
            </a:r>
            <a:r>
              <a:rPr lang="en-US" altLang="zh-CN" dirty="0"/>
              <a:t>c</a:t>
            </a:r>
            <a:r>
              <a:rPr lang="zh-CN" altLang="en-US" dirty="0"/>
              <a:t>）本标准所要求的形成文件的程序；</a:t>
            </a:r>
            <a:endParaRPr lang="en-US" altLang="zh-CN" dirty="0"/>
          </a:p>
          <a:p>
            <a:pPr>
              <a:lnSpc>
                <a:spcPct val="150000"/>
              </a:lnSpc>
              <a:buNone/>
            </a:pPr>
            <a:r>
              <a:rPr lang="zh-CN" altLang="en-US" dirty="0"/>
              <a:t>     </a:t>
            </a:r>
            <a:r>
              <a:rPr lang="en-US" altLang="zh-CN" dirty="0"/>
              <a:t>d</a:t>
            </a:r>
            <a:r>
              <a:rPr lang="zh-CN" altLang="en-US" dirty="0"/>
              <a:t>）企业为确保</a:t>
            </a:r>
            <a:r>
              <a:rPr lang="en-US" altLang="zh-CN" dirty="0"/>
              <a:t>HACCP</a:t>
            </a:r>
            <a:r>
              <a:rPr lang="zh-CN" altLang="en-US" dirty="0"/>
              <a:t>体系过程的有效策划、运行和控制所需的文件； </a:t>
            </a:r>
            <a:endParaRPr lang="en-US" altLang="zh-CN" dirty="0"/>
          </a:p>
          <a:p>
            <a:pPr>
              <a:lnSpc>
                <a:spcPct val="150000"/>
              </a:lnSpc>
              <a:buNone/>
            </a:pPr>
            <a:r>
              <a:rPr lang="zh-CN" altLang="en-US" dirty="0"/>
              <a:t>     </a:t>
            </a:r>
            <a:r>
              <a:rPr lang="en-US" altLang="zh-CN" dirty="0"/>
              <a:t>e</a:t>
            </a:r>
            <a:r>
              <a:rPr lang="zh-CN" altLang="en-US" dirty="0"/>
              <a:t>）本标准所要求的记录。 </a:t>
            </a:r>
          </a:p>
          <a:p>
            <a:endParaRPr lang="zh-CN" altLang="en-US" dirty="0"/>
          </a:p>
        </p:txBody>
      </p:sp>
    </p:spTree>
    <p:extLst>
      <p:ext uri="{BB962C8B-B14F-4D97-AF65-F5344CB8AC3E}">
        <p14:creationId xmlns:p14="http://schemas.microsoft.com/office/powerpoint/2010/main" val="2894644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2800" dirty="0">
                <a:solidFill>
                  <a:srgbClr val="FF0000"/>
                </a:solidFill>
              </a:rPr>
              <a:t>2</a:t>
            </a:r>
            <a:r>
              <a:rPr lang="zh-CN" altLang="en-US" sz="2800" dirty="0">
                <a:solidFill>
                  <a:srgbClr val="FF0000"/>
                </a:solidFill>
              </a:rPr>
              <a:t>、文件要</a:t>
            </a:r>
            <a:r>
              <a:rPr lang="zh-CN" altLang="en-US" sz="2800" dirty="0" smtClean="0">
                <a:solidFill>
                  <a:srgbClr val="FF0000"/>
                </a:solidFill>
              </a:rPr>
              <a:t>求 </a:t>
            </a:r>
            <a:r>
              <a:rPr lang="en-US" altLang="zh-CN" sz="2800" dirty="0" smtClean="0">
                <a:solidFill>
                  <a:srgbClr val="FF0000"/>
                </a:solidFill>
                <a:latin typeface="宋体"/>
                <a:ea typeface="宋体"/>
              </a:rPr>
              <a:t>Ⅱ</a:t>
            </a:r>
            <a:r>
              <a:rPr lang="zh-CN" altLang="en-US" sz="2800" dirty="0" smtClean="0">
                <a:solidFill>
                  <a:srgbClr val="FF0000"/>
                </a:solidFill>
              </a:rPr>
              <a:t> </a:t>
            </a:r>
            <a:endParaRPr lang="zh-CN" altLang="en-US" sz="2800" dirty="0"/>
          </a:p>
        </p:txBody>
      </p:sp>
      <p:sp>
        <p:nvSpPr>
          <p:cNvPr id="3" name="内容占位符 2"/>
          <p:cNvSpPr>
            <a:spLocks noGrp="1"/>
          </p:cNvSpPr>
          <p:nvPr>
            <p:ph idx="1"/>
          </p:nvPr>
        </p:nvSpPr>
        <p:spPr>
          <a:xfrm>
            <a:off x="457200" y="1268760"/>
            <a:ext cx="8229600" cy="4857403"/>
          </a:xfrm>
        </p:spPr>
        <p:txBody>
          <a:bodyPr>
            <a:normAutofit fontScale="85000" lnSpcReduction="10000"/>
          </a:bodyPr>
          <a:lstStyle/>
          <a:p>
            <a:pPr>
              <a:lnSpc>
                <a:spcPct val="150000"/>
              </a:lnSpc>
            </a:pPr>
            <a:r>
              <a:rPr lang="en-US" altLang="zh-CN" dirty="0" smtClean="0">
                <a:solidFill>
                  <a:srgbClr val="FF0000"/>
                </a:solidFill>
              </a:rPr>
              <a:t>        </a:t>
            </a:r>
            <a:r>
              <a:rPr lang="en-US" altLang="zh-CN" dirty="0" smtClean="0"/>
              <a:t>2. HACCP</a:t>
            </a:r>
            <a:r>
              <a:rPr lang="zh-CN" altLang="en-US" dirty="0"/>
              <a:t>手册 </a:t>
            </a:r>
            <a:endParaRPr lang="en-US" altLang="zh-CN" dirty="0" smtClean="0"/>
          </a:p>
          <a:p>
            <a:pPr>
              <a:lnSpc>
                <a:spcPct val="150000"/>
              </a:lnSpc>
            </a:pPr>
            <a:r>
              <a:rPr lang="en-US" altLang="zh-CN" dirty="0"/>
              <a:t> </a:t>
            </a:r>
            <a:r>
              <a:rPr lang="en-US" altLang="zh-CN" dirty="0" smtClean="0"/>
              <a:t>       </a:t>
            </a:r>
            <a:r>
              <a:rPr lang="zh-CN" altLang="en-US" dirty="0" smtClean="0"/>
              <a:t>企</a:t>
            </a:r>
            <a:r>
              <a:rPr lang="zh-CN" altLang="en-US" dirty="0"/>
              <a:t>业应编制和保持</a:t>
            </a:r>
            <a:r>
              <a:rPr lang="en-US" altLang="zh-CN" dirty="0"/>
              <a:t>HACCP</a:t>
            </a:r>
            <a:r>
              <a:rPr lang="zh-CN" altLang="en-US" dirty="0"/>
              <a:t>手册，内容至少包括：</a:t>
            </a:r>
            <a:endParaRPr lang="en-US" altLang="zh-CN" dirty="0"/>
          </a:p>
          <a:p>
            <a:pPr>
              <a:lnSpc>
                <a:spcPct val="150000"/>
              </a:lnSpc>
              <a:buNone/>
            </a:pPr>
            <a:r>
              <a:rPr lang="zh-CN" altLang="en-US" dirty="0">
                <a:solidFill>
                  <a:srgbClr val="002060"/>
                </a:solidFill>
              </a:rPr>
              <a:t>     </a:t>
            </a:r>
            <a:r>
              <a:rPr lang="en-US" altLang="zh-CN" dirty="0">
                <a:solidFill>
                  <a:srgbClr val="002060"/>
                </a:solidFill>
              </a:rPr>
              <a:t>a</a:t>
            </a:r>
            <a:r>
              <a:rPr lang="zh-CN" altLang="en-US" dirty="0">
                <a:solidFill>
                  <a:srgbClr val="002060"/>
                </a:solidFill>
              </a:rPr>
              <a:t>）</a:t>
            </a:r>
            <a:r>
              <a:rPr lang="en-US" altLang="zh-CN" dirty="0">
                <a:solidFill>
                  <a:srgbClr val="002060"/>
                </a:solidFill>
              </a:rPr>
              <a:t>HACCP</a:t>
            </a:r>
            <a:r>
              <a:rPr lang="zh-CN" altLang="en-US" dirty="0">
                <a:solidFill>
                  <a:srgbClr val="002060"/>
                </a:solidFill>
              </a:rPr>
              <a:t>体系的范围，包括所覆盖产品或产品类别、操作步骤和场所，以及与食品链其他步骤的关系；</a:t>
            </a:r>
            <a:endParaRPr lang="en-US" altLang="zh-CN" dirty="0">
              <a:solidFill>
                <a:srgbClr val="002060"/>
              </a:solidFill>
            </a:endParaRPr>
          </a:p>
          <a:p>
            <a:pPr>
              <a:lnSpc>
                <a:spcPct val="150000"/>
              </a:lnSpc>
              <a:buNone/>
            </a:pPr>
            <a:r>
              <a:rPr lang="zh-CN" altLang="en-US" dirty="0">
                <a:solidFill>
                  <a:srgbClr val="002060"/>
                </a:solidFill>
              </a:rPr>
              <a:t>     </a:t>
            </a:r>
            <a:r>
              <a:rPr lang="en-US" altLang="zh-CN" dirty="0">
                <a:solidFill>
                  <a:srgbClr val="002060"/>
                </a:solidFill>
              </a:rPr>
              <a:t>b</a:t>
            </a:r>
            <a:r>
              <a:rPr lang="zh-CN" altLang="en-US" dirty="0">
                <a:solidFill>
                  <a:srgbClr val="002060"/>
                </a:solidFill>
              </a:rPr>
              <a:t>）</a:t>
            </a:r>
            <a:r>
              <a:rPr lang="en-US" altLang="zh-CN" dirty="0">
                <a:solidFill>
                  <a:srgbClr val="002060"/>
                </a:solidFill>
              </a:rPr>
              <a:t>HACCP</a:t>
            </a:r>
            <a:r>
              <a:rPr lang="zh-CN" altLang="en-US" dirty="0">
                <a:solidFill>
                  <a:srgbClr val="002060"/>
                </a:solidFill>
              </a:rPr>
              <a:t>体系程序文件或对其的引用；</a:t>
            </a:r>
            <a:endParaRPr lang="en-US" altLang="zh-CN" dirty="0">
              <a:solidFill>
                <a:srgbClr val="002060"/>
              </a:solidFill>
            </a:endParaRPr>
          </a:p>
          <a:p>
            <a:pPr>
              <a:lnSpc>
                <a:spcPct val="150000"/>
              </a:lnSpc>
              <a:buNone/>
            </a:pPr>
            <a:r>
              <a:rPr lang="zh-CN" altLang="en-US" dirty="0">
                <a:solidFill>
                  <a:srgbClr val="002060"/>
                </a:solidFill>
              </a:rPr>
              <a:t>     </a:t>
            </a:r>
            <a:r>
              <a:rPr lang="en-US" altLang="zh-CN" dirty="0">
                <a:solidFill>
                  <a:srgbClr val="002060"/>
                </a:solidFill>
              </a:rPr>
              <a:t>c</a:t>
            </a:r>
            <a:r>
              <a:rPr lang="zh-CN" altLang="en-US" dirty="0">
                <a:solidFill>
                  <a:srgbClr val="002060"/>
                </a:solidFill>
              </a:rPr>
              <a:t>）</a:t>
            </a:r>
            <a:r>
              <a:rPr lang="en-US" altLang="zh-CN" dirty="0">
                <a:solidFill>
                  <a:srgbClr val="002060"/>
                </a:solidFill>
              </a:rPr>
              <a:t>HACCP</a:t>
            </a:r>
            <a:r>
              <a:rPr lang="zh-CN" altLang="en-US" dirty="0">
                <a:solidFill>
                  <a:srgbClr val="002060"/>
                </a:solidFill>
              </a:rPr>
              <a:t>体系过程及其相互作用的表述。</a:t>
            </a:r>
            <a:r>
              <a:rPr lang="en-US" altLang="zh-CN" dirty="0">
                <a:solidFill>
                  <a:srgbClr val="002060"/>
                </a:solidFill>
              </a:rPr>
              <a:t>  </a:t>
            </a:r>
            <a:endParaRPr lang="zh-CN" altLang="en-US" dirty="0">
              <a:solidFill>
                <a:srgbClr val="002060"/>
              </a:solidFill>
            </a:endParaRPr>
          </a:p>
          <a:p>
            <a:endParaRPr lang="zh-CN" altLang="en-US" dirty="0"/>
          </a:p>
        </p:txBody>
      </p:sp>
    </p:spTree>
    <p:extLst>
      <p:ext uri="{BB962C8B-B14F-4D97-AF65-F5344CB8AC3E}">
        <p14:creationId xmlns:p14="http://schemas.microsoft.com/office/powerpoint/2010/main" val="2385565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850106"/>
          </a:xfrm>
        </p:spPr>
        <p:txBody>
          <a:bodyPr>
            <a:normAutofit/>
          </a:bodyPr>
          <a:lstStyle/>
          <a:p>
            <a:pPr algn="l"/>
            <a:r>
              <a:rPr lang="en-US" altLang="zh-CN" sz="2800" dirty="0">
                <a:solidFill>
                  <a:srgbClr val="FF0000"/>
                </a:solidFill>
              </a:rPr>
              <a:t>2</a:t>
            </a:r>
            <a:r>
              <a:rPr lang="zh-CN" altLang="en-US" sz="2800" dirty="0">
                <a:solidFill>
                  <a:srgbClr val="FF0000"/>
                </a:solidFill>
              </a:rPr>
              <a:t>、文件要求 </a:t>
            </a:r>
            <a:r>
              <a:rPr lang="en-US" altLang="zh-CN" sz="2800" dirty="0" smtClean="0">
                <a:solidFill>
                  <a:srgbClr val="FF0000"/>
                </a:solidFill>
                <a:latin typeface="宋体"/>
                <a:ea typeface="宋体"/>
              </a:rPr>
              <a:t>Ⅲ</a:t>
            </a:r>
            <a:endParaRPr lang="zh-CN" altLang="en-US" sz="2800" dirty="0"/>
          </a:p>
        </p:txBody>
      </p:sp>
      <p:sp>
        <p:nvSpPr>
          <p:cNvPr id="3" name="内容占位符 2"/>
          <p:cNvSpPr>
            <a:spLocks noGrp="1"/>
          </p:cNvSpPr>
          <p:nvPr>
            <p:ph idx="1"/>
          </p:nvPr>
        </p:nvSpPr>
        <p:spPr>
          <a:xfrm>
            <a:off x="457200" y="1196752"/>
            <a:ext cx="8229600" cy="5328592"/>
          </a:xfrm>
        </p:spPr>
        <p:txBody>
          <a:bodyPr>
            <a:normAutofit fontScale="55000" lnSpcReduction="20000"/>
          </a:bodyPr>
          <a:lstStyle/>
          <a:p>
            <a:pPr marL="0" indent="0">
              <a:buNone/>
            </a:pPr>
            <a:r>
              <a:rPr lang="en-US" altLang="zh-CN" dirty="0" smtClean="0"/>
              <a:t>        </a:t>
            </a:r>
            <a:r>
              <a:rPr lang="en-US" altLang="zh-CN" sz="4400" b="1" dirty="0" smtClean="0"/>
              <a:t>3</a:t>
            </a:r>
            <a:r>
              <a:rPr lang="en-US" altLang="zh-CN" sz="4400" b="1" dirty="0"/>
              <a:t>.</a:t>
            </a:r>
            <a:r>
              <a:rPr lang="en-US" altLang="zh-CN" sz="4400" b="1" dirty="0" smtClean="0"/>
              <a:t> </a:t>
            </a:r>
            <a:r>
              <a:rPr lang="zh-CN" altLang="en-US" sz="4400" b="1" dirty="0"/>
              <a:t>文件控制 </a:t>
            </a:r>
            <a:endParaRPr lang="en-US" altLang="zh-CN" sz="4400" b="1" dirty="0"/>
          </a:p>
          <a:p>
            <a:pPr>
              <a:lnSpc>
                <a:spcPct val="170000"/>
              </a:lnSpc>
              <a:buNone/>
            </a:pPr>
            <a:r>
              <a:rPr lang="zh-CN" altLang="en-US" dirty="0"/>
              <a:t>    </a:t>
            </a:r>
            <a:r>
              <a:rPr lang="en-US" altLang="zh-CN" dirty="0"/>
              <a:t>  </a:t>
            </a:r>
            <a:r>
              <a:rPr lang="en-US" altLang="zh-CN" dirty="0" smtClean="0"/>
              <a:t>  </a:t>
            </a:r>
            <a:r>
              <a:rPr lang="en-US" altLang="zh-CN" sz="3300" dirty="0" smtClean="0"/>
              <a:t>HACCP</a:t>
            </a:r>
            <a:r>
              <a:rPr lang="zh-CN" altLang="en-US" sz="3300" dirty="0"/>
              <a:t>体系所要求的文件应予以控制。 </a:t>
            </a:r>
            <a:endParaRPr lang="en-US" altLang="zh-CN" sz="3300" dirty="0"/>
          </a:p>
          <a:p>
            <a:pPr>
              <a:lnSpc>
                <a:spcPct val="170000"/>
              </a:lnSpc>
              <a:buNone/>
            </a:pPr>
            <a:r>
              <a:rPr lang="en-US" altLang="zh-CN" sz="3300" dirty="0"/>
              <a:t>     </a:t>
            </a:r>
            <a:r>
              <a:rPr lang="en-US" altLang="zh-CN" sz="3300" dirty="0" smtClean="0"/>
              <a:t>   </a:t>
            </a:r>
            <a:r>
              <a:rPr lang="zh-CN" altLang="en-US" sz="3300" dirty="0" smtClean="0"/>
              <a:t>应</a:t>
            </a:r>
            <a:r>
              <a:rPr lang="zh-CN" altLang="en-US" sz="3300" dirty="0"/>
              <a:t>编制形成文件的程序，以规定以下方面所需的控制： </a:t>
            </a:r>
          </a:p>
          <a:p>
            <a:pPr>
              <a:lnSpc>
                <a:spcPct val="170000"/>
              </a:lnSpc>
              <a:buNone/>
            </a:pPr>
            <a:r>
              <a:rPr lang="zh-CN" altLang="en-US" sz="3300" dirty="0"/>
              <a:t>     </a:t>
            </a:r>
            <a:r>
              <a:rPr lang="en-US" altLang="zh-CN" sz="3300" dirty="0"/>
              <a:t>a</a:t>
            </a:r>
            <a:r>
              <a:rPr lang="zh-CN" altLang="en-US" sz="3300" dirty="0"/>
              <a:t>） 文件发布前得到批准，确保文件是充分的、适宜的和有效的； </a:t>
            </a:r>
          </a:p>
          <a:p>
            <a:pPr>
              <a:lnSpc>
                <a:spcPct val="170000"/>
              </a:lnSpc>
              <a:buNone/>
            </a:pPr>
            <a:r>
              <a:rPr lang="zh-CN" altLang="en-US" sz="3300" dirty="0"/>
              <a:t>     </a:t>
            </a:r>
            <a:r>
              <a:rPr lang="en-US" altLang="zh-CN" sz="3300" dirty="0"/>
              <a:t>b</a:t>
            </a:r>
            <a:r>
              <a:rPr lang="zh-CN" altLang="en-US" sz="3300" dirty="0"/>
              <a:t>） 必要时对文件进行审核与更新，并再次批准； </a:t>
            </a:r>
          </a:p>
          <a:p>
            <a:pPr>
              <a:lnSpc>
                <a:spcPct val="170000"/>
              </a:lnSpc>
              <a:buNone/>
            </a:pPr>
            <a:r>
              <a:rPr lang="zh-CN" altLang="en-US" sz="3300" dirty="0"/>
              <a:t>     </a:t>
            </a:r>
            <a:r>
              <a:rPr lang="en-US" altLang="zh-CN" sz="3300" dirty="0"/>
              <a:t>c</a:t>
            </a:r>
            <a:r>
              <a:rPr lang="zh-CN" altLang="en-US" sz="3300" dirty="0"/>
              <a:t>） 确保文件的更改和现行修订状态得到识别； </a:t>
            </a:r>
          </a:p>
          <a:p>
            <a:pPr>
              <a:lnSpc>
                <a:spcPct val="170000"/>
              </a:lnSpc>
              <a:buNone/>
            </a:pPr>
            <a:r>
              <a:rPr lang="zh-CN" altLang="en-US" sz="3300" dirty="0"/>
              <a:t>     </a:t>
            </a:r>
            <a:r>
              <a:rPr lang="en-US" altLang="zh-CN" sz="3300" dirty="0"/>
              <a:t>d</a:t>
            </a:r>
            <a:r>
              <a:rPr lang="zh-CN" altLang="en-US" sz="3300" dirty="0"/>
              <a:t>） 确保在使用处可获得适用文件的有效版本； </a:t>
            </a:r>
          </a:p>
          <a:p>
            <a:pPr>
              <a:lnSpc>
                <a:spcPct val="170000"/>
              </a:lnSpc>
              <a:buNone/>
            </a:pPr>
            <a:r>
              <a:rPr lang="zh-CN" altLang="en-US" sz="3300" dirty="0"/>
              <a:t>     </a:t>
            </a:r>
            <a:r>
              <a:rPr lang="en-US" altLang="zh-CN" sz="3300" dirty="0"/>
              <a:t>e</a:t>
            </a:r>
            <a:r>
              <a:rPr lang="zh-CN" altLang="en-US" sz="3300" dirty="0"/>
              <a:t>） 确保文件保持清晰、易于识别； </a:t>
            </a:r>
          </a:p>
          <a:p>
            <a:pPr>
              <a:lnSpc>
                <a:spcPct val="170000"/>
              </a:lnSpc>
              <a:buNone/>
            </a:pPr>
            <a:r>
              <a:rPr lang="zh-CN" altLang="en-US" sz="3300" dirty="0"/>
              <a:t>     </a:t>
            </a:r>
            <a:r>
              <a:rPr lang="en-US" altLang="zh-CN" sz="3300" dirty="0"/>
              <a:t>f</a:t>
            </a:r>
            <a:r>
              <a:rPr lang="zh-CN" altLang="en-US" sz="3300" dirty="0"/>
              <a:t>） 确保与</a:t>
            </a:r>
            <a:r>
              <a:rPr lang="en-US" altLang="zh-CN" sz="3300" dirty="0"/>
              <a:t>HACCP</a:t>
            </a:r>
            <a:r>
              <a:rPr lang="zh-CN" altLang="en-US" sz="3300" dirty="0"/>
              <a:t>体系相关的外来文件得到识别，并控制其分发；（</a:t>
            </a:r>
            <a:r>
              <a:rPr lang="zh-CN" altLang="en-US" sz="3300" dirty="0">
                <a:solidFill>
                  <a:srgbClr val="0070C0"/>
                </a:solidFill>
              </a:rPr>
              <a:t>编制外来文件清单或法律法规及标准文件清单</a:t>
            </a:r>
            <a:r>
              <a:rPr lang="zh-CN" altLang="en-US" sz="3300" dirty="0"/>
              <a:t>）</a:t>
            </a:r>
          </a:p>
          <a:p>
            <a:pPr>
              <a:lnSpc>
                <a:spcPct val="170000"/>
              </a:lnSpc>
              <a:buNone/>
            </a:pPr>
            <a:r>
              <a:rPr lang="zh-CN" altLang="en-US" sz="3300" dirty="0"/>
              <a:t>     </a:t>
            </a:r>
            <a:r>
              <a:rPr lang="en-US" altLang="zh-CN" sz="3300" dirty="0"/>
              <a:t>g</a:t>
            </a:r>
            <a:r>
              <a:rPr lang="zh-CN" altLang="en-US" sz="3300" dirty="0"/>
              <a:t>） 防止作废文件的非预期使用，对需保留的作废文件进行适当的标识。 </a:t>
            </a:r>
          </a:p>
          <a:p>
            <a:pPr>
              <a:lnSpc>
                <a:spcPct val="170000"/>
              </a:lnSpc>
            </a:pPr>
            <a:endParaRPr lang="zh-CN" altLang="en-US" dirty="0"/>
          </a:p>
          <a:p>
            <a:pPr>
              <a:lnSpc>
                <a:spcPct val="170000"/>
              </a:lnSpc>
            </a:pPr>
            <a:endParaRPr lang="zh-CN" altLang="en-US" dirty="0"/>
          </a:p>
        </p:txBody>
      </p:sp>
    </p:spTree>
    <p:extLst>
      <p:ext uri="{BB962C8B-B14F-4D97-AF65-F5344CB8AC3E}">
        <p14:creationId xmlns:p14="http://schemas.microsoft.com/office/powerpoint/2010/main" val="1927820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pPr algn="l"/>
            <a:r>
              <a:rPr lang="en-US" altLang="zh-CN" sz="2800" dirty="0">
                <a:solidFill>
                  <a:srgbClr val="FF0000"/>
                </a:solidFill>
              </a:rPr>
              <a:t>2</a:t>
            </a:r>
            <a:r>
              <a:rPr lang="zh-CN" altLang="en-US" sz="2800" dirty="0">
                <a:solidFill>
                  <a:srgbClr val="FF0000"/>
                </a:solidFill>
              </a:rPr>
              <a:t>、文件要</a:t>
            </a:r>
            <a:r>
              <a:rPr lang="zh-CN" altLang="en-US" sz="2800" dirty="0" smtClean="0">
                <a:solidFill>
                  <a:srgbClr val="FF0000"/>
                </a:solidFill>
              </a:rPr>
              <a:t>求 </a:t>
            </a:r>
            <a:r>
              <a:rPr lang="en-US" altLang="zh-CN" sz="2800" dirty="0" smtClean="0">
                <a:solidFill>
                  <a:srgbClr val="FF0000"/>
                </a:solidFill>
                <a:latin typeface="宋体"/>
                <a:ea typeface="宋体"/>
              </a:rPr>
              <a:t>Ⅳ</a:t>
            </a:r>
            <a:r>
              <a:rPr lang="zh-CN" altLang="en-US" sz="2800" dirty="0" smtClean="0">
                <a:solidFill>
                  <a:srgbClr val="FF0000"/>
                </a:solidFill>
              </a:rPr>
              <a:t> </a:t>
            </a:r>
            <a:endParaRPr lang="zh-CN" altLang="en-US" sz="2800" dirty="0"/>
          </a:p>
        </p:txBody>
      </p:sp>
      <p:sp>
        <p:nvSpPr>
          <p:cNvPr id="3" name="内容占位符 2"/>
          <p:cNvSpPr>
            <a:spLocks noGrp="1"/>
          </p:cNvSpPr>
          <p:nvPr>
            <p:ph idx="1"/>
          </p:nvPr>
        </p:nvSpPr>
        <p:spPr>
          <a:xfrm>
            <a:off x="457200" y="1196752"/>
            <a:ext cx="8229600" cy="4929411"/>
          </a:xfrm>
        </p:spPr>
        <p:txBody>
          <a:bodyPr/>
          <a:lstStyle/>
          <a:p>
            <a:pPr>
              <a:lnSpc>
                <a:spcPct val="150000"/>
              </a:lnSpc>
            </a:pPr>
            <a:r>
              <a:rPr lang="en-US" altLang="zh-CN" sz="2800" b="1" dirty="0" smtClean="0"/>
              <a:t>        4. </a:t>
            </a:r>
            <a:r>
              <a:rPr lang="zh-CN" altLang="en-US" sz="2800" b="1" dirty="0"/>
              <a:t>记录控制</a:t>
            </a:r>
            <a:endParaRPr lang="en-US" altLang="zh-CN" sz="2800" b="1" dirty="0"/>
          </a:p>
          <a:p>
            <a:pPr>
              <a:lnSpc>
                <a:spcPct val="150000"/>
              </a:lnSpc>
              <a:buNone/>
            </a:pPr>
            <a:r>
              <a:rPr lang="zh-CN" altLang="en-US" sz="2800" dirty="0"/>
              <a:t>             应建立并保持记录，以提供符合要</a:t>
            </a:r>
            <a:r>
              <a:rPr lang="zh-CN" altLang="en-US" sz="2800" dirty="0" smtClean="0"/>
              <a:t>求和</a:t>
            </a:r>
            <a:r>
              <a:rPr lang="en-US" altLang="zh-CN" sz="2800" dirty="0" smtClean="0"/>
              <a:t>HACCP</a:t>
            </a:r>
            <a:r>
              <a:rPr lang="zh-CN" altLang="en-US" sz="2800" dirty="0"/>
              <a:t>体系有效运行的证据</a:t>
            </a:r>
            <a:r>
              <a:rPr lang="zh-CN" altLang="en-US" sz="2800" dirty="0" smtClean="0"/>
              <a:t>。                                    </a:t>
            </a:r>
            <a:r>
              <a:rPr lang="zh-CN" altLang="en-US" sz="2800" dirty="0"/>
              <a:t>应编制形成文件的程序，规定记录的标识、贮存、保护、检索、保存期限和处置所需的控制。 </a:t>
            </a:r>
            <a:r>
              <a:rPr lang="zh-CN" altLang="en-US" sz="2800" dirty="0" smtClean="0"/>
              <a:t>       记</a:t>
            </a:r>
            <a:r>
              <a:rPr lang="zh-CN" altLang="en-US" sz="2800" dirty="0"/>
              <a:t>录应保持清晰、易于识别和检索。 </a:t>
            </a:r>
            <a:endParaRPr lang="en-US" altLang="zh-CN" sz="2800" dirty="0"/>
          </a:p>
          <a:p>
            <a:pPr>
              <a:lnSpc>
                <a:spcPct val="150000"/>
              </a:lnSpc>
              <a:buNone/>
            </a:pPr>
            <a:r>
              <a:rPr lang="zh-CN" altLang="en-US" sz="2800" dirty="0"/>
              <a:t>    （</a:t>
            </a:r>
            <a:r>
              <a:rPr lang="zh-CN" altLang="en-US" sz="2800" dirty="0">
                <a:solidFill>
                  <a:srgbClr val="0070C0"/>
                </a:solidFill>
              </a:rPr>
              <a:t>编制文件清单和记录清单</a:t>
            </a:r>
            <a:r>
              <a:rPr lang="zh-CN" altLang="en-US" sz="2800" dirty="0"/>
              <a:t>）</a:t>
            </a:r>
          </a:p>
          <a:p>
            <a:endParaRPr lang="zh-CN" altLang="en-US" dirty="0"/>
          </a:p>
        </p:txBody>
      </p:sp>
    </p:spTree>
    <p:extLst>
      <p:ext uri="{BB962C8B-B14F-4D97-AF65-F5344CB8AC3E}">
        <p14:creationId xmlns:p14="http://schemas.microsoft.com/office/powerpoint/2010/main" val="2247306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188640"/>
            <a:ext cx="8229600" cy="706090"/>
          </a:xfrm>
        </p:spPr>
        <p:txBody>
          <a:bodyPr>
            <a:normAutofit/>
          </a:bodyPr>
          <a:lstStyle/>
          <a:p>
            <a:r>
              <a:rPr lang="en-US" altLang="zh-CN" sz="2800" dirty="0">
                <a:solidFill>
                  <a:srgbClr val="002060"/>
                </a:solidFill>
                <a:latin typeface="+mn-ea"/>
              </a:rPr>
              <a:t>※ </a:t>
            </a:r>
            <a:r>
              <a:rPr lang="zh-CN" altLang="en-US" sz="2800" dirty="0" smtClean="0"/>
              <a:t>一般的程</a:t>
            </a:r>
            <a:r>
              <a:rPr lang="zh-CN" altLang="en-US" sz="2800" dirty="0"/>
              <a:t>序文</a:t>
            </a:r>
            <a:r>
              <a:rPr lang="zh-CN" altLang="en-US" sz="2800" dirty="0" smtClean="0"/>
              <a:t>件内容</a:t>
            </a:r>
            <a:endParaRPr lang="zh-CN" altLang="en-US" sz="2800" dirty="0"/>
          </a:p>
        </p:txBody>
      </p:sp>
      <p:sp>
        <p:nvSpPr>
          <p:cNvPr id="3" name="内容占位符 2"/>
          <p:cNvSpPr>
            <a:spLocks noGrp="1"/>
          </p:cNvSpPr>
          <p:nvPr>
            <p:ph idx="1"/>
          </p:nvPr>
        </p:nvSpPr>
        <p:spPr>
          <a:xfrm>
            <a:off x="457200" y="836712"/>
            <a:ext cx="8229600" cy="5832648"/>
          </a:xfrm>
        </p:spPr>
        <p:txBody>
          <a:bodyPr>
            <a:normAutofit fontScale="62500" lnSpcReduction="20000"/>
          </a:bodyPr>
          <a:lstStyle/>
          <a:p>
            <a:pPr lvl="0">
              <a:lnSpc>
                <a:spcPct val="80000"/>
              </a:lnSpc>
              <a:buClr>
                <a:srgbClr val="477AB1"/>
              </a:buClr>
              <a:buNone/>
              <a:defRPr/>
            </a:pPr>
            <a:r>
              <a:rPr lang="zh-CN" altLang="en-US" dirty="0">
                <a:solidFill>
                  <a:prstClr val="black"/>
                </a:solidFill>
              </a:rPr>
              <a:t> </a:t>
            </a:r>
            <a:r>
              <a:rPr lang="zh-CN" altLang="en-US" dirty="0" smtClean="0">
                <a:solidFill>
                  <a:prstClr val="black"/>
                </a:solidFill>
              </a:rPr>
              <a:t>    1</a:t>
            </a:r>
            <a:r>
              <a:rPr lang="zh-CN" altLang="en-US" dirty="0">
                <a:solidFill>
                  <a:prstClr val="black"/>
                </a:solidFill>
              </a:rPr>
              <a:t>）文件控制程序</a:t>
            </a:r>
          </a:p>
          <a:p>
            <a:pPr lvl="0">
              <a:lnSpc>
                <a:spcPct val="80000"/>
              </a:lnSpc>
              <a:buClr>
                <a:srgbClr val="477AB1"/>
              </a:buClr>
              <a:buNone/>
              <a:defRPr/>
            </a:pPr>
            <a:r>
              <a:rPr lang="zh-CN" altLang="en-US" dirty="0">
                <a:solidFill>
                  <a:prstClr val="black"/>
                </a:solidFill>
              </a:rPr>
              <a:t>     2）记录控制程序</a:t>
            </a:r>
            <a:endParaRPr lang="en-US" altLang="zh-CN" dirty="0">
              <a:solidFill>
                <a:prstClr val="black"/>
              </a:solidFill>
            </a:endParaRPr>
          </a:p>
          <a:p>
            <a:pPr lvl="0">
              <a:lnSpc>
                <a:spcPct val="80000"/>
              </a:lnSpc>
              <a:buClr>
                <a:srgbClr val="477AB1"/>
              </a:buClr>
              <a:buNone/>
              <a:defRPr/>
            </a:pPr>
            <a:r>
              <a:rPr lang="zh-CN" altLang="en-US" dirty="0">
                <a:solidFill>
                  <a:prstClr val="black"/>
                </a:solidFill>
              </a:rPr>
              <a:t>     </a:t>
            </a:r>
            <a:r>
              <a:rPr lang="en-US" altLang="zh-CN" dirty="0">
                <a:solidFill>
                  <a:prstClr val="black"/>
                </a:solidFill>
              </a:rPr>
              <a:t>3</a:t>
            </a:r>
            <a:r>
              <a:rPr lang="zh-CN" altLang="en-US" dirty="0">
                <a:solidFill>
                  <a:prstClr val="black"/>
                </a:solidFill>
              </a:rPr>
              <a:t>）沟通控制程序</a:t>
            </a:r>
          </a:p>
          <a:p>
            <a:pPr lvl="0">
              <a:lnSpc>
                <a:spcPct val="80000"/>
              </a:lnSpc>
              <a:buClr>
                <a:srgbClr val="477AB1"/>
              </a:buClr>
              <a:buNone/>
              <a:defRPr/>
            </a:pPr>
            <a:r>
              <a:rPr lang="zh-CN" altLang="en-US" dirty="0">
                <a:solidFill>
                  <a:prstClr val="black"/>
                </a:solidFill>
              </a:rPr>
              <a:t>     </a:t>
            </a:r>
            <a:r>
              <a:rPr lang="en-US" altLang="zh-CN" dirty="0">
                <a:solidFill>
                  <a:prstClr val="black"/>
                </a:solidFill>
              </a:rPr>
              <a:t>4</a:t>
            </a:r>
            <a:r>
              <a:rPr lang="zh-CN" altLang="en-US" dirty="0">
                <a:solidFill>
                  <a:prstClr val="black"/>
                </a:solidFill>
              </a:rPr>
              <a:t>）内部审核控制程序</a:t>
            </a:r>
            <a:endParaRPr lang="en-US" altLang="zh-CN" dirty="0">
              <a:solidFill>
                <a:prstClr val="black"/>
              </a:solidFill>
            </a:endParaRPr>
          </a:p>
          <a:p>
            <a:pPr lvl="0">
              <a:lnSpc>
                <a:spcPct val="80000"/>
              </a:lnSpc>
              <a:buClr>
                <a:srgbClr val="477AB1"/>
              </a:buClr>
              <a:buNone/>
              <a:defRPr/>
            </a:pPr>
            <a:r>
              <a:rPr lang="zh-CN" altLang="en-US" dirty="0">
                <a:solidFill>
                  <a:prstClr val="black"/>
                </a:solidFill>
              </a:rPr>
              <a:t>     </a:t>
            </a:r>
            <a:r>
              <a:rPr lang="en-US" altLang="zh-CN" dirty="0">
                <a:solidFill>
                  <a:prstClr val="black"/>
                </a:solidFill>
              </a:rPr>
              <a:t>5</a:t>
            </a:r>
            <a:r>
              <a:rPr lang="zh-CN" altLang="en-US" dirty="0">
                <a:solidFill>
                  <a:prstClr val="black"/>
                </a:solidFill>
              </a:rPr>
              <a:t>）管理评审控制程序</a:t>
            </a:r>
          </a:p>
          <a:p>
            <a:pPr lvl="0">
              <a:lnSpc>
                <a:spcPct val="80000"/>
              </a:lnSpc>
              <a:buClr>
                <a:srgbClr val="477AB1"/>
              </a:buClr>
              <a:buNone/>
              <a:defRPr/>
            </a:pPr>
            <a:r>
              <a:rPr lang="zh-CN" altLang="en-US" dirty="0">
                <a:solidFill>
                  <a:prstClr val="black"/>
                </a:solidFill>
              </a:rPr>
              <a:t>     </a:t>
            </a:r>
            <a:r>
              <a:rPr lang="en-US" altLang="zh-CN" dirty="0">
                <a:solidFill>
                  <a:prstClr val="black"/>
                </a:solidFill>
              </a:rPr>
              <a:t>6</a:t>
            </a:r>
            <a:r>
              <a:rPr lang="zh-CN" altLang="en-US" dirty="0">
                <a:solidFill>
                  <a:prstClr val="black"/>
                </a:solidFill>
              </a:rPr>
              <a:t>）前提计划 </a:t>
            </a:r>
          </a:p>
          <a:p>
            <a:pPr marL="669925" lvl="0" indent="-669925">
              <a:lnSpc>
                <a:spcPct val="80000"/>
              </a:lnSpc>
              <a:buClr>
                <a:srgbClr val="477AB1"/>
              </a:buClr>
              <a:defRPr/>
            </a:pPr>
            <a:r>
              <a:rPr lang="zh-CN" altLang="en-US" dirty="0">
                <a:solidFill>
                  <a:prstClr val="black"/>
                </a:solidFill>
              </a:rPr>
              <a:t>1.  人力资源保障计划</a:t>
            </a:r>
          </a:p>
          <a:p>
            <a:pPr marL="669925" lvl="0" indent="-669925">
              <a:lnSpc>
                <a:spcPct val="80000"/>
              </a:lnSpc>
              <a:buClr>
                <a:srgbClr val="477AB1"/>
              </a:buClr>
              <a:defRPr/>
            </a:pPr>
            <a:r>
              <a:rPr lang="zh-CN" altLang="en-US" dirty="0">
                <a:solidFill>
                  <a:prstClr val="black"/>
                </a:solidFill>
              </a:rPr>
              <a:t>2.  良好操作规范（GMP）</a:t>
            </a:r>
          </a:p>
          <a:p>
            <a:pPr marL="669925" lvl="0" indent="-669925">
              <a:lnSpc>
                <a:spcPct val="80000"/>
              </a:lnSpc>
              <a:buClr>
                <a:srgbClr val="477AB1"/>
              </a:buClr>
              <a:defRPr/>
            </a:pPr>
            <a:r>
              <a:rPr lang="zh-CN" altLang="en-US" dirty="0">
                <a:solidFill>
                  <a:prstClr val="black"/>
                </a:solidFill>
              </a:rPr>
              <a:t>3.  卫生标准操作程序 （SSOP）  </a:t>
            </a:r>
          </a:p>
          <a:p>
            <a:pPr marL="669925" lvl="0" indent="-669925">
              <a:lnSpc>
                <a:spcPct val="80000"/>
              </a:lnSpc>
              <a:buClr>
                <a:srgbClr val="477AB1"/>
              </a:buClr>
              <a:defRPr/>
            </a:pPr>
            <a:r>
              <a:rPr lang="zh-CN" altLang="en-US" dirty="0">
                <a:solidFill>
                  <a:prstClr val="black"/>
                </a:solidFill>
              </a:rPr>
              <a:t>4.  原辅料、涉水材料安全卫生保障制度（或采购控制程序）</a:t>
            </a:r>
          </a:p>
          <a:p>
            <a:pPr marL="669925" lvl="0" indent="-669925">
              <a:lnSpc>
                <a:spcPct val="80000"/>
              </a:lnSpc>
              <a:buClr>
                <a:srgbClr val="477AB1"/>
              </a:buClr>
              <a:defRPr/>
            </a:pPr>
            <a:r>
              <a:rPr lang="zh-CN" altLang="en-US" dirty="0">
                <a:solidFill>
                  <a:prstClr val="black"/>
                </a:solidFill>
              </a:rPr>
              <a:t>5.  维护保养计划（设备设施控制程序）</a:t>
            </a:r>
          </a:p>
          <a:p>
            <a:pPr marL="669925" lvl="0" indent="-669925">
              <a:lnSpc>
                <a:spcPct val="80000"/>
              </a:lnSpc>
              <a:buClr>
                <a:srgbClr val="477AB1"/>
              </a:buClr>
              <a:defRPr/>
            </a:pPr>
            <a:r>
              <a:rPr lang="zh-CN" altLang="en-US" dirty="0">
                <a:solidFill>
                  <a:prstClr val="black"/>
                </a:solidFill>
              </a:rPr>
              <a:t>6.  标识和追溯计划、产品召回计划</a:t>
            </a:r>
          </a:p>
          <a:p>
            <a:pPr marL="669925" lvl="0" indent="-669925">
              <a:lnSpc>
                <a:spcPct val="120000"/>
              </a:lnSpc>
              <a:buClr>
                <a:srgbClr val="477AB1"/>
              </a:buClr>
              <a:defRPr/>
            </a:pPr>
            <a:r>
              <a:rPr lang="zh-CN" altLang="en-US" dirty="0">
                <a:solidFill>
                  <a:prstClr val="black"/>
                </a:solidFill>
              </a:rPr>
              <a:t>7.  应急预案（应急准备和响应控制程序）</a:t>
            </a:r>
          </a:p>
          <a:p>
            <a:pPr marL="669925" lvl="0" indent="-669925">
              <a:lnSpc>
                <a:spcPct val="120000"/>
              </a:lnSpc>
              <a:buClr>
                <a:srgbClr val="477AB1"/>
              </a:buClr>
              <a:defRPr/>
            </a:pPr>
            <a:r>
              <a:rPr lang="zh-CN" altLang="en-US" dirty="0">
                <a:solidFill>
                  <a:srgbClr val="002060"/>
                </a:solidFill>
                <a:latin typeface="华文楷体"/>
              </a:rPr>
              <a:t>8.水质防护计划</a:t>
            </a:r>
            <a:r>
              <a:rPr lang="en-US" altLang="zh-CN" dirty="0">
                <a:solidFill>
                  <a:srgbClr val="002060"/>
                </a:solidFill>
                <a:latin typeface="华文楷体"/>
              </a:rPr>
              <a:t>–</a:t>
            </a:r>
            <a:r>
              <a:rPr lang="zh-CN" altLang="en-US" dirty="0">
                <a:solidFill>
                  <a:srgbClr val="002060"/>
                </a:solidFill>
                <a:latin typeface="华文楷体"/>
              </a:rPr>
              <a:t>单独建立（可参照</a:t>
            </a:r>
            <a:r>
              <a:rPr lang="en-US" altLang="zh-CN" dirty="0">
                <a:solidFill>
                  <a:srgbClr val="002060"/>
                </a:solidFill>
                <a:latin typeface="华文楷体"/>
              </a:rPr>
              <a:t>GB/T 27320-2010 </a:t>
            </a:r>
            <a:r>
              <a:rPr lang="zh-CN" altLang="en-US" dirty="0">
                <a:solidFill>
                  <a:srgbClr val="002060"/>
                </a:solidFill>
                <a:latin typeface="华文楷体"/>
              </a:rPr>
              <a:t>食品防护计划及其应用指南</a:t>
            </a:r>
            <a:r>
              <a:rPr lang="en-US" altLang="zh-CN" dirty="0">
                <a:solidFill>
                  <a:srgbClr val="002060"/>
                </a:solidFill>
                <a:latin typeface="华文楷体"/>
              </a:rPr>
              <a:t>)</a:t>
            </a:r>
          </a:p>
          <a:p>
            <a:pPr marL="0" lvl="0" indent="0">
              <a:lnSpc>
                <a:spcPct val="120000"/>
              </a:lnSpc>
              <a:buClr>
                <a:srgbClr val="477AB1"/>
              </a:buClr>
              <a:buNone/>
              <a:defRPr/>
            </a:pPr>
            <a:r>
              <a:rPr lang="en-US" altLang="zh-CN" dirty="0">
                <a:solidFill>
                  <a:prstClr val="black"/>
                </a:solidFill>
              </a:rPr>
              <a:t>     7</a:t>
            </a:r>
            <a:r>
              <a:rPr lang="zh-CN" altLang="en-US" dirty="0">
                <a:solidFill>
                  <a:prstClr val="black"/>
                </a:solidFill>
              </a:rPr>
              <a:t>）危害分析控制程序</a:t>
            </a:r>
            <a:endParaRPr lang="en-US" altLang="zh-CN" dirty="0">
              <a:solidFill>
                <a:prstClr val="black"/>
              </a:solidFill>
            </a:endParaRPr>
          </a:p>
          <a:p>
            <a:pPr marL="0" lvl="0" indent="0">
              <a:lnSpc>
                <a:spcPct val="120000"/>
              </a:lnSpc>
              <a:buClr>
                <a:srgbClr val="477AB1"/>
              </a:buClr>
              <a:buNone/>
              <a:defRPr/>
            </a:pPr>
            <a:r>
              <a:rPr lang="zh-CN" altLang="en-US" dirty="0">
                <a:solidFill>
                  <a:prstClr val="black"/>
                </a:solidFill>
              </a:rPr>
              <a:t>     </a:t>
            </a:r>
            <a:r>
              <a:rPr lang="en-US" altLang="zh-CN" dirty="0">
                <a:solidFill>
                  <a:prstClr val="black"/>
                </a:solidFill>
              </a:rPr>
              <a:t>8</a:t>
            </a:r>
            <a:r>
              <a:rPr lang="zh-CN" altLang="en-US" dirty="0">
                <a:solidFill>
                  <a:prstClr val="black"/>
                </a:solidFill>
              </a:rPr>
              <a:t>）HACCP计划控制程序 </a:t>
            </a:r>
            <a:endParaRPr lang="en-US" altLang="zh-CN" dirty="0">
              <a:solidFill>
                <a:prstClr val="black"/>
              </a:solidFill>
            </a:endParaRPr>
          </a:p>
          <a:p>
            <a:pPr lvl="0">
              <a:lnSpc>
                <a:spcPct val="80000"/>
              </a:lnSpc>
              <a:buClr>
                <a:srgbClr val="477AB1"/>
              </a:buClr>
              <a:buNone/>
              <a:defRPr/>
            </a:pPr>
            <a:r>
              <a:rPr lang="en-US" altLang="zh-CN" dirty="0">
                <a:solidFill>
                  <a:prstClr val="black"/>
                </a:solidFill>
              </a:rPr>
              <a:t>     9</a:t>
            </a:r>
            <a:r>
              <a:rPr lang="zh-CN" altLang="en-US" dirty="0">
                <a:solidFill>
                  <a:prstClr val="black"/>
                </a:solidFill>
              </a:rPr>
              <a:t>）监视和测量装置控制程序</a:t>
            </a:r>
            <a:endParaRPr lang="en-US" altLang="zh-CN" dirty="0">
              <a:solidFill>
                <a:prstClr val="black"/>
              </a:solidFill>
            </a:endParaRPr>
          </a:p>
          <a:p>
            <a:pPr lvl="0">
              <a:lnSpc>
                <a:spcPct val="80000"/>
              </a:lnSpc>
              <a:buClr>
                <a:srgbClr val="477AB1"/>
              </a:buClr>
              <a:buNone/>
              <a:defRPr/>
            </a:pPr>
            <a:r>
              <a:rPr lang="en-US" altLang="zh-CN" dirty="0">
                <a:solidFill>
                  <a:prstClr val="black"/>
                </a:solidFill>
              </a:rPr>
              <a:t>     10</a:t>
            </a:r>
            <a:r>
              <a:rPr lang="zh-CN" altLang="en-US" dirty="0">
                <a:solidFill>
                  <a:prstClr val="black"/>
                </a:solidFill>
              </a:rPr>
              <a:t>）不合格品控制程序</a:t>
            </a:r>
            <a:endParaRPr lang="en-US" altLang="zh-CN" dirty="0">
              <a:solidFill>
                <a:prstClr val="black"/>
              </a:solidFill>
            </a:endParaRPr>
          </a:p>
          <a:p>
            <a:pPr lvl="0">
              <a:lnSpc>
                <a:spcPct val="80000"/>
              </a:lnSpc>
              <a:buClr>
                <a:srgbClr val="477AB1"/>
              </a:buClr>
              <a:buNone/>
              <a:defRPr/>
            </a:pPr>
            <a:r>
              <a:rPr lang="en-US" altLang="zh-CN" dirty="0">
                <a:solidFill>
                  <a:prstClr val="black"/>
                </a:solidFill>
              </a:rPr>
              <a:t>     11</a:t>
            </a:r>
            <a:r>
              <a:rPr lang="zh-CN" altLang="en-US" dirty="0">
                <a:solidFill>
                  <a:prstClr val="black"/>
                </a:solidFill>
              </a:rPr>
              <a:t>）纠正和纠正措施控制程序</a:t>
            </a:r>
            <a:endParaRPr lang="en-US" altLang="zh-CN" dirty="0">
              <a:solidFill>
                <a:prstClr val="black"/>
              </a:solidFill>
            </a:endParaRPr>
          </a:p>
          <a:p>
            <a:pPr lvl="0">
              <a:lnSpc>
                <a:spcPct val="80000"/>
              </a:lnSpc>
              <a:buClr>
                <a:srgbClr val="477AB1"/>
              </a:buClr>
              <a:buNone/>
              <a:defRPr/>
            </a:pPr>
            <a:r>
              <a:rPr lang="en-US" altLang="zh-CN" dirty="0">
                <a:solidFill>
                  <a:prstClr val="black"/>
                </a:solidFill>
              </a:rPr>
              <a:t>     12</a:t>
            </a:r>
            <a:r>
              <a:rPr lang="zh-CN" altLang="en-US" dirty="0">
                <a:solidFill>
                  <a:prstClr val="black"/>
                </a:solidFill>
              </a:rPr>
              <a:t>）确认和验证控制程序</a:t>
            </a:r>
          </a:p>
          <a:p>
            <a:endParaRPr lang="zh-CN" altLang="en-US" dirty="0"/>
          </a:p>
        </p:txBody>
      </p:sp>
    </p:spTree>
    <p:extLst>
      <p:ext uri="{BB962C8B-B14F-4D97-AF65-F5344CB8AC3E}">
        <p14:creationId xmlns:p14="http://schemas.microsoft.com/office/powerpoint/2010/main" val="3313367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zh-CN" altLang="en-US" sz="3200" dirty="0" smtClean="0">
                <a:solidFill>
                  <a:srgbClr val="FF0000"/>
                </a:solidFill>
              </a:rPr>
              <a:t>五、 管理职责</a:t>
            </a:r>
            <a:endParaRPr lang="zh-CN" altLang="en-US" sz="3200" dirty="0">
              <a:solidFill>
                <a:srgbClr val="FF0000"/>
              </a:solidFill>
            </a:endParaRPr>
          </a:p>
        </p:txBody>
      </p:sp>
      <p:sp>
        <p:nvSpPr>
          <p:cNvPr id="3" name="内容占位符 2"/>
          <p:cNvSpPr>
            <a:spLocks noGrp="1"/>
          </p:cNvSpPr>
          <p:nvPr>
            <p:ph idx="1"/>
          </p:nvPr>
        </p:nvSpPr>
        <p:spPr>
          <a:xfrm>
            <a:off x="457200" y="1196752"/>
            <a:ext cx="8229600" cy="4929411"/>
          </a:xfrm>
        </p:spPr>
        <p:txBody>
          <a:bodyPr/>
          <a:lstStyle/>
          <a:p>
            <a:r>
              <a:rPr lang="en-US" altLang="zh-CN" dirty="0"/>
              <a:t> </a:t>
            </a:r>
            <a:r>
              <a:rPr lang="en-US" altLang="zh-CN" dirty="0" smtClean="0"/>
              <a:t>1</a:t>
            </a:r>
            <a:r>
              <a:rPr lang="zh-CN" altLang="en-US" dirty="0" smtClean="0"/>
              <a:t>、</a:t>
            </a:r>
            <a:r>
              <a:rPr lang="en-US" altLang="zh-CN" dirty="0" smtClean="0"/>
              <a:t>  </a:t>
            </a:r>
            <a:r>
              <a:rPr lang="zh-CN" altLang="en-US" dirty="0"/>
              <a:t>管理承诺</a:t>
            </a:r>
            <a:endParaRPr lang="en-US" altLang="zh-CN" dirty="0"/>
          </a:p>
          <a:p>
            <a:r>
              <a:rPr lang="en-US" altLang="zh-CN" dirty="0"/>
              <a:t> </a:t>
            </a:r>
            <a:r>
              <a:rPr lang="en-US" altLang="zh-CN" dirty="0" smtClean="0"/>
              <a:t>2</a:t>
            </a:r>
            <a:r>
              <a:rPr lang="zh-CN" altLang="en-US" dirty="0" smtClean="0"/>
              <a:t>、</a:t>
            </a:r>
            <a:r>
              <a:rPr lang="en-US" altLang="zh-CN" dirty="0" smtClean="0"/>
              <a:t>  </a:t>
            </a:r>
            <a:r>
              <a:rPr lang="zh-CN" altLang="en-US" dirty="0"/>
              <a:t>食品安</a:t>
            </a:r>
            <a:r>
              <a:rPr lang="zh-CN" altLang="en-US" dirty="0" smtClean="0"/>
              <a:t>全（水质安全）方</a:t>
            </a:r>
            <a:r>
              <a:rPr lang="zh-CN" altLang="en-US" dirty="0"/>
              <a:t>针</a:t>
            </a:r>
            <a:endParaRPr lang="en-US" altLang="zh-CN" dirty="0"/>
          </a:p>
          <a:p>
            <a:r>
              <a:rPr lang="en-US" altLang="zh-CN" dirty="0"/>
              <a:t> </a:t>
            </a:r>
            <a:r>
              <a:rPr lang="en-US" altLang="zh-CN" dirty="0" smtClean="0"/>
              <a:t>3 </a:t>
            </a:r>
            <a:r>
              <a:rPr lang="zh-CN" altLang="en-US" dirty="0" smtClean="0"/>
              <a:t>、</a:t>
            </a:r>
            <a:r>
              <a:rPr lang="en-US" altLang="zh-CN" dirty="0" smtClean="0"/>
              <a:t> </a:t>
            </a:r>
            <a:r>
              <a:rPr lang="zh-CN" altLang="en-US" dirty="0"/>
              <a:t>职责、权限与沟通</a:t>
            </a:r>
            <a:endParaRPr lang="en-US" altLang="zh-CN" dirty="0"/>
          </a:p>
          <a:p>
            <a:r>
              <a:rPr lang="en-US" altLang="zh-CN" dirty="0"/>
              <a:t> </a:t>
            </a:r>
            <a:r>
              <a:rPr lang="en-US" altLang="zh-CN" dirty="0" smtClean="0"/>
              <a:t>4</a:t>
            </a:r>
            <a:r>
              <a:rPr lang="zh-CN" altLang="en-US" dirty="0" smtClean="0"/>
              <a:t>、</a:t>
            </a:r>
            <a:r>
              <a:rPr lang="en-US" altLang="zh-CN" dirty="0" smtClean="0"/>
              <a:t>  </a:t>
            </a:r>
            <a:r>
              <a:rPr lang="zh-CN" altLang="en-US" dirty="0"/>
              <a:t>内部审核</a:t>
            </a:r>
            <a:endParaRPr lang="en-US" altLang="zh-CN" dirty="0"/>
          </a:p>
          <a:p>
            <a:r>
              <a:rPr lang="en-US" altLang="zh-CN" dirty="0"/>
              <a:t> </a:t>
            </a:r>
            <a:r>
              <a:rPr lang="en-US" altLang="zh-CN" dirty="0" smtClean="0"/>
              <a:t>5</a:t>
            </a:r>
            <a:r>
              <a:rPr lang="zh-CN" altLang="en-US" dirty="0" smtClean="0"/>
              <a:t>、</a:t>
            </a:r>
            <a:r>
              <a:rPr lang="en-US" altLang="zh-CN" dirty="0" smtClean="0"/>
              <a:t>  </a:t>
            </a:r>
            <a:r>
              <a:rPr lang="zh-CN" altLang="en-US" dirty="0"/>
              <a:t>管理评审</a:t>
            </a:r>
            <a:endParaRPr lang="en-US" altLang="zh-CN" dirty="0"/>
          </a:p>
          <a:p>
            <a:endParaRPr lang="zh-CN" altLang="en-US" dirty="0"/>
          </a:p>
        </p:txBody>
      </p:sp>
    </p:spTree>
    <p:extLst>
      <p:ext uri="{BB962C8B-B14F-4D97-AF65-F5344CB8AC3E}">
        <p14:creationId xmlns:p14="http://schemas.microsoft.com/office/powerpoint/2010/main" val="3770357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634082"/>
          </a:xfrm>
        </p:spPr>
        <p:txBody>
          <a:bodyPr>
            <a:normAutofit fontScale="90000"/>
          </a:bodyPr>
          <a:lstStyle/>
          <a:p>
            <a:endParaRPr lang="zh-CN" altLang="en-US" sz="3600" dirty="0">
              <a:solidFill>
                <a:srgbClr val="FF0000"/>
              </a:solidFill>
            </a:endParaRPr>
          </a:p>
        </p:txBody>
      </p:sp>
      <p:sp>
        <p:nvSpPr>
          <p:cNvPr id="3" name="内容占位符 2"/>
          <p:cNvSpPr>
            <a:spLocks noGrp="1"/>
          </p:cNvSpPr>
          <p:nvPr>
            <p:ph idx="1"/>
          </p:nvPr>
        </p:nvSpPr>
        <p:spPr>
          <a:xfrm>
            <a:off x="457200" y="980728"/>
            <a:ext cx="8229600" cy="4591412"/>
          </a:xfrm>
        </p:spPr>
        <p:txBody>
          <a:bodyPr>
            <a:normAutofit/>
          </a:bodyPr>
          <a:lstStyle/>
          <a:p>
            <a:r>
              <a:rPr lang="en-US" altLang="zh-CN" dirty="0" smtClean="0"/>
              <a:t>    </a:t>
            </a:r>
            <a:r>
              <a:rPr lang="en-US" altLang="zh-CN" dirty="0" smtClean="0">
                <a:solidFill>
                  <a:srgbClr val="FF0000"/>
                </a:solidFill>
              </a:rPr>
              <a:t>1</a:t>
            </a:r>
            <a:r>
              <a:rPr lang="zh-CN" altLang="en-US" dirty="0">
                <a:solidFill>
                  <a:srgbClr val="FF0000"/>
                </a:solidFill>
              </a:rPr>
              <a:t>、</a:t>
            </a:r>
            <a:r>
              <a:rPr lang="zh-CN" altLang="en-US" dirty="0" smtClean="0">
                <a:solidFill>
                  <a:srgbClr val="FF0000"/>
                </a:solidFill>
              </a:rPr>
              <a:t>管理承诺：</a:t>
            </a:r>
            <a:endParaRPr lang="en-US" altLang="zh-CN" sz="2400" dirty="0">
              <a:solidFill>
                <a:srgbClr val="FF0000"/>
              </a:solidFill>
            </a:endParaRPr>
          </a:p>
          <a:p>
            <a:pPr>
              <a:buNone/>
            </a:pPr>
            <a:r>
              <a:rPr lang="zh-CN" altLang="en-US" sz="2800" dirty="0"/>
              <a:t>            最高管理者应通过以下活动，提供建立</a:t>
            </a:r>
            <a:r>
              <a:rPr lang="zh-CN" altLang="en-US" sz="2800" dirty="0" smtClean="0"/>
              <a:t>和实</a:t>
            </a:r>
            <a:r>
              <a:rPr lang="zh-CN" altLang="en-US" sz="2800" dirty="0"/>
              <a:t>施</a:t>
            </a:r>
            <a:r>
              <a:rPr lang="en-US" altLang="zh-CN" sz="2800" dirty="0" smtClean="0"/>
              <a:t>HACCP</a:t>
            </a:r>
            <a:r>
              <a:rPr lang="zh-CN" altLang="en-US" sz="2800" dirty="0" smtClean="0"/>
              <a:t>体</a:t>
            </a:r>
            <a:r>
              <a:rPr lang="zh-CN" altLang="en-US" sz="2800" dirty="0"/>
              <a:t>系所作承诺的证据： </a:t>
            </a:r>
          </a:p>
          <a:p>
            <a:pPr>
              <a:buNone/>
            </a:pPr>
            <a:r>
              <a:rPr lang="zh-CN" altLang="en-US" sz="2800" dirty="0"/>
              <a:t>    </a:t>
            </a:r>
            <a:r>
              <a:rPr lang="en-US" altLang="zh-CN" sz="2800" dirty="0"/>
              <a:t>a</a:t>
            </a:r>
            <a:r>
              <a:rPr lang="zh-CN" altLang="en-US" sz="2800" dirty="0"/>
              <a:t>） 向企业传达满足顾客和法律法规对食品安全要求的</a:t>
            </a:r>
            <a:r>
              <a:rPr lang="zh-CN" altLang="en-US" sz="2800" dirty="0" smtClean="0"/>
              <a:t>重要</a:t>
            </a:r>
            <a:r>
              <a:rPr lang="zh-CN" altLang="en-US" sz="2800" dirty="0"/>
              <a:t>性； </a:t>
            </a:r>
          </a:p>
          <a:p>
            <a:pPr>
              <a:buNone/>
            </a:pPr>
            <a:r>
              <a:rPr lang="zh-CN" altLang="en-US" sz="2800" dirty="0"/>
              <a:t>    </a:t>
            </a:r>
            <a:r>
              <a:rPr lang="en-US" altLang="zh-CN" sz="2800" dirty="0" smtClean="0"/>
              <a:t>b</a:t>
            </a:r>
            <a:r>
              <a:rPr lang="zh-CN" altLang="en-US" sz="2800" dirty="0"/>
              <a:t>） 制定食品安全方针； </a:t>
            </a:r>
          </a:p>
          <a:p>
            <a:pPr>
              <a:buNone/>
            </a:pPr>
            <a:r>
              <a:rPr lang="zh-CN" altLang="en-US" sz="2800" dirty="0"/>
              <a:t>    </a:t>
            </a:r>
            <a:r>
              <a:rPr lang="en-US" altLang="zh-CN" sz="2800" dirty="0"/>
              <a:t>c</a:t>
            </a:r>
            <a:r>
              <a:rPr lang="zh-CN" altLang="en-US" sz="2800" dirty="0"/>
              <a:t>） 确保食品安全目标的制定； </a:t>
            </a:r>
          </a:p>
          <a:p>
            <a:pPr>
              <a:buNone/>
            </a:pPr>
            <a:r>
              <a:rPr lang="zh-CN" altLang="en-US" sz="2800" dirty="0"/>
              <a:t>    </a:t>
            </a:r>
            <a:r>
              <a:rPr lang="en-US" altLang="zh-CN" sz="2800" dirty="0"/>
              <a:t>d</a:t>
            </a:r>
            <a:r>
              <a:rPr lang="zh-CN" altLang="en-US" sz="2800" dirty="0"/>
              <a:t>） 进行管理评审； </a:t>
            </a:r>
          </a:p>
          <a:p>
            <a:pPr>
              <a:buNone/>
            </a:pPr>
            <a:r>
              <a:rPr lang="zh-CN" altLang="en-US" sz="2800" dirty="0"/>
              <a:t>    </a:t>
            </a:r>
            <a:r>
              <a:rPr lang="en-US" altLang="zh-CN" sz="2800" dirty="0"/>
              <a:t>e</a:t>
            </a:r>
            <a:r>
              <a:rPr lang="zh-CN" altLang="en-US" sz="2800" dirty="0"/>
              <a:t>） 确保资源的获得。 </a:t>
            </a:r>
          </a:p>
          <a:p>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94122"/>
          </a:xfrm>
        </p:spPr>
        <p:txBody>
          <a:bodyPr>
            <a:normAutofit/>
          </a:bodyPr>
          <a:lstStyle/>
          <a:p>
            <a:pPr algn="l"/>
            <a:r>
              <a:rPr lang="en-US" altLang="zh-CN" sz="2800" dirty="0" smtClean="0">
                <a:solidFill>
                  <a:srgbClr val="FF0000"/>
                </a:solidFill>
              </a:rPr>
              <a:t>2</a:t>
            </a:r>
            <a:r>
              <a:rPr lang="zh-CN" altLang="en-US" sz="2800" dirty="0">
                <a:solidFill>
                  <a:srgbClr val="FF0000"/>
                </a:solidFill>
              </a:rPr>
              <a:t>、</a:t>
            </a:r>
            <a:r>
              <a:rPr lang="zh-CN" altLang="en-US" sz="2800" dirty="0" smtClean="0">
                <a:solidFill>
                  <a:srgbClr val="FF0000"/>
                </a:solidFill>
              </a:rPr>
              <a:t>水</a:t>
            </a:r>
            <a:r>
              <a:rPr lang="zh-CN" altLang="en-US" sz="2800" dirty="0">
                <a:solidFill>
                  <a:srgbClr val="FF0000"/>
                </a:solidFill>
              </a:rPr>
              <a:t>质安全方针</a:t>
            </a:r>
            <a:r>
              <a:rPr lang="zh-CN" altLang="en-US" sz="2800" dirty="0" smtClean="0">
                <a:solidFill>
                  <a:srgbClr val="FF0000"/>
                </a:solidFill>
              </a:rPr>
              <a:t>及水质安全目</a:t>
            </a:r>
            <a:r>
              <a:rPr lang="zh-CN" altLang="en-US" sz="2800" dirty="0">
                <a:solidFill>
                  <a:srgbClr val="FF0000"/>
                </a:solidFill>
              </a:rPr>
              <a:t>标</a:t>
            </a:r>
            <a:endParaRPr lang="zh-CN" altLang="en-US" sz="2800" dirty="0"/>
          </a:p>
        </p:txBody>
      </p:sp>
      <p:sp>
        <p:nvSpPr>
          <p:cNvPr id="3" name="内容占位符 2"/>
          <p:cNvSpPr>
            <a:spLocks noGrp="1"/>
          </p:cNvSpPr>
          <p:nvPr>
            <p:ph idx="1"/>
          </p:nvPr>
        </p:nvSpPr>
        <p:spPr>
          <a:xfrm>
            <a:off x="457200" y="1124744"/>
            <a:ext cx="8229600" cy="4968552"/>
          </a:xfrm>
        </p:spPr>
        <p:txBody>
          <a:bodyPr>
            <a:normAutofit fontScale="40000" lnSpcReduction="20000"/>
          </a:bodyPr>
          <a:lstStyle/>
          <a:p>
            <a:pPr>
              <a:lnSpc>
                <a:spcPct val="170000"/>
              </a:lnSpc>
              <a:buNone/>
            </a:pPr>
            <a:r>
              <a:rPr lang="en-US" altLang="zh-CN" sz="5100" dirty="0"/>
              <a:t> </a:t>
            </a:r>
            <a:r>
              <a:rPr lang="en-US" altLang="zh-CN" sz="5100" dirty="0" smtClean="0"/>
              <a:t>           </a:t>
            </a:r>
            <a:r>
              <a:rPr lang="zh-CN" altLang="en-US" sz="5000" dirty="0" smtClean="0"/>
              <a:t>最高管理者应以用户用水安全为关注焦点，制定</a:t>
            </a:r>
            <a:r>
              <a:rPr lang="zh-CN" altLang="en-US" sz="5000" dirty="0"/>
              <a:t>水质</a:t>
            </a:r>
            <a:r>
              <a:rPr lang="zh-CN" altLang="en-US" sz="5000" dirty="0" smtClean="0"/>
              <a:t>安全方针和</a:t>
            </a:r>
            <a:r>
              <a:rPr lang="zh-CN" altLang="en-US" sz="5000" dirty="0"/>
              <a:t>水质</a:t>
            </a:r>
            <a:r>
              <a:rPr lang="zh-CN" altLang="en-US" sz="5000" dirty="0" smtClean="0"/>
              <a:t>安全目标，确保</a:t>
            </a:r>
            <a:r>
              <a:rPr lang="zh-CN" altLang="en-US" sz="5000" dirty="0"/>
              <a:t>水质</a:t>
            </a:r>
            <a:r>
              <a:rPr lang="zh-CN" altLang="en-US" sz="5000" dirty="0" smtClean="0"/>
              <a:t>安全。</a:t>
            </a:r>
            <a:endParaRPr lang="en-US" altLang="zh-CN" sz="5000" dirty="0" smtClean="0"/>
          </a:p>
          <a:p>
            <a:pPr>
              <a:lnSpc>
                <a:spcPct val="170000"/>
              </a:lnSpc>
              <a:buNone/>
            </a:pPr>
            <a:endParaRPr lang="en-US" altLang="zh-CN" sz="2400" dirty="0" smtClean="0">
              <a:solidFill>
                <a:srgbClr val="002060"/>
              </a:solidFill>
            </a:endParaRPr>
          </a:p>
          <a:p>
            <a:pPr>
              <a:lnSpc>
                <a:spcPct val="170000"/>
              </a:lnSpc>
              <a:buNone/>
            </a:pPr>
            <a:r>
              <a:rPr lang="zh-CN" altLang="en-US" dirty="0">
                <a:solidFill>
                  <a:srgbClr val="002060"/>
                </a:solidFill>
              </a:rPr>
              <a:t> </a:t>
            </a:r>
            <a:r>
              <a:rPr lang="zh-CN" altLang="en-US" dirty="0" smtClean="0">
                <a:solidFill>
                  <a:srgbClr val="002060"/>
                </a:solidFill>
              </a:rPr>
              <a:t>     </a:t>
            </a:r>
            <a:r>
              <a:rPr lang="zh-CN" altLang="en-US" sz="5100" dirty="0" smtClean="0">
                <a:solidFill>
                  <a:srgbClr val="002060"/>
                </a:solidFill>
              </a:rPr>
              <a:t>制定组织的供</a:t>
            </a:r>
            <a:r>
              <a:rPr lang="zh-CN" altLang="en-US" sz="5100" dirty="0">
                <a:solidFill>
                  <a:srgbClr val="002060"/>
                </a:solidFill>
              </a:rPr>
              <a:t>水水质安全方</a:t>
            </a:r>
            <a:r>
              <a:rPr lang="zh-CN" altLang="en-US" sz="5100" dirty="0" smtClean="0">
                <a:solidFill>
                  <a:srgbClr val="002060"/>
                </a:solidFill>
              </a:rPr>
              <a:t>针；制定组织、相关部门或岗位的水</a:t>
            </a:r>
            <a:r>
              <a:rPr lang="zh-CN" altLang="en-US" sz="5100" dirty="0">
                <a:solidFill>
                  <a:srgbClr val="002060"/>
                </a:solidFill>
              </a:rPr>
              <a:t>质安全目标</a:t>
            </a:r>
            <a:r>
              <a:rPr lang="zh-CN" altLang="en-US" sz="5100" dirty="0" smtClean="0">
                <a:solidFill>
                  <a:srgbClr val="002060"/>
                </a:solidFill>
              </a:rPr>
              <a:t>。</a:t>
            </a:r>
            <a:endParaRPr lang="en-US" altLang="zh-CN" sz="5100" dirty="0">
              <a:solidFill>
                <a:srgbClr val="002060"/>
              </a:solidFill>
            </a:endParaRPr>
          </a:p>
          <a:p>
            <a:pPr>
              <a:lnSpc>
                <a:spcPct val="170000"/>
              </a:lnSpc>
              <a:buNone/>
            </a:pPr>
            <a:r>
              <a:rPr lang="zh-CN" altLang="en-US" sz="5100" dirty="0">
                <a:solidFill>
                  <a:srgbClr val="002060"/>
                </a:solidFill>
              </a:rPr>
              <a:t>      例</a:t>
            </a:r>
            <a:r>
              <a:rPr lang="zh-CN" altLang="en-US" sz="5100" dirty="0" smtClean="0">
                <a:solidFill>
                  <a:srgbClr val="002060"/>
                </a:solidFill>
              </a:rPr>
              <a:t>如，供</a:t>
            </a:r>
            <a:r>
              <a:rPr lang="zh-CN" altLang="en-US" sz="5100" dirty="0">
                <a:solidFill>
                  <a:srgbClr val="002060"/>
                </a:solidFill>
              </a:rPr>
              <a:t>水水质安全方针：智慧水务管理、优质安全供水、保证客户满意</a:t>
            </a:r>
            <a:r>
              <a:rPr lang="zh-CN" altLang="en-US" sz="5100" dirty="0" smtClean="0">
                <a:solidFill>
                  <a:srgbClr val="002060"/>
                </a:solidFill>
              </a:rPr>
              <a:t>。</a:t>
            </a:r>
            <a:endParaRPr lang="en-US" altLang="zh-CN" sz="5100" dirty="0">
              <a:solidFill>
                <a:srgbClr val="002060"/>
              </a:solidFill>
            </a:endParaRPr>
          </a:p>
          <a:p>
            <a:pPr>
              <a:lnSpc>
                <a:spcPct val="170000"/>
              </a:lnSpc>
              <a:buNone/>
            </a:pPr>
            <a:r>
              <a:rPr lang="zh-CN" altLang="en-US" sz="5100" dirty="0" smtClean="0">
                <a:solidFill>
                  <a:srgbClr val="002060"/>
                </a:solidFill>
              </a:rPr>
              <a:t>                    供</a:t>
            </a:r>
            <a:r>
              <a:rPr lang="zh-CN" altLang="en-US" sz="5100" dirty="0">
                <a:solidFill>
                  <a:srgbClr val="002060"/>
                </a:solidFill>
              </a:rPr>
              <a:t>水安全目标：水质检验合格率 </a:t>
            </a:r>
            <a:r>
              <a:rPr lang="en-US" altLang="zh-CN" sz="5100" dirty="0">
                <a:solidFill>
                  <a:srgbClr val="002060"/>
                </a:solidFill>
              </a:rPr>
              <a:t>100%</a:t>
            </a:r>
          </a:p>
          <a:p>
            <a:pPr>
              <a:lnSpc>
                <a:spcPct val="170000"/>
              </a:lnSpc>
              <a:buNone/>
            </a:pPr>
            <a:r>
              <a:rPr lang="zh-CN" altLang="en-US" sz="5100" dirty="0" smtClean="0">
                <a:solidFill>
                  <a:srgbClr val="002060"/>
                </a:solidFill>
              </a:rPr>
              <a:t>                                                    投</a:t>
            </a:r>
            <a:r>
              <a:rPr lang="zh-CN" altLang="en-US" sz="5100" dirty="0">
                <a:solidFill>
                  <a:srgbClr val="002060"/>
                </a:solidFill>
              </a:rPr>
              <a:t>诉处理及时率 ≥</a:t>
            </a:r>
            <a:r>
              <a:rPr lang="en-US" altLang="zh-CN" sz="5100" dirty="0">
                <a:solidFill>
                  <a:srgbClr val="002060"/>
                </a:solidFill>
              </a:rPr>
              <a:t>98% </a:t>
            </a:r>
          </a:p>
          <a:p>
            <a:pPr>
              <a:lnSpc>
                <a:spcPct val="170000"/>
              </a:lnSpc>
              <a:buNone/>
            </a:pPr>
            <a:r>
              <a:rPr lang="zh-CN" altLang="en-US" sz="5100" dirty="0" smtClean="0">
                <a:solidFill>
                  <a:srgbClr val="002060"/>
                </a:solidFill>
              </a:rPr>
              <a:t>                                                    全</a:t>
            </a:r>
            <a:r>
              <a:rPr lang="zh-CN" altLang="en-US" sz="5100" dirty="0">
                <a:solidFill>
                  <a:srgbClr val="002060"/>
                </a:solidFill>
              </a:rPr>
              <a:t>年供水水质安全事故 </a:t>
            </a:r>
            <a:r>
              <a:rPr lang="en-US" altLang="zh-CN" sz="5100" dirty="0">
                <a:solidFill>
                  <a:srgbClr val="002060"/>
                </a:solidFill>
              </a:rPr>
              <a:t>0</a:t>
            </a:r>
            <a:r>
              <a:rPr lang="zh-CN" altLang="en-US" sz="5100" dirty="0">
                <a:solidFill>
                  <a:srgbClr val="002060"/>
                </a:solidFill>
              </a:rPr>
              <a:t>起</a:t>
            </a:r>
            <a:r>
              <a:rPr lang="zh-CN" altLang="en-US" sz="5100" dirty="0" smtClean="0">
                <a:solidFill>
                  <a:srgbClr val="002060"/>
                </a:solidFill>
              </a:rPr>
              <a:t>。</a:t>
            </a:r>
            <a:endParaRPr lang="zh-CN" altLang="en-US" sz="5100" dirty="0">
              <a:solidFill>
                <a:srgbClr val="00206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634082"/>
          </a:xfrm>
        </p:spPr>
        <p:txBody>
          <a:bodyPr>
            <a:normAutofit/>
          </a:bodyPr>
          <a:lstStyle/>
          <a:p>
            <a:pPr algn="l"/>
            <a:r>
              <a:rPr lang="en-US" altLang="zh-CN" sz="2800" dirty="0" smtClean="0">
                <a:solidFill>
                  <a:srgbClr val="FF0000"/>
                </a:solidFill>
              </a:rPr>
              <a:t>  3</a:t>
            </a:r>
            <a:r>
              <a:rPr lang="zh-CN" altLang="en-US" sz="2800" dirty="0">
                <a:solidFill>
                  <a:srgbClr val="FF0000"/>
                </a:solidFill>
              </a:rPr>
              <a:t>、</a:t>
            </a:r>
            <a:r>
              <a:rPr lang="zh-CN" altLang="en-US" sz="2800" dirty="0" smtClean="0">
                <a:solidFill>
                  <a:srgbClr val="FF0000"/>
                </a:solidFill>
              </a:rPr>
              <a:t>职责权限与沟通</a:t>
            </a:r>
            <a:endParaRPr lang="zh-CN" altLang="en-US" sz="2800" dirty="0">
              <a:solidFill>
                <a:srgbClr val="FF0000"/>
              </a:solidFill>
            </a:endParaRPr>
          </a:p>
        </p:txBody>
      </p:sp>
      <p:sp>
        <p:nvSpPr>
          <p:cNvPr id="3" name="内容占位符 2"/>
          <p:cNvSpPr>
            <a:spLocks noGrp="1"/>
          </p:cNvSpPr>
          <p:nvPr>
            <p:ph idx="1"/>
          </p:nvPr>
        </p:nvSpPr>
        <p:spPr>
          <a:xfrm>
            <a:off x="457200" y="980728"/>
            <a:ext cx="8229600" cy="5145435"/>
          </a:xfrm>
        </p:spPr>
        <p:txBody>
          <a:bodyPr>
            <a:normAutofit fontScale="40000" lnSpcReduction="20000"/>
          </a:bodyPr>
          <a:lstStyle/>
          <a:p>
            <a:endParaRPr lang="en-US" altLang="zh-CN" dirty="0">
              <a:solidFill>
                <a:srgbClr val="FF0000"/>
              </a:solidFill>
            </a:endParaRPr>
          </a:p>
          <a:p>
            <a:pPr>
              <a:lnSpc>
                <a:spcPct val="170000"/>
              </a:lnSpc>
            </a:pPr>
            <a:r>
              <a:rPr lang="zh-CN" altLang="en-US" dirty="0">
                <a:solidFill>
                  <a:srgbClr val="FF0000"/>
                </a:solidFill>
              </a:rPr>
              <a:t> </a:t>
            </a:r>
            <a:r>
              <a:rPr lang="en-US" altLang="zh-CN" sz="5000" dirty="0" smtClean="0">
                <a:solidFill>
                  <a:srgbClr val="FF0000"/>
                </a:solidFill>
              </a:rPr>
              <a:t>3.1  </a:t>
            </a:r>
            <a:r>
              <a:rPr lang="zh-CN" altLang="en-US" sz="5000" dirty="0">
                <a:solidFill>
                  <a:srgbClr val="FF0000"/>
                </a:solidFill>
              </a:rPr>
              <a:t>职责和权限 </a:t>
            </a:r>
            <a:endParaRPr lang="en-US" altLang="zh-CN" sz="5000" dirty="0">
              <a:solidFill>
                <a:srgbClr val="FF0000"/>
              </a:solidFill>
            </a:endParaRPr>
          </a:p>
          <a:p>
            <a:pPr>
              <a:lnSpc>
                <a:spcPct val="170000"/>
              </a:lnSpc>
              <a:buNone/>
            </a:pPr>
            <a:r>
              <a:rPr lang="zh-CN" altLang="en-US" sz="5000" dirty="0"/>
              <a:t>              </a:t>
            </a:r>
            <a:r>
              <a:rPr lang="zh-CN" altLang="en-US" sz="5000" dirty="0" smtClean="0"/>
              <a:t> 最</a:t>
            </a:r>
            <a:r>
              <a:rPr lang="zh-CN" altLang="en-US" sz="5000" dirty="0"/>
              <a:t>高管理者应任命</a:t>
            </a:r>
            <a:r>
              <a:rPr lang="en-US" altLang="zh-CN" sz="5000" dirty="0"/>
              <a:t>HACCP</a:t>
            </a:r>
            <a:r>
              <a:rPr lang="zh-CN" altLang="en-US" sz="5000" dirty="0"/>
              <a:t>工作组组长并确认职责权限，同时规定企业内各部门在</a:t>
            </a:r>
            <a:r>
              <a:rPr lang="en-US" altLang="zh-CN" sz="5000" dirty="0"/>
              <a:t>HACCP</a:t>
            </a:r>
            <a:r>
              <a:rPr lang="zh-CN" altLang="en-US" sz="5000" dirty="0"/>
              <a:t>体系中所承担的职责和权限。 </a:t>
            </a:r>
            <a:endParaRPr lang="en-US" altLang="zh-CN" sz="5000" dirty="0"/>
          </a:p>
          <a:p>
            <a:pPr>
              <a:lnSpc>
                <a:spcPct val="170000"/>
              </a:lnSpc>
            </a:pPr>
            <a:r>
              <a:rPr lang="en-US" altLang="zh-CN" sz="5000" dirty="0" smtClean="0">
                <a:solidFill>
                  <a:srgbClr val="FF0000"/>
                </a:solidFill>
              </a:rPr>
              <a:t>3.2  </a:t>
            </a:r>
            <a:r>
              <a:rPr lang="zh-CN" altLang="en-US" sz="5000" dirty="0">
                <a:solidFill>
                  <a:srgbClr val="FF0000"/>
                </a:solidFill>
              </a:rPr>
              <a:t>沟通 </a:t>
            </a:r>
            <a:endParaRPr lang="en-US" altLang="zh-CN" sz="5000" dirty="0">
              <a:solidFill>
                <a:srgbClr val="FF0000"/>
              </a:solidFill>
            </a:endParaRPr>
          </a:p>
          <a:p>
            <a:pPr>
              <a:lnSpc>
                <a:spcPct val="170000"/>
              </a:lnSpc>
              <a:buNone/>
            </a:pPr>
            <a:r>
              <a:rPr lang="zh-CN" altLang="en-US" sz="4200" dirty="0"/>
              <a:t>             </a:t>
            </a:r>
            <a:r>
              <a:rPr lang="zh-CN" altLang="en-US" sz="4200" dirty="0" smtClean="0"/>
              <a:t>   为</a:t>
            </a:r>
            <a:r>
              <a:rPr lang="zh-CN" altLang="en-US" sz="4200" dirty="0"/>
              <a:t>了获得必要的食品安全信息，保证</a:t>
            </a:r>
            <a:r>
              <a:rPr lang="en-US" altLang="zh-CN" sz="4200" dirty="0" smtClean="0"/>
              <a:t>HACCP</a:t>
            </a:r>
            <a:r>
              <a:rPr lang="zh-CN" altLang="en-US" sz="4200" dirty="0"/>
              <a:t>体系的有效性，最高管理者应确保企业建立、实施和保持所需的内部沟通，并与食品链范围内的其他供方、顾客、食</a:t>
            </a:r>
            <a:r>
              <a:rPr lang="zh-CN" altLang="en-US" sz="4200" dirty="0" smtClean="0"/>
              <a:t>品（水质）安</a:t>
            </a:r>
            <a:r>
              <a:rPr lang="zh-CN" altLang="en-US" sz="4200" dirty="0"/>
              <a:t>全主管部门以及其他产生影响的相关方进行必要的外部沟通。</a:t>
            </a:r>
            <a:endParaRPr lang="en-US" altLang="zh-CN" sz="4200" dirty="0"/>
          </a:p>
          <a:p>
            <a:pPr>
              <a:lnSpc>
                <a:spcPct val="170000"/>
              </a:lnSpc>
              <a:buNone/>
            </a:pPr>
            <a:r>
              <a:rPr lang="zh-CN" altLang="en-US" sz="4200" dirty="0"/>
              <a:t>             </a:t>
            </a:r>
            <a:r>
              <a:rPr lang="zh-CN" altLang="en-US" sz="4200" dirty="0" smtClean="0"/>
              <a:t>    实</a:t>
            </a:r>
            <a:r>
              <a:rPr lang="zh-CN" altLang="en-US" sz="4200" dirty="0"/>
              <a:t>施沟通的人员应接受适当培训，充分了解企业的产品、相关危害和</a:t>
            </a:r>
            <a:r>
              <a:rPr lang="en-US" altLang="zh-CN" sz="4200" dirty="0"/>
              <a:t>HACCP</a:t>
            </a:r>
            <a:r>
              <a:rPr lang="zh-CN" altLang="en-US" sz="4200" dirty="0"/>
              <a:t>体系</a:t>
            </a:r>
            <a:r>
              <a:rPr lang="en-US" altLang="zh-CN" sz="4200" dirty="0"/>
              <a:t>,</a:t>
            </a:r>
            <a:r>
              <a:rPr lang="zh-CN" altLang="en-US" sz="4200" dirty="0"/>
              <a:t>并经授权。 </a:t>
            </a:r>
            <a:endParaRPr lang="en-US" altLang="zh-CN" sz="4200" dirty="0"/>
          </a:p>
          <a:p>
            <a:pPr>
              <a:lnSpc>
                <a:spcPct val="170000"/>
              </a:lnSpc>
              <a:buNone/>
            </a:pPr>
            <a:r>
              <a:rPr lang="en-US" altLang="zh-CN" sz="4200" dirty="0"/>
              <a:t>             </a:t>
            </a:r>
            <a:r>
              <a:rPr lang="en-US" altLang="zh-CN" sz="4200" dirty="0" smtClean="0"/>
              <a:t>     </a:t>
            </a:r>
            <a:r>
              <a:rPr lang="zh-CN" altLang="en-US" sz="4200" dirty="0" smtClean="0"/>
              <a:t>应</a:t>
            </a:r>
            <a:r>
              <a:rPr lang="zh-CN" altLang="en-US" sz="4200" dirty="0"/>
              <a:t>保持沟通的记录。</a:t>
            </a:r>
          </a:p>
          <a:p>
            <a:endParaRPr lang="zh-CN" altLang="en-US" dirty="0"/>
          </a:p>
        </p:txBody>
      </p:sp>
    </p:spTree>
    <p:extLst>
      <p:ext uri="{BB962C8B-B14F-4D97-AF65-F5344CB8AC3E}">
        <p14:creationId xmlns:p14="http://schemas.microsoft.com/office/powerpoint/2010/main" val="2171488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94122"/>
          </a:xfrm>
        </p:spPr>
        <p:txBody>
          <a:bodyPr>
            <a:normAutofit/>
          </a:bodyPr>
          <a:lstStyle/>
          <a:p>
            <a:pPr algn="l"/>
            <a:r>
              <a:rPr lang="en-US" altLang="zh-CN" sz="2800" dirty="0" smtClean="0">
                <a:solidFill>
                  <a:srgbClr val="FF0000"/>
                </a:solidFill>
              </a:rPr>
              <a:t>  4</a:t>
            </a:r>
            <a:r>
              <a:rPr lang="zh-CN" altLang="en-US" sz="2800" dirty="0">
                <a:solidFill>
                  <a:srgbClr val="FF0000"/>
                </a:solidFill>
              </a:rPr>
              <a:t>、</a:t>
            </a:r>
            <a:r>
              <a:rPr lang="zh-CN" altLang="en-US" sz="2800" dirty="0" smtClean="0">
                <a:solidFill>
                  <a:srgbClr val="FF0000"/>
                </a:solidFill>
              </a:rPr>
              <a:t>内</a:t>
            </a:r>
            <a:r>
              <a:rPr lang="zh-CN" altLang="en-US" sz="2800" dirty="0">
                <a:solidFill>
                  <a:srgbClr val="FF0000"/>
                </a:solidFill>
              </a:rPr>
              <a:t>部审核</a:t>
            </a:r>
          </a:p>
        </p:txBody>
      </p:sp>
      <p:sp>
        <p:nvSpPr>
          <p:cNvPr id="3" name="内容占位符 2"/>
          <p:cNvSpPr>
            <a:spLocks noGrp="1"/>
          </p:cNvSpPr>
          <p:nvPr>
            <p:ph idx="1"/>
          </p:nvPr>
        </p:nvSpPr>
        <p:spPr>
          <a:xfrm>
            <a:off x="457200" y="1268760"/>
            <a:ext cx="8229600" cy="5160636"/>
          </a:xfrm>
          <a:ln>
            <a:solidFill>
              <a:schemeClr val="accent1"/>
            </a:solidFill>
          </a:ln>
        </p:spPr>
        <p:txBody>
          <a:bodyPr>
            <a:normAutofit fontScale="55000" lnSpcReduction="20000"/>
          </a:bodyPr>
          <a:lstStyle/>
          <a:p>
            <a:pPr>
              <a:lnSpc>
                <a:spcPct val="170000"/>
              </a:lnSpc>
              <a:buNone/>
            </a:pPr>
            <a:r>
              <a:rPr lang="zh-CN" altLang="en-US" dirty="0" smtClean="0"/>
              <a:t> </a:t>
            </a:r>
            <a:endParaRPr lang="en-US" altLang="zh-CN" dirty="0" smtClean="0"/>
          </a:p>
          <a:p>
            <a:pPr>
              <a:lnSpc>
                <a:spcPct val="170000"/>
              </a:lnSpc>
            </a:pPr>
            <a:r>
              <a:rPr lang="zh-CN" altLang="en-US" sz="3800" dirty="0" smtClean="0"/>
              <a:t>        </a:t>
            </a:r>
            <a:r>
              <a:rPr lang="zh-CN" altLang="en-US" sz="3800" dirty="0"/>
              <a:t> </a:t>
            </a:r>
            <a:r>
              <a:rPr lang="zh-CN" altLang="en-US" sz="3800" dirty="0" smtClean="0"/>
              <a:t> 应按时间间隔进行体系的内部审核，以确定</a:t>
            </a:r>
            <a:r>
              <a:rPr lang="en-US" altLang="zh-CN" sz="3800" dirty="0" smtClean="0"/>
              <a:t>HACCP</a:t>
            </a:r>
            <a:r>
              <a:rPr lang="zh-CN" altLang="en-US" sz="3800" dirty="0" smtClean="0"/>
              <a:t>体系是否符合要求，并得到有效实施、保持和更新（检查体系的符合性和有效性）。</a:t>
            </a:r>
            <a:endParaRPr lang="en-US" altLang="zh-CN" sz="3800" dirty="0" smtClean="0"/>
          </a:p>
          <a:p>
            <a:pPr>
              <a:lnSpc>
                <a:spcPct val="170000"/>
              </a:lnSpc>
            </a:pPr>
            <a:r>
              <a:rPr lang="zh-CN" altLang="en-US" sz="3800" dirty="0" smtClean="0"/>
              <a:t>         通常一年至少进行一次或企业认为有必要时。</a:t>
            </a:r>
            <a:endParaRPr lang="en-US" altLang="zh-CN" sz="3800" dirty="0" smtClean="0"/>
          </a:p>
          <a:p>
            <a:pPr>
              <a:lnSpc>
                <a:spcPct val="170000"/>
              </a:lnSpc>
            </a:pPr>
            <a:r>
              <a:rPr lang="zh-CN" altLang="en-US" sz="3800" dirty="0" smtClean="0"/>
              <a:t>          内部审核员</a:t>
            </a:r>
            <a:r>
              <a:rPr lang="zh-CN" altLang="en-US" sz="3800" dirty="0"/>
              <a:t>在</a:t>
            </a:r>
            <a:r>
              <a:rPr lang="zh-CN" altLang="en-US" sz="3800" dirty="0" smtClean="0"/>
              <a:t>审核过程中应保证客观性和公正性，内部审核员不应审核自己的工作。 </a:t>
            </a:r>
            <a:endParaRPr lang="en-US" altLang="zh-CN" sz="3800" dirty="0" smtClean="0"/>
          </a:p>
          <a:p>
            <a:pPr>
              <a:lnSpc>
                <a:spcPct val="170000"/>
              </a:lnSpc>
            </a:pPr>
            <a:r>
              <a:rPr lang="zh-CN" altLang="en-US" sz="3800" dirty="0" smtClean="0"/>
              <a:t>         对审核发</a:t>
            </a:r>
            <a:r>
              <a:rPr lang="zh-CN" altLang="en-US" sz="3800" dirty="0"/>
              <a:t>现的不符合</a:t>
            </a:r>
            <a:r>
              <a:rPr lang="zh-CN" altLang="en-US" sz="3800" dirty="0" smtClean="0"/>
              <a:t>项，被审区域或部门的责任人应分析查找原因，确保能及时采取措施，整改或消除所发现的不符合项。</a:t>
            </a:r>
            <a:endParaRPr lang="en-US" altLang="zh-CN" sz="3800" dirty="0" smtClean="0"/>
          </a:p>
          <a:p>
            <a:pPr>
              <a:lnSpc>
                <a:spcPct val="170000"/>
              </a:lnSpc>
            </a:pPr>
            <a:r>
              <a:rPr lang="zh-CN" altLang="en-US" sz="3800" dirty="0" smtClean="0"/>
              <a:t>        </a:t>
            </a:r>
            <a:endParaRPr lang="zh-CN" altLang="en-US" sz="3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algn="l"/>
            <a:r>
              <a:rPr lang="en-US" altLang="zh-CN" sz="2700" dirty="0" smtClean="0">
                <a:solidFill>
                  <a:srgbClr val="FF0000"/>
                </a:solidFill>
              </a:rPr>
              <a:t/>
            </a:r>
            <a:br>
              <a:rPr lang="en-US" altLang="zh-CN" sz="2700" dirty="0" smtClean="0">
                <a:solidFill>
                  <a:srgbClr val="FF0000"/>
                </a:solidFill>
              </a:rPr>
            </a:br>
            <a:r>
              <a:rPr lang="en-US" altLang="zh-CN" sz="2700" dirty="0" smtClean="0">
                <a:solidFill>
                  <a:srgbClr val="FF0000"/>
                </a:solidFill>
              </a:rPr>
              <a:t>  </a:t>
            </a:r>
            <a:r>
              <a:rPr lang="en-US" altLang="zh-CN" sz="3100" dirty="0" smtClean="0">
                <a:solidFill>
                  <a:srgbClr val="FF0000"/>
                </a:solidFill>
              </a:rPr>
              <a:t>5</a:t>
            </a:r>
            <a:r>
              <a:rPr lang="zh-CN" altLang="en-US" sz="3100" dirty="0">
                <a:solidFill>
                  <a:srgbClr val="FF0000"/>
                </a:solidFill>
              </a:rPr>
              <a:t>、</a:t>
            </a:r>
            <a:r>
              <a:rPr lang="zh-CN" altLang="en-US" sz="3100" dirty="0" smtClean="0">
                <a:solidFill>
                  <a:srgbClr val="FF0000"/>
                </a:solidFill>
              </a:rPr>
              <a:t>管</a:t>
            </a:r>
            <a:r>
              <a:rPr lang="zh-CN" altLang="en-US" sz="3100" dirty="0">
                <a:solidFill>
                  <a:srgbClr val="FF0000"/>
                </a:solidFill>
              </a:rPr>
              <a:t>理评审</a:t>
            </a:r>
            <a:r>
              <a:rPr lang="en-US" altLang="zh-CN" sz="3100" dirty="0">
                <a:solidFill>
                  <a:srgbClr val="FF0000"/>
                </a:solidFill>
              </a:rPr>
              <a:t/>
            </a:r>
            <a:br>
              <a:rPr lang="en-US" altLang="zh-CN" sz="3100" dirty="0">
                <a:solidFill>
                  <a:srgbClr val="FF0000"/>
                </a:solidFill>
              </a:rPr>
            </a:br>
            <a:endParaRPr lang="zh-CN" altLang="en-US" sz="3100" dirty="0">
              <a:solidFill>
                <a:srgbClr val="FF0000"/>
              </a:solidFill>
            </a:endParaRPr>
          </a:p>
        </p:txBody>
      </p:sp>
      <p:sp>
        <p:nvSpPr>
          <p:cNvPr id="3" name="内容占位符 2"/>
          <p:cNvSpPr>
            <a:spLocks noGrp="1"/>
          </p:cNvSpPr>
          <p:nvPr>
            <p:ph idx="1"/>
          </p:nvPr>
        </p:nvSpPr>
        <p:spPr>
          <a:xfrm>
            <a:off x="457200" y="1285860"/>
            <a:ext cx="8229600" cy="5143536"/>
          </a:xfrm>
        </p:spPr>
        <p:txBody>
          <a:bodyPr>
            <a:normAutofit fontScale="92500"/>
          </a:bodyPr>
          <a:lstStyle/>
          <a:p>
            <a:pPr>
              <a:lnSpc>
                <a:spcPct val="150000"/>
              </a:lnSpc>
            </a:pPr>
            <a:r>
              <a:rPr lang="zh-CN" altLang="en-US" sz="3600" dirty="0" smtClean="0"/>
              <a:t>         最高管理者应按策划的时间间隔评审</a:t>
            </a:r>
            <a:r>
              <a:rPr lang="en-US" altLang="zh-CN" sz="3600" dirty="0" smtClean="0"/>
              <a:t>HACCP</a:t>
            </a:r>
            <a:r>
              <a:rPr lang="zh-CN" altLang="en-US" sz="3600" dirty="0" smtClean="0"/>
              <a:t>体系，以确保其持续的适宜性、充分性和有效性；评审应包括</a:t>
            </a:r>
            <a:r>
              <a:rPr lang="en-US" altLang="zh-CN" sz="3600" dirty="0" smtClean="0"/>
              <a:t>HACCP</a:t>
            </a:r>
            <a:r>
              <a:rPr lang="zh-CN" altLang="en-US" sz="3600" dirty="0" smtClean="0"/>
              <a:t>体系改进和更新的需要；应保持管理评审的记录。</a:t>
            </a:r>
            <a:endParaRPr lang="en-US" altLang="zh-CN" sz="2800" dirty="0" smtClean="0"/>
          </a:p>
          <a:p>
            <a:pPr>
              <a:lnSpc>
                <a:spcPct val="150000"/>
              </a:lnSpc>
              <a:buNone/>
            </a:pPr>
            <a:r>
              <a:rPr lang="zh-CN" altLang="en-US" sz="2800" dirty="0" smtClean="0"/>
              <a:t>             （管理评审活动一般至少</a:t>
            </a:r>
            <a:r>
              <a:rPr lang="en-US" altLang="zh-CN" sz="2800" dirty="0" smtClean="0"/>
              <a:t>1</a:t>
            </a:r>
            <a:r>
              <a:rPr lang="zh-CN" altLang="en-US" sz="2800" dirty="0" smtClean="0"/>
              <a:t>年进行一次或者企业认为有必要时增加）</a:t>
            </a:r>
            <a:endParaRPr lang="zh-CN" alt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04664"/>
            <a:ext cx="8229600" cy="864096"/>
          </a:xfrm>
        </p:spPr>
        <p:txBody>
          <a:bodyPr>
            <a:normAutofit/>
          </a:bodyPr>
          <a:lstStyle/>
          <a:p>
            <a:r>
              <a:rPr lang="zh-CN" altLang="en-US" sz="3200" dirty="0" smtClean="0">
                <a:solidFill>
                  <a:srgbClr val="FF0000"/>
                </a:solidFill>
                <a:latin typeface="宋体" panose="02010600030101010101" pitchFamily="2" charset="-122"/>
                <a:ea typeface="宋体" panose="02010600030101010101" pitchFamily="2" charset="-122"/>
              </a:rPr>
              <a:t>六</a:t>
            </a:r>
            <a:r>
              <a:rPr lang="zh-CN" altLang="en-US" sz="3200" dirty="0">
                <a:solidFill>
                  <a:srgbClr val="FF0000"/>
                </a:solidFill>
                <a:latin typeface="宋体" panose="02010600030101010101" pitchFamily="2" charset="-122"/>
                <a:ea typeface="宋体" panose="02010600030101010101" pitchFamily="2" charset="-122"/>
              </a:rPr>
              <a:t>、</a:t>
            </a:r>
            <a:r>
              <a:rPr lang="zh-CN" altLang="en-US" sz="3200" dirty="0" smtClean="0">
                <a:solidFill>
                  <a:srgbClr val="FF0000"/>
                </a:solidFill>
                <a:latin typeface="宋体" panose="02010600030101010101" pitchFamily="2" charset="-122"/>
                <a:ea typeface="宋体" panose="02010600030101010101" pitchFamily="2" charset="-122"/>
              </a:rPr>
              <a:t> 前</a:t>
            </a:r>
            <a:r>
              <a:rPr lang="zh-CN" altLang="en-US" sz="3200" dirty="0">
                <a:solidFill>
                  <a:srgbClr val="FF0000"/>
                </a:solidFill>
                <a:latin typeface="宋体" panose="02010600030101010101" pitchFamily="2" charset="-122"/>
                <a:ea typeface="宋体" panose="02010600030101010101" pitchFamily="2" charset="-122"/>
              </a:rPr>
              <a:t>提计</a:t>
            </a:r>
            <a:r>
              <a:rPr lang="zh-CN" altLang="en-US" sz="3200" dirty="0" smtClean="0">
                <a:solidFill>
                  <a:srgbClr val="FF0000"/>
                </a:solidFill>
                <a:latin typeface="宋体" panose="02010600030101010101" pitchFamily="2" charset="-122"/>
                <a:ea typeface="宋体" panose="02010600030101010101" pitchFamily="2" charset="-122"/>
              </a:rPr>
              <a:t>划</a:t>
            </a:r>
            <a:endParaRPr lang="zh-CN" altLang="en-US" sz="3200" dirty="0"/>
          </a:p>
        </p:txBody>
      </p:sp>
      <p:sp>
        <p:nvSpPr>
          <p:cNvPr id="3" name="内容占位符 2"/>
          <p:cNvSpPr>
            <a:spLocks noGrp="1"/>
          </p:cNvSpPr>
          <p:nvPr>
            <p:ph idx="1"/>
          </p:nvPr>
        </p:nvSpPr>
        <p:spPr>
          <a:xfrm>
            <a:off x="457200" y="1196752"/>
            <a:ext cx="8229600" cy="5256584"/>
          </a:xfrm>
        </p:spPr>
        <p:txBody>
          <a:bodyPr>
            <a:normAutofit fontScale="92500" lnSpcReduction="20000"/>
          </a:bodyPr>
          <a:lstStyle/>
          <a:p>
            <a:pPr marL="0" indent="0">
              <a:buNone/>
            </a:pPr>
            <a:r>
              <a:rPr lang="en-US" altLang="zh-CN" dirty="0" smtClean="0"/>
              <a:t>    </a:t>
            </a:r>
            <a:r>
              <a:rPr lang="zh-CN" altLang="en-US" sz="2400" dirty="0" smtClean="0"/>
              <a:t>总则</a:t>
            </a:r>
            <a:endParaRPr lang="en-US" altLang="zh-CN" sz="2400" dirty="0"/>
          </a:p>
          <a:p>
            <a:pPr>
              <a:lnSpc>
                <a:spcPct val="170000"/>
              </a:lnSpc>
            </a:pPr>
            <a:r>
              <a:rPr lang="zh-CN" altLang="en-US" sz="2400" dirty="0"/>
              <a:t>         企业应建立、实施、验证、保持并在必要时更新或改进前提计划，以持续满足</a:t>
            </a:r>
            <a:r>
              <a:rPr lang="en-US" altLang="zh-CN" sz="2400" dirty="0"/>
              <a:t>HACCP</a:t>
            </a:r>
            <a:r>
              <a:rPr lang="zh-CN" altLang="en-US" sz="2400" dirty="0"/>
              <a:t>体系所需的卫生条件；</a:t>
            </a:r>
            <a:endParaRPr lang="en-US" altLang="zh-CN" sz="2400" dirty="0"/>
          </a:p>
          <a:p>
            <a:r>
              <a:rPr lang="zh-CN" altLang="en-US" sz="2400" dirty="0">
                <a:solidFill>
                  <a:srgbClr val="FF0000"/>
                </a:solidFill>
              </a:rPr>
              <a:t>         前提计划应包括</a:t>
            </a:r>
            <a:r>
              <a:rPr lang="zh-CN" altLang="en-US" sz="2400" dirty="0" smtClean="0">
                <a:solidFill>
                  <a:srgbClr val="FF0000"/>
                </a:solidFill>
              </a:rPr>
              <a:t>：</a:t>
            </a:r>
            <a:endParaRPr lang="en-US" altLang="zh-CN" sz="2400" dirty="0" smtClean="0">
              <a:solidFill>
                <a:srgbClr val="FF0000"/>
              </a:solidFill>
            </a:endParaRPr>
          </a:p>
          <a:p>
            <a:r>
              <a:rPr lang="en-US" altLang="zh-CN" sz="2400" dirty="0" smtClean="0">
                <a:solidFill>
                  <a:srgbClr val="FF0000"/>
                </a:solidFill>
              </a:rPr>
              <a:t>1. </a:t>
            </a:r>
            <a:r>
              <a:rPr lang="zh-CN" altLang="en-US" sz="2400" dirty="0" smtClean="0">
                <a:solidFill>
                  <a:srgbClr val="FF0000"/>
                </a:solidFill>
              </a:rPr>
              <a:t>人</a:t>
            </a:r>
            <a:r>
              <a:rPr lang="zh-CN" altLang="en-US" sz="2400" dirty="0">
                <a:solidFill>
                  <a:srgbClr val="FF0000"/>
                </a:solidFill>
              </a:rPr>
              <a:t>力资源保障计</a:t>
            </a:r>
            <a:r>
              <a:rPr lang="zh-CN" altLang="en-US" sz="2400" dirty="0" smtClean="0">
                <a:solidFill>
                  <a:srgbClr val="FF0000"/>
                </a:solidFill>
              </a:rPr>
              <a:t>划</a:t>
            </a:r>
            <a:endParaRPr lang="en-US" altLang="zh-CN" sz="2400" dirty="0" smtClean="0">
              <a:solidFill>
                <a:srgbClr val="FF0000"/>
              </a:solidFill>
            </a:endParaRPr>
          </a:p>
          <a:p>
            <a:r>
              <a:rPr lang="en-US" altLang="zh-CN" sz="2400" dirty="0" smtClean="0">
                <a:solidFill>
                  <a:srgbClr val="FF0000"/>
                </a:solidFill>
              </a:rPr>
              <a:t>2. </a:t>
            </a:r>
            <a:r>
              <a:rPr lang="zh-CN" altLang="en-US" sz="2400" dirty="0" smtClean="0">
                <a:solidFill>
                  <a:srgbClr val="FF0000"/>
                </a:solidFill>
              </a:rPr>
              <a:t>企</a:t>
            </a:r>
            <a:r>
              <a:rPr lang="zh-CN" altLang="en-US" sz="2400" dirty="0">
                <a:solidFill>
                  <a:srgbClr val="FF0000"/>
                </a:solidFill>
              </a:rPr>
              <a:t>业良好生产规范（</a:t>
            </a:r>
            <a:r>
              <a:rPr lang="en-US" altLang="zh-CN" sz="2400" dirty="0">
                <a:solidFill>
                  <a:srgbClr val="FF0000"/>
                </a:solidFill>
              </a:rPr>
              <a:t>GMP</a:t>
            </a:r>
            <a:r>
              <a:rPr lang="zh-CN" altLang="en-US" sz="2400" dirty="0" smtClean="0">
                <a:solidFill>
                  <a:srgbClr val="FF0000"/>
                </a:solidFill>
              </a:rPr>
              <a:t>）</a:t>
            </a:r>
            <a:endParaRPr lang="en-US" altLang="zh-CN" sz="2400" dirty="0" smtClean="0">
              <a:solidFill>
                <a:srgbClr val="FF0000"/>
              </a:solidFill>
            </a:endParaRPr>
          </a:p>
          <a:p>
            <a:r>
              <a:rPr lang="en-US" altLang="zh-CN" sz="2400" dirty="0" smtClean="0">
                <a:solidFill>
                  <a:srgbClr val="FF0000"/>
                </a:solidFill>
              </a:rPr>
              <a:t>3. </a:t>
            </a:r>
            <a:r>
              <a:rPr lang="zh-CN" altLang="en-US" sz="2400" dirty="0" smtClean="0">
                <a:solidFill>
                  <a:srgbClr val="FF0000"/>
                </a:solidFill>
              </a:rPr>
              <a:t>卫</a:t>
            </a:r>
            <a:r>
              <a:rPr lang="zh-CN" altLang="en-US" sz="2400" dirty="0">
                <a:solidFill>
                  <a:srgbClr val="FF0000"/>
                </a:solidFill>
              </a:rPr>
              <a:t>生标准操作程序（</a:t>
            </a:r>
            <a:r>
              <a:rPr lang="en-US" altLang="zh-CN" sz="2400" dirty="0">
                <a:solidFill>
                  <a:srgbClr val="FF0000"/>
                </a:solidFill>
              </a:rPr>
              <a:t>SSOP</a:t>
            </a:r>
            <a:r>
              <a:rPr lang="zh-CN" altLang="en-US" sz="2400" dirty="0" smtClean="0">
                <a:solidFill>
                  <a:srgbClr val="FF0000"/>
                </a:solidFill>
              </a:rPr>
              <a:t>）</a:t>
            </a:r>
            <a:endParaRPr lang="en-US" altLang="zh-CN" sz="2400" dirty="0" smtClean="0">
              <a:solidFill>
                <a:srgbClr val="FF0000"/>
              </a:solidFill>
            </a:endParaRPr>
          </a:p>
          <a:p>
            <a:r>
              <a:rPr lang="en-US" altLang="zh-CN" sz="2400" dirty="0" smtClean="0">
                <a:solidFill>
                  <a:srgbClr val="FF0000"/>
                </a:solidFill>
              </a:rPr>
              <a:t>4. </a:t>
            </a:r>
            <a:r>
              <a:rPr lang="zh-CN" altLang="en-US" sz="2400" dirty="0" smtClean="0">
                <a:solidFill>
                  <a:srgbClr val="FF0000"/>
                </a:solidFill>
              </a:rPr>
              <a:t>原</a:t>
            </a:r>
            <a:r>
              <a:rPr lang="zh-CN" altLang="en-US" sz="2400" dirty="0">
                <a:solidFill>
                  <a:srgbClr val="FF0000"/>
                </a:solidFill>
              </a:rPr>
              <a:t>辅料</a:t>
            </a:r>
            <a:r>
              <a:rPr lang="zh-CN" altLang="en-US" sz="2400" dirty="0" smtClean="0">
                <a:solidFill>
                  <a:srgbClr val="FF0000"/>
                </a:solidFill>
              </a:rPr>
              <a:t>和涉水材料安</a:t>
            </a:r>
            <a:r>
              <a:rPr lang="zh-CN" altLang="en-US" sz="2400" dirty="0">
                <a:solidFill>
                  <a:srgbClr val="FF0000"/>
                </a:solidFill>
              </a:rPr>
              <a:t>全卫生保障制</a:t>
            </a:r>
            <a:r>
              <a:rPr lang="zh-CN" altLang="en-US" sz="2400" dirty="0" smtClean="0">
                <a:solidFill>
                  <a:srgbClr val="FF0000"/>
                </a:solidFill>
              </a:rPr>
              <a:t>度</a:t>
            </a:r>
            <a:endParaRPr lang="en-US" altLang="zh-CN" sz="2400" dirty="0" smtClean="0">
              <a:solidFill>
                <a:srgbClr val="FF0000"/>
              </a:solidFill>
            </a:endParaRPr>
          </a:p>
          <a:p>
            <a:r>
              <a:rPr lang="en-US" altLang="zh-CN" sz="2400" dirty="0">
                <a:solidFill>
                  <a:srgbClr val="FF0000"/>
                </a:solidFill>
              </a:rPr>
              <a:t>5</a:t>
            </a:r>
            <a:r>
              <a:rPr lang="en-US" altLang="zh-CN" sz="2400" dirty="0" smtClean="0">
                <a:solidFill>
                  <a:srgbClr val="FF0000"/>
                </a:solidFill>
              </a:rPr>
              <a:t>. </a:t>
            </a:r>
            <a:r>
              <a:rPr lang="zh-CN" altLang="en-US" sz="2400" dirty="0" smtClean="0">
                <a:solidFill>
                  <a:srgbClr val="FF0000"/>
                </a:solidFill>
              </a:rPr>
              <a:t>设</a:t>
            </a:r>
            <a:r>
              <a:rPr lang="zh-CN" altLang="en-US" sz="2400" dirty="0">
                <a:solidFill>
                  <a:srgbClr val="FF0000"/>
                </a:solidFill>
              </a:rPr>
              <a:t>备设施维修保养计</a:t>
            </a:r>
            <a:r>
              <a:rPr lang="zh-CN" altLang="en-US" sz="2400" dirty="0" smtClean="0">
                <a:solidFill>
                  <a:srgbClr val="FF0000"/>
                </a:solidFill>
              </a:rPr>
              <a:t>划</a:t>
            </a:r>
            <a:endParaRPr lang="en-US" altLang="zh-CN" sz="2400" dirty="0" smtClean="0">
              <a:solidFill>
                <a:srgbClr val="FF0000"/>
              </a:solidFill>
            </a:endParaRPr>
          </a:p>
          <a:p>
            <a:r>
              <a:rPr lang="en-US" altLang="zh-CN" sz="2400" dirty="0" smtClean="0">
                <a:solidFill>
                  <a:srgbClr val="FF0000"/>
                </a:solidFill>
              </a:rPr>
              <a:t>6. </a:t>
            </a:r>
            <a:r>
              <a:rPr lang="zh-CN" altLang="en-US" sz="2400" dirty="0">
                <a:solidFill>
                  <a:srgbClr val="FF0000"/>
                </a:solidFill>
              </a:rPr>
              <a:t>召回与追溯体</a:t>
            </a:r>
            <a:r>
              <a:rPr lang="zh-CN" altLang="en-US" sz="2400" dirty="0" smtClean="0">
                <a:solidFill>
                  <a:srgbClr val="FF0000"/>
                </a:solidFill>
              </a:rPr>
              <a:t>系</a:t>
            </a:r>
            <a:endParaRPr lang="en-US" altLang="zh-CN" sz="2400" dirty="0" smtClean="0">
              <a:solidFill>
                <a:srgbClr val="FF0000"/>
              </a:solidFill>
            </a:endParaRPr>
          </a:p>
          <a:p>
            <a:r>
              <a:rPr lang="en-US" altLang="zh-CN" sz="2400" dirty="0" smtClean="0">
                <a:solidFill>
                  <a:srgbClr val="FF0000"/>
                </a:solidFill>
              </a:rPr>
              <a:t>7. </a:t>
            </a:r>
            <a:r>
              <a:rPr lang="zh-CN" altLang="en-US" sz="2400" dirty="0" smtClean="0">
                <a:solidFill>
                  <a:srgbClr val="FF0000"/>
                </a:solidFill>
              </a:rPr>
              <a:t>应</a:t>
            </a:r>
            <a:r>
              <a:rPr lang="zh-CN" altLang="en-US" sz="2400" dirty="0">
                <a:solidFill>
                  <a:srgbClr val="FF0000"/>
                </a:solidFill>
              </a:rPr>
              <a:t>急预案等</a:t>
            </a:r>
            <a:r>
              <a:rPr lang="zh-CN" altLang="en-US" sz="2400" dirty="0" smtClean="0">
                <a:solidFill>
                  <a:srgbClr val="FF0000"/>
                </a:solidFill>
              </a:rPr>
              <a:t>。</a:t>
            </a:r>
            <a:endParaRPr lang="en-US" altLang="zh-CN" sz="2400" dirty="0" smtClean="0">
              <a:solidFill>
                <a:srgbClr val="FF0000"/>
              </a:solidFill>
            </a:endParaRPr>
          </a:p>
          <a:p>
            <a:endParaRPr lang="en-US" altLang="zh-CN" sz="2400" dirty="0" smtClean="0"/>
          </a:p>
          <a:p>
            <a:r>
              <a:rPr lang="zh-CN" altLang="en-US" sz="2400" dirty="0" smtClean="0"/>
              <a:t>企</a:t>
            </a:r>
            <a:r>
              <a:rPr lang="zh-CN" altLang="en-US" sz="2400" dirty="0"/>
              <a:t>业前提计划应经批准并保持记录。</a:t>
            </a:r>
            <a:endParaRPr lang="en-US" altLang="zh-CN" sz="2400" dirty="0"/>
          </a:p>
          <a:p>
            <a:pPr marL="0" indent="0">
              <a:buNone/>
            </a:pPr>
            <a:endParaRPr lang="en-US" altLang="zh-CN" sz="2400" dirty="0"/>
          </a:p>
          <a:p>
            <a:endParaRPr lang="zh-CN" altLang="en-US" dirty="0"/>
          </a:p>
        </p:txBody>
      </p:sp>
    </p:spTree>
    <p:extLst>
      <p:ext uri="{BB962C8B-B14F-4D97-AF65-F5344CB8AC3E}">
        <p14:creationId xmlns:p14="http://schemas.microsoft.com/office/powerpoint/2010/main" val="453899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06090"/>
          </a:xfrm>
        </p:spPr>
        <p:txBody>
          <a:bodyPr>
            <a:normAutofit fontScale="90000"/>
          </a:bodyPr>
          <a:lstStyle/>
          <a:p>
            <a:pPr algn="l"/>
            <a:r>
              <a:rPr lang="en-US" altLang="zh-CN" sz="3200" dirty="0" smtClean="0">
                <a:solidFill>
                  <a:srgbClr val="FF0000"/>
                </a:solidFill>
              </a:rPr>
              <a:t>  1</a:t>
            </a:r>
            <a:r>
              <a:rPr lang="zh-CN" altLang="en-US" sz="3200" dirty="0" smtClean="0">
                <a:solidFill>
                  <a:srgbClr val="FF0000"/>
                </a:solidFill>
              </a:rPr>
              <a:t>、人</a:t>
            </a:r>
            <a:r>
              <a:rPr lang="zh-CN" altLang="en-US" sz="3200" dirty="0">
                <a:solidFill>
                  <a:srgbClr val="FF0000"/>
                </a:solidFill>
              </a:rPr>
              <a:t>力资源保障计划</a:t>
            </a:r>
            <a:r>
              <a:rPr lang="en-US" altLang="zh-CN" sz="3200" dirty="0">
                <a:solidFill>
                  <a:srgbClr val="FF0000"/>
                </a:solidFill>
              </a:rPr>
              <a:t/>
            </a:r>
            <a:br>
              <a:rPr lang="en-US" altLang="zh-CN" sz="3200" dirty="0">
                <a:solidFill>
                  <a:srgbClr val="FF0000"/>
                </a:solidFill>
              </a:rPr>
            </a:br>
            <a:endParaRPr lang="zh-CN" altLang="en-US" sz="3200" dirty="0"/>
          </a:p>
        </p:txBody>
      </p:sp>
      <p:sp>
        <p:nvSpPr>
          <p:cNvPr id="3" name="内容占位符 2"/>
          <p:cNvSpPr>
            <a:spLocks noGrp="1"/>
          </p:cNvSpPr>
          <p:nvPr>
            <p:ph idx="1"/>
          </p:nvPr>
        </p:nvSpPr>
        <p:spPr>
          <a:xfrm>
            <a:off x="457200" y="692696"/>
            <a:ext cx="8229600" cy="5760640"/>
          </a:xfrm>
        </p:spPr>
        <p:txBody>
          <a:bodyPr>
            <a:normAutofit fontScale="77500" lnSpcReduction="20000"/>
          </a:bodyPr>
          <a:lstStyle/>
          <a:p>
            <a:pPr>
              <a:lnSpc>
                <a:spcPct val="170000"/>
              </a:lnSpc>
            </a:pPr>
            <a:r>
              <a:rPr lang="zh-CN" altLang="en-US" dirty="0" smtClean="0"/>
              <a:t>         企</a:t>
            </a:r>
            <a:r>
              <a:rPr lang="zh-CN" altLang="en-US" dirty="0"/>
              <a:t>业应制定并实施人力资源保障计划，确保从</a:t>
            </a:r>
            <a:r>
              <a:rPr lang="zh-CN" altLang="en-US" dirty="0" smtClean="0"/>
              <a:t>事</a:t>
            </a:r>
            <a:r>
              <a:rPr lang="zh-CN" altLang="en-US" dirty="0"/>
              <a:t>水质</a:t>
            </a:r>
            <a:r>
              <a:rPr lang="zh-CN" altLang="en-US" dirty="0" smtClean="0"/>
              <a:t>安</a:t>
            </a:r>
            <a:r>
              <a:rPr lang="zh-CN" altLang="en-US" dirty="0"/>
              <a:t>全工作的人员能够胜任。</a:t>
            </a:r>
            <a:endParaRPr lang="en-US" altLang="zh-CN" dirty="0"/>
          </a:p>
          <a:p>
            <a:pPr>
              <a:lnSpc>
                <a:spcPct val="170000"/>
              </a:lnSpc>
              <a:buNone/>
            </a:pPr>
            <a:r>
              <a:rPr lang="en-US" altLang="zh-CN" dirty="0"/>
              <a:t>    </a:t>
            </a:r>
            <a:r>
              <a:rPr lang="zh-CN" altLang="en-US" dirty="0"/>
              <a:t> 计划应满足以下要求： </a:t>
            </a:r>
          </a:p>
          <a:p>
            <a:pPr>
              <a:lnSpc>
                <a:spcPct val="170000"/>
              </a:lnSpc>
              <a:buNone/>
            </a:pPr>
            <a:r>
              <a:rPr lang="zh-CN" altLang="en-US" dirty="0"/>
              <a:t>    </a:t>
            </a:r>
            <a:r>
              <a:rPr lang="en-US" altLang="zh-CN" dirty="0"/>
              <a:t>a</a:t>
            </a:r>
            <a:r>
              <a:rPr lang="zh-CN" altLang="en-US" dirty="0"/>
              <a:t>） 对这些管理者和员工提供持续的</a:t>
            </a:r>
            <a:r>
              <a:rPr lang="en-US" altLang="zh-CN" dirty="0"/>
              <a:t>HACCP</a:t>
            </a:r>
            <a:r>
              <a:rPr lang="zh-CN" altLang="en-US" dirty="0"/>
              <a:t>体系、相关专业技术知识及操作技能和法律法规等方面的培训，或采取其他措施，确保各级管理者和员工所必要的能力； </a:t>
            </a:r>
          </a:p>
          <a:p>
            <a:pPr>
              <a:lnSpc>
                <a:spcPct val="170000"/>
              </a:lnSpc>
              <a:buNone/>
            </a:pPr>
            <a:r>
              <a:rPr lang="zh-CN" altLang="en-US" dirty="0"/>
              <a:t>    </a:t>
            </a:r>
            <a:r>
              <a:rPr lang="en-US" altLang="zh-CN" dirty="0"/>
              <a:t>b</a:t>
            </a:r>
            <a:r>
              <a:rPr lang="zh-CN" altLang="en-US" dirty="0"/>
              <a:t>） 评价所提供培训或采取其他措施的有效性； </a:t>
            </a:r>
          </a:p>
          <a:p>
            <a:pPr>
              <a:lnSpc>
                <a:spcPct val="170000"/>
              </a:lnSpc>
              <a:buNone/>
            </a:pPr>
            <a:r>
              <a:rPr lang="zh-CN" altLang="en-US" dirty="0"/>
              <a:t>    </a:t>
            </a:r>
            <a:r>
              <a:rPr lang="en-US" altLang="zh-CN" dirty="0"/>
              <a:t>c</a:t>
            </a:r>
            <a:r>
              <a:rPr lang="zh-CN" altLang="en-US" dirty="0"/>
              <a:t>） 保持人员的教育、培训、技能和经验的适当记录</a:t>
            </a:r>
            <a:r>
              <a:rPr lang="zh-CN" altLang="en-US" dirty="0" smtClean="0"/>
              <a:t>。</a:t>
            </a:r>
            <a:endParaRPr lang="en-US" altLang="zh-CN" dirty="0" smtClean="0"/>
          </a:p>
          <a:p>
            <a:pPr>
              <a:buNone/>
            </a:pPr>
            <a:endParaRPr lang="en-US" altLang="zh-CN" sz="3000" dirty="0" smtClean="0">
              <a:solidFill>
                <a:srgbClr val="002060"/>
              </a:solidFill>
            </a:endParaRPr>
          </a:p>
          <a:p>
            <a:pPr>
              <a:buNone/>
            </a:pPr>
            <a:r>
              <a:rPr lang="zh-CN" altLang="en-US" sz="3000" dirty="0" smtClean="0">
                <a:solidFill>
                  <a:srgbClr val="002060"/>
                </a:solidFill>
              </a:rPr>
              <a:t>（</a:t>
            </a:r>
            <a:r>
              <a:rPr lang="zh-CN" altLang="en-US" sz="3000" dirty="0">
                <a:solidFill>
                  <a:srgbClr val="002060"/>
                </a:solidFill>
              </a:rPr>
              <a:t>编制培训计划及实施；人员资质具备）</a:t>
            </a:r>
            <a:endParaRPr lang="zh-CN" altLang="en-US" dirty="0"/>
          </a:p>
        </p:txBody>
      </p:sp>
    </p:spTree>
    <p:extLst>
      <p:ext uri="{BB962C8B-B14F-4D97-AF65-F5344CB8AC3E}">
        <p14:creationId xmlns:p14="http://schemas.microsoft.com/office/powerpoint/2010/main" val="19077126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188640"/>
            <a:ext cx="8568952" cy="720080"/>
          </a:xfrm>
        </p:spPr>
        <p:txBody>
          <a:bodyPr>
            <a:normAutofit fontScale="90000"/>
          </a:bodyPr>
          <a:lstStyle/>
          <a:p>
            <a:pPr algn="l"/>
            <a:r>
              <a:rPr lang="zh-CN" altLang="en-US" sz="3100" dirty="0" smtClean="0">
                <a:solidFill>
                  <a:srgbClr val="FF0000"/>
                </a:solidFill>
                <a:latin typeface="宋体" panose="02010600030101010101" pitchFamily="2" charset="-122"/>
                <a:ea typeface="宋体" panose="02010600030101010101" pitchFamily="2" charset="-122"/>
              </a:rPr>
              <a:t>  </a:t>
            </a:r>
            <a:r>
              <a:rPr lang="en-US" altLang="zh-CN" sz="2700" dirty="0" smtClean="0">
                <a:solidFill>
                  <a:srgbClr val="FF0000"/>
                </a:solidFill>
                <a:latin typeface="宋体" panose="02010600030101010101" pitchFamily="2" charset="-122"/>
                <a:ea typeface="宋体" panose="02010600030101010101" pitchFamily="2" charset="-122"/>
              </a:rPr>
              <a:t>2</a:t>
            </a:r>
            <a:r>
              <a:rPr lang="zh-CN" altLang="en-US" sz="2700" dirty="0" smtClean="0">
                <a:solidFill>
                  <a:srgbClr val="FF0000"/>
                </a:solidFill>
                <a:latin typeface="宋体" panose="02010600030101010101" pitchFamily="2" charset="-122"/>
                <a:ea typeface="宋体" panose="02010600030101010101" pitchFamily="2" charset="-122"/>
              </a:rPr>
              <a:t>、良</a:t>
            </a:r>
            <a:r>
              <a:rPr lang="zh-CN" altLang="en-US" sz="2700" dirty="0">
                <a:solidFill>
                  <a:srgbClr val="FF0000"/>
                </a:solidFill>
                <a:latin typeface="宋体" panose="02010600030101010101" pitchFamily="2" charset="-122"/>
                <a:ea typeface="宋体" panose="02010600030101010101" pitchFamily="2" charset="-122"/>
              </a:rPr>
              <a:t>好生产规</a:t>
            </a:r>
            <a:r>
              <a:rPr lang="zh-CN" altLang="en-US" sz="2700" dirty="0" smtClean="0">
                <a:solidFill>
                  <a:srgbClr val="FF0000"/>
                </a:solidFill>
                <a:latin typeface="宋体" panose="02010600030101010101" pitchFamily="2" charset="-122"/>
                <a:ea typeface="宋体" panose="02010600030101010101" pitchFamily="2" charset="-122"/>
              </a:rPr>
              <a:t>范 </a:t>
            </a:r>
            <a:r>
              <a:rPr lang="en-US" altLang="zh-CN" sz="2700" dirty="0" smtClean="0">
                <a:solidFill>
                  <a:srgbClr val="FF0000"/>
                </a:solidFill>
                <a:latin typeface="宋体" panose="02010600030101010101" pitchFamily="2" charset="-122"/>
                <a:ea typeface="宋体" panose="02010600030101010101" pitchFamily="2" charset="-122"/>
              </a:rPr>
              <a:t>GMP</a:t>
            </a:r>
            <a:r>
              <a:rPr lang="zh-CN" altLang="en-US" sz="2700" dirty="0" smtClean="0">
                <a:solidFill>
                  <a:srgbClr val="FF0000"/>
                </a:solidFill>
                <a:latin typeface="宋体" panose="02010600030101010101" pitchFamily="2" charset="-122"/>
                <a:ea typeface="宋体" panose="02010600030101010101" pitchFamily="2" charset="-122"/>
              </a:rPr>
              <a:t>（</a:t>
            </a:r>
            <a:r>
              <a:rPr lang="en-US" altLang="zh-CN" sz="2700" dirty="0" smtClean="0">
                <a:solidFill>
                  <a:srgbClr val="FF0000"/>
                </a:solidFill>
                <a:latin typeface="宋体" panose="02010600030101010101" pitchFamily="2" charset="-122"/>
                <a:ea typeface="宋体" panose="02010600030101010101" pitchFamily="2" charset="-122"/>
              </a:rPr>
              <a:t>Good </a:t>
            </a:r>
            <a:r>
              <a:rPr lang="en-US" altLang="zh-CN" sz="2700" dirty="0">
                <a:solidFill>
                  <a:srgbClr val="FF0000"/>
                </a:solidFill>
                <a:latin typeface="宋体" panose="02010600030101010101" pitchFamily="2" charset="-122"/>
                <a:ea typeface="宋体" panose="02010600030101010101" pitchFamily="2" charset="-122"/>
              </a:rPr>
              <a:t>Manufacturing </a:t>
            </a:r>
            <a:r>
              <a:rPr lang="en-US" altLang="zh-CN" sz="2700" dirty="0" smtClean="0">
                <a:solidFill>
                  <a:srgbClr val="FF0000"/>
                </a:solidFill>
                <a:latin typeface="宋体" panose="02010600030101010101" pitchFamily="2" charset="-122"/>
                <a:ea typeface="宋体" panose="02010600030101010101" pitchFamily="2" charset="-122"/>
              </a:rPr>
              <a:t>Practice</a:t>
            </a:r>
            <a:r>
              <a:rPr lang="zh-CN" altLang="en-US" sz="2700" dirty="0" smtClean="0">
                <a:solidFill>
                  <a:srgbClr val="FF0000"/>
                </a:solidFill>
                <a:latin typeface="宋体" panose="02010600030101010101" pitchFamily="2" charset="-122"/>
                <a:ea typeface="宋体" panose="02010600030101010101" pitchFamily="2" charset="-122"/>
              </a:rPr>
              <a:t>）</a:t>
            </a:r>
            <a:r>
              <a:rPr lang="en-US" altLang="zh-CN" sz="2700" dirty="0" smtClean="0">
                <a:solidFill>
                  <a:srgbClr val="FF0000"/>
                </a:solidFill>
                <a:latin typeface="宋体" panose="02010600030101010101" pitchFamily="2" charset="-122"/>
                <a:ea typeface="宋体" panose="02010600030101010101" pitchFamily="2" charset="-122"/>
              </a:rPr>
              <a:t>I</a:t>
            </a:r>
            <a:r>
              <a:rPr lang="en-US" altLang="zh-CN" sz="2700" dirty="0">
                <a:solidFill>
                  <a:srgbClr val="FF0000"/>
                </a:solidFill>
                <a:latin typeface="宋体" panose="02010600030101010101" pitchFamily="2" charset="-122"/>
                <a:ea typeface="宋体" panose="02010600030101010101" pitchFamily="2" charset="-122"/>
              </a:rPr>
              <a:t/>
            </a:r>
            <a:br>
              <a:rPr lang="en-US" altLang="zh-CN" sz="2700" dirty="0">
                <a:solidFill>
                  <a:srgbClr val="FF0000"/>
                </a:solidFill>
                <a:latin typeface="宋体" panose="02010600030101010101" pitchFamily="2" charset="-122"/>
                <a:ea typeface="宋体" panose="02010600030101010101" pitchFamily="2" charset="-122"/>
              </a:rPr>
            </a:br>
            <a:endParaRPr lang="zh-CN" altLang="en-US" sz="2700" dirty="0">
              <a:solidFill>
                <a:srgbClr val="FF0000"/>
              </a:solidFill>
            </a:endParaRPr>
          </a:p>
        </p:txBody>
      </p:sp>
      <p:sp>
        <p:nvSpPr>
          <p:cNvPr id="3" name="内容占位符 2"/>
          <p:cNvSpPr>
            <a:spLocks noGrp="1"/>
          </p:cNvSpPr>
          <p:nvPr>
            <p:ph idx="1"/>
          </p:nvPr>
        </p:nvSpPr>
        <p:spPr>
          <a:xfrm>
            <a:off x="323528" y="764704"/>
            <a:ext cx="8568952" cy="5976664"/>
          </a:xfrm>
        </p:spPr>
        <p:txBody>
          <a:bodyPr>
            <a:normAutofit fontScale="25000" lnSpcReduction="20000"/>
          </a:bodyPr>
          <a:lstStyle/>
          <a:p>
            <a:pPr>
              <a:lnSpc>
                <a:spcPct val="120000"/>
              </a:lnSpc>
              <a:buNone/>
            </a:pPr>
            <a:r>
              <a:rPr lang="zh-CN" altLang="en-US" sz="5600" dirty="0" smtClean="0">
                <a:latin typeface="宋体" panose="02010600030101010101" pitchFamily="2" charset="-122"/>
                <a:ea typeface="宋体" panose="02010600030101010101" pitchFamily="2" charset="-122"/>
              </a:rPr>
              <a:t>         </a:t>
            </a:r>
            <a:r>
              <a:rPr lang="zh-CN" altLang="en-US" sz="8000" dirty="0" smtClean="0">
                <a:latin typeface="宋体" panose="02010600030101010101" pitchFamily="2" charset="-122"/>
                <a:ea typeface="宋体" panose="02010600030101010101" pitchFamily="2" charset="-122"/>
              </a:rPr>
              <a:t>应</a:t>
            </a:r>
            <a:r>
              <a:rPr lang="zh-CN" altLang="en-US" sz="8000" dirty="0">
                <a:latin typeface="宋体" panose="02010600030101010101" pitchFamily="2" charset="-122"/>
                <a:ea typeface="宋体" panose="02010600030101010101" pitchFamily="2" charset="-122"/>
              </a:rPr>
              <a:t>按照水质安全法规规定和相应卫生规范要求建立并实施企业的</a:t>
            </a:r>
            <a:r>
              <a:rPr lang="en-US" altLang="zh-CN" sz="8000" dirty="0">
                <a:latin typeface="宋体" panose="02010600030101010101" pitchFamily="2" charset="-122"/>
                <a:ea typeface="宋体" panose="02010600030101010101" pitchFamily="2" charset="-122"/>
              </a:rPr>
              <a:t>GMP</a:t>
            </a:r>
            <a:r>
              <a:rPr lang="zh-CN" altLang="en-US" sz="8000" dirty="0" smtClean="0">
                <a:latin typeface="宋体" panose="02010600030101010101" pitchFamily="2" charset="-122"/>
                <a:ea typeface="宋体" panose="02010600030101010101" pitchFamily="2" charset="-122"/>
              </a:rPr>
              <a:t>。</a:t>
            </a:r>
            <a:endParaRPr lang="en-US" altLang="zh-CN" sz="8000" dirty="0" smtClean="0">
              <a:latin typeface="宋体" panose="02010600030101010101" pitchFamily="2" charset="-122"/>
              <a:ea typeface="宋体" panose="02010600030101010101" pitchFamily="2" charset="-122"/>
            </a:endParaRPr>
          </a:p>
          <a:p>
            <a:pPr>
              <a:lnSpc>
                <a:spcPct val="120000"/>
              </a:lnSpc>
              <a:buNone/>
            </a:pPr>
            <a:r>
              <a:rPr lang="en-US" altLang="zh-CN" sz="8000" dirty="0">
                <a:solidFill>
                  <a:srgbClr val="0070C0"/>
                </a:solidFill>
                <a:latin typeface="宋体" panose="02010600030101010101" pitchFamily="2" charset="-122"/>
                <a:ea typeface="宋体" panose="02010600030101010101" pitchFamily="2" charset="-122"/>
              </a:rPr>
              <a:t> </a:t>
            </a:r>
            <a:r>
              <a:rPr lang="en-US" altLang="zh-CN" sz="8000" dirty="0" smtClean="0">
                <a:solidFill>
                  <a:srgbClr val="0070C0"/>
                </a:solidFill>
                <a:latin typeface="宋体" panose="02010600030101010101" pitchFamily="2" charset="-122"/>
                <a:ea typeface="宋体" panose="02010600030101010101" pitchFamily="2" charset="-122"/>
              </a:rPr>
              <a:t>     </a:t>
            </a:r>
            <a:r>
              <a:rPr lang="zh-CN" altLang="en-US" sz="8000" dirty="0" smtClean="0">
                <a:solidFill>
                  <a:srgbClr val="0070C0"/>
                </a:solidFill>
                <a:latin typeface="宋体" panose="02010600030101010101" pitchFamily="2" charset="-122"/>
                <a:ea typeface="宋体" panose="02010600030101010101" pitchFamily="2" charset="-122"/>
              </a:rPr>
              <a:t>（ </a:t>
            </a:r>
            <a:r>
              <a:rPr lang="en-US" altLang="zh-CN" sz="8000" dirty="0" smtClean="0">
                <a:solidFill>
                  <a:srgbClr val="0070C0"/>
                </a:solidFill>
                <a:latin typeface="宋体" panose="02010600030101010101" pitchFamily="2" charset="-122"/>
                <a:ea typeface="宋体" panose="02010600030101010101" pitchFamily="2" charset="-122"/>
              </a:rPr>
              <a:t>GMP</a:t>
            </a:r>
            <a:r>
              <a:rPr lang="zh-CN" altLang="en-US" sz="8000" dirty="0" smtClean="0">
                <a:solidFill>
                  <a:srgbClr val="0070C0"/>
                </a:solidFill>
              </a:rPr>
              <a:t>又</a:t>
            </a:r>
            <a:r>
              <a:rPr lang="zh-CN" altLang="en-US" sz="8000" dirty="0">
                <a:solidFill>
                  <a:srgbClr val="0070C0"/>
                </a:solidFill>
              </a:rPr>
              <a:t>称为良好操作规</a:t>
            </a:r>
            <a:r>
              <a:rPr lang="zh-CN" altLang="en-US" sz="8000" dirty="0" smtClean="0">
                <a:solidFill>
                  <a:srgbClr val="0070C0"/>
                </a:solidFill>
              </a:rPr>
              <a:t>范或</a:t>
            </a:r>
            <a:r>
              <a:rPr lang="zh-CN" altLang="en-US" sz="8000" dirty="0">
                <a:solidFill>
                  <a:srgbClr val="0070C0"/>
                </a:solidFill>
              </a:rPr>
              <a:t>良</a:t>
            </a:r>
            <a:r>
              <a:rPr lang="zh-CN" altLang="en-US" sz="8000" dirty="0" smtClean="0">
                <a:solidFill>
                  <a:srgbClr val="0070C0"/>
                </a:solidFill>
              </a:rPr>
              <a:t>好</a:t>
            </a:r>
            <a:r>
              <a:rPr lang="zh-CN" altLang="en-US" sz="8000" dirty="0">
                <a:solidFill>
                  <a:srgbClr val="0070C0"/>
                </a:solidFill>
              </a:rPr>
              <a:t>制造</a:t>
            </a:r>
            <a:r>
              <a:rPr lang="zh-CN" altLang="en-US" sz="8000" dirty="0" smtClean="0">
                <a:solidFill>
                  <a:srgbClr val="0070C0"/>
                </a:solidFill>
              </a:rPr>
              <a:t>规范</a:t>
            </a:r>
            <a:r>
              <a:rPr lang="zh-CN" altLang="en-US" sz="8000" dirty="0">
                <a:solidFill>
                  <a:srgbClr val="0070C0"/>
                </a:solidFill>
              </a:rPr>
              <a:t> </a:t>
            </a:r>
            <a:r>
              <a:rPr lang="zh-CN" altLang="en-US" sz="8000" dirty="0" smtClean="0">
                <a:solidFill>
                  <a:srgbClr val="0070C0"/>
                </a:solidFill>
              </a:rPr>
              <a:t>）</a:t>
            </a:r>
            <a:r>
              <a:rPr lang="zh-CN" altLang="en-US" sz="9600" dirty="0" smtClean="0">
                <a:solidFill>
                  <a:srgbClr val="0070C0"/>
                </a:solidFill>
                <a:latin typeface="宋体" panose="02010600030101010101" pitchFamily="2" charset="-122"/>
                <a:ea typeface="宋体" panose="02010600030101010101" pitchFamily="2" charset="-122"/>
              </a:rPr>
              <a:t> </a:t>
            </a:r>
            <a:endParaRPr lang="en-US" altLang="zh-CN" sz="5600" dirty="0">
              <a:solidFill>
                <a:srgbClr val="0070C0"/>
              </a:solidFill>
              <a:latin typeface="宋体" panose="02010600030101010101" pitchFamily="2" charset="-122"/>
              <a:ea typeface="宋体" panose="02010600030101010101" pitchFamily="2" charset="-122"/>
            </a:endParaRPr>
          </a:p>
          <a:p>
            <a:pPr>
              <a:lnSpc>
                <a:spcPct val="120000"/>
              </a:lnSpc>
              <a:buNone/>
            </a:pPr>
            <a:r>
              <a:rPr lang="en-US" altLang="zh-CN" sz="8000" dirty="0">
                <a:latin typeface="宋体" panose="02010600030101010101" pitchFamily="2" charset="-122"/>
                <a:ea typeface="宋体" panose="02010600030101010101" pitchFamily="2" charset="-122"/>
              </a:rPr>
              <a:t>      </a:t>
            </a:r>
            <a:r>
              <a:rPr lang="en-US" altLang="zh-CN" sz="8000" dirty="0" smtClean="0">
                <a:latin typeface="宋体" panose="02010600030101010101" pitchFamily="2" charset="-122"/>
                <a:ea typeface="宋体" panose="02010600030101010101" pitchFamily="2" charset="-122"/>
              </a:rPr>
              <a:t>GMP</a:t>
            </a:r>
            <a:r>
              <a:rPr lang="zh-CN" altLang="en-US" sz="8000" dirty="0" smtClean="0">
                <a:latin typeface="宋体" panose="02010600030101010101" pitchFamily="2" charset="-122"/>
                <a:ea typeface="宋体" panose="02010600030101010101" pitchFamily="2" charset="-122"/>
              </a:rPr>
              <a:t>主要内容及建</a:t>
            </a:r>
            <a:r>
              <a:rPr lang="zh-CN" altLang="en-US" sz="8000" dirty="0">
                <a:latin typeface="宋体" panose="02010600030101010101" pitchFamily="2" charset="-122"/>
                <a:ea typeface="宋体" panose="02010600030101010101" pitchFamily="2" charset="-122"/>
              </a:rPr>
              <a:t>立的要</a:t>
            </a:r>
            <a:r>
              <a:rPr lang="zh-CN" altLang="en-US" sz="8000" dirty="0" smtClean="0">
                <a:latin typeface="宋体" panose="02010600030101010101" pitchFamily="2" charset="-122"/>
                <a:ea typeface="宋体" panose="02010600030101010101" pitchFamily="2" charset="-122"/>
              </a:rPr>
              <a:t>点：（</a:t>
            </a:r>
            <a:r>
              <a:rPr lang="zh-CN" altLang="en-US" sz="8000" dirty="0">
                <a:solidFill>
                  <a:srgbClr val="FF0000"/>
                </a:solidFill>
                <a:latin typeface="宋体" panose="02010600030101010101" pitchFamily="2" charset="-122"/>
                <a:ea typeface="宋体" panose="02010600030101010101" pitchFamily="2" charset="-122"/>
              </a:rPr>
              <a:t>依据</a:t>
            </a:r>
            <a:r>
              <a:rPr lang="zh-CN" altLang="en-US" sz="8000" dirty="0">
                <a:latin typeface="宋体" panose="02010600030101010101" pitchFamily="2" charset="-122"/>
                <a:ea typeface="宋体" panose="02010600030101010101" pitchFamily="2" charset="-122"/>
              </a:rPr>
              <a:t> </a:t>
            </a:r>
            <a:r>
              <a:rPr lang="en-US" altLang="zh-CN" sz="8000" dirty="0">
                <a:solidFill>
                  <a:srgbClr val="FF0000"/>
                </a:solidFill>
                <a:latin typeface="宋体" panose="02010600030101010101" pitchFamily="2" charset="-122"/>
                <a:ea typeface="宋体" panose="02010600030101010101" pitchFamily="2" charset="-122"/>
              </a:rPr>
              <a:t>GB </a:t>
            </a:r>
            <a:r>
              <a:rPr lang="en-US" altLang="zh-CN" sz="8000" dirty="0" smtClean="0">
                <a:solidFill>
                  <a:srgbClr val="FF0000"/>
                </a:solidFill>
                <a:latin typeface="宋体" panose="02010600030101010101" pitchFamily="2" charset="-122"/>
                <a:ea typeface="宋体" panose="02010600030101010101" pitchFamily="2" charset="-122"/>
              </a:rPr>
              <a:t>14881-2013 </a:t>
            </a:r>
            <a:r>
              <a:rPr lang="zh-CN" altLang="en-US" sz="7200" dirty="0" smtClean="0">
                <a:solidFill>
                  <a:srgbClr val="FF0000"/>
                </a:solidFill>
                <a:latin typeface="宋体" panose="02010600030101010101" pitchFamily="2" charset="-122"/>
                <a:ea typeface="宋体" panose="02010600030101010101" pitchFamily="2" charset="-122"/>
              </a:rPr>
              <a:t>食品安全国家标准 食品生产通用卫生规范</a:t>
            </a:r>
            <a:r>
              <a:rPr lang="en-US" altLang="zh-CN" sz="8000" dirty="0" smtClean="0">
                <a:solidFill>
                  <a:srgbClr val="FF0000"/>
                </a:solidFill>
                <a:latin typeface="宋体" panose="02010600030101010101" pitchFamily="2" charset="-122"/>
                <a:ea typeface="宋体" panose="02010600030101010101" pitchFamily="2" charset="-122"/>
              </a:rPr>
              <a:t> </a:t>
            </a:r>
            <a:r>
              <a:rPr lang="en-US" altLang="zh-CN" sz="8000" dirty="0" smtClean="0">
                <a:latin typeface="宋体" panose="02010600030101010101" pitchFamily="2" charset="-122"/>
                <a:ea typeface="宋体" panose="02010600030101010101" pitchFamily="2" charset="-122"/>
              </a:rPr>
              <a:t>)</a:t>
            </a:r>
            <a:endParaRPr lang="en-US" altLang="zh-CN" sz="8000" dirty="0">
              <a:latin typeface="宋体" panose="02010600030101010101" pitchFamily="2" charset="-122"/>
              <a:ea typeface="宋体" panose="02010600030101010101" pitchFamily="2" charset="-122"/>
            </a:endParaRPr>
          </a:p>
          <a:p>
            <a:pPr>
              <a:lnSpc>
                <a:spcPct val="170000"/>
              </a:lnSpc>
              <a:buNone/>
            </a:pPr>
            <a:r>
              <a:rPr lang="en-US" altLang="zh-CN" sz="5600" dirty="0" smtClean="0">
                <a:latin typeface="宋体" panose="02010600030101010101" pitchFamily="2" charset="-122"/>
                <a:ea typeface="宋体" panose="02010600030101010101" pitchFamily="2" charset="-122"/>
              </a:rPr>
              <a:t>         </a:t>
            </a:r>
            <a:r>
              <a:rPr lang="en-US" altLang="zh-CN" sz="8000" dirty="0" smtClean="0">
                <a:latin typeface="宋体" panose="02010600030101010101" pitchFamily="2" charset="-122"/>
                <a:ea typeface="宋体" panose="02010600030101010101" pitchFamily="2" charset="-122"/>
              </a:rPr>
              <a:t>a</a:t>
            </a:r>
            <a:r>
              <a:rPr lang="en-US" altLang="zh-CN" sz="8000" dirty="0">
                <a:latin typeface="宋体" panose="02010600030101010101" pitchFamily="2" charset="-122"/>
                <a:ea typeface="宋体" panose="02010600030101010101" pitchFamily="2" charset="-122"/>
              </a:rPr>
              <a:t>) </a:t>
            </a:r>
            <a:r>
              <a:rPr lang="zh-CN" altLang="en-US" sz="8000" dirty="0">
                <a:latin typeface="宋体" panose="02010600030101010101" pitchFamily="2" charset="-122"/>
                <a:ea typeface="宋体" panose="02010600030101010101" pitchFamily="2" charset="-122"/>
              </a:rPr>
              <a:t>选址及厂区环境要求</a:t>
            </a:r>
            <a:r>
              <a:rPr lang="zh-CN" altLang="en-US" sz="8000" dirty="0" smtClean="0">
                <a:latin typeface="宋体" panose="02010600030101010101" pitchFamily="2" charset="-122"/>
                <a:ea typeface="宋体" panose="02010600030101010101" pitchFamily="2" charset="-122"/>
              </a:rPr>
              <a:t>；</a:t>
            </a:r>
            <a:r>
              <a:rPr lang="en-US" altLang="zh-CN" sz="8000" dirty="0" smtClean="0">
                <a:latin typeface="宋体" panose="02010600030101010101" pitchFamily="2" charset="-122"/>
                <a:ea typeface="宋体" panose="02010600030101010101" pitchFamily="2" charset="-122"/>
              </a:rPr>
              <a:t>  </a:t>
            </a:r>
          </a:p>
          <a:p>
            <a:pPr>
              <a:lnSpc>
                <a:spcPct val="170000"/>
              </a:lnSpc>
              <a:buNone/>
            </a:pPr>
            <a:r>
              <a:rPr lang="en-US" altLang="zh-CN" sz="8000" dirty="0">
                <a:latin typeface="宋体" panose="02010600030101010101" pitchFamily="2" charset="-122"/>
                <a:ea typeface="宋体" panose="02010600030101010101" pitchFamily="2" charset="-122"/>
              </a:rPr>
              <a:t> </a:t>
            </a:r>
            <a:r>
              <a:rPr lang="en-US" altLang="zh-CN" sz="8000" dirty="0" smtClean="0">
                <a:latin typeface="宋体" panose="02010600030101010101" pitchFamily="2" charset="-122"/>
                <a:ea typeface="宋体" panose="02010600030101010101" pitchFamily="2" charset="-122"/>
              </a:rPr>
              <a:t>     b</a:t>
            </a:r>
            <a:r>
              <a:rPr lang="en-US" altLang="zh-CN" sz="8000" dirty="0">
                <a:latin typeface="宋体" panose="02010600030101010101" pitchFamily="2" charset="-122"/>
                <a:ea typeface="宋体" panose="02010600030101010101" pitchFamily="2" charset="-122"/>
              </a:rPr>
              <a:t>) </a:t>
            </a:r>
            <a:r>
              <a:rPr lang="zh-CN" altLang="en-US" sz="8000" dirty="0">
                <a:latin typeface="宋体" panose="02010600030101010101" pitchFamily="2" charset="-122"/>
                <a:ea typeface="宋体" panose="02010600030101010101" pitchFamily="2" charset="-122"/>
              </a:rPr>
              <a:t>厂房和车间（设计和布局、建筑内部结构材料）；</a:t>
            </a:r>
            <a:endParaRPr lang="en-US" altLang="zh-CN" sz="8000" dirty="0">
              <a:latin typeface="宋体" panose="02010600030101010101" pitchFamily="2" charset="-122"/>
              <a:ea typeface="宋体" panose="02010600030101010101" pitchFamily="2" charset="-122"/>
            </a:endParaRPr>
          </a:p>
          <a:p>
            <a:pPr marL="400050" lvl="1" indent="0">
              <a:lnSpc>
                <a:spcPct val="170000"/>
              </a:lnSpc>
              <a:buNone/>
            </a:pPr>
            <a:r>
              <a:rPr lang="zh-CN" altLang="en-US" sz="8000" dirty="0">
                <a:latin typeface="宋体" panose="02010600030101010101" pitchFamily="2" charset="-122"/>
                <a:ea typeface="宋体" panose="02010600030101010101" pitchFamily="2" charset="-122"/>
              </a:rPr>
              <a:t>  </a:t>
            </a:r>
            <a:r>
              <a:rPr lang="zh-CN" altLang="en-US" sz="8000" dirty="0" smtClean="0">
                <a:latin typeface="宋体" panose="02010600030101010101" pitchFamily="2" charset="-122"/>
                <a:ea typeface="宋体" panose="02010600030101010101" pitchFamily="2" charset="-122"/>
              </a:rPr>
              <a:t> </a:t>
            </a:r>
            <a:r>
              <a:rPr lang="en-US" altLang="zh-CN" sz="8000" dirty="0" smtClean="0">
                <a:latin typeface="宋体" panose="02010600030101010101" pitchFamily="2" charset="-122"/>
                <a:ea typeface="宋体" panose="02010600030101010101" pitchFamily="2" charset="-122"/>
              </a:rPr>
              <a:t>c</a:t>
            </a:r>
            <a:r>
              <a:rPr lang="en-US" altLang="zh-CN" sz="8000" dirty="0">
                <a:latin typeface="宋体" panose="02010600030101010101" pitchFamily="2" charset="-122"/>
                <a:ea typeface="宋体" panose="02010600030101010101" pitchFamily="2" charset="-122"/>
              </a:rPr>
              <a:t>) </a:t>
            </a:r>
            <a:r>
              <a:rPr lang="zh-CN" altLang="en-US" sz="8000" dirty="0">
                <a:latin typeface="宋体" panose="02010600030101010101" pitchFamily="2" charset="-122"/>
                <a:ea typeface="宋体" panose="02010600030101010101" pitchFamily="2" charset="-122"/>
              </a:rPr>
              <a:t>设施</a:t>
            </a:r>
            <a:r>
              <a:rPr lang="zh-CN" altLang="en-US" sz="8000" dirty="0" smtClean="0">
                <a:latin typeface="宋体" panose="02010600030101010101" pitchFamily="2" charset="-122"/>
                <a:ea typeface="宋体" panose="02010600030101010101" pitchFamily="2" charset="-122"/>
              </a:rPr>
              <a:t>（</a:t>
            </a:r>
            <a:r>
              <a:rPr lang="zh-CN" altLang="en-US" sz="8000" dirty="0" smtClean="0">
                <a:solidFill>
                  <a:srgbClr val="FF0000"/>
                </a:solidFill>
                <a:latin typeface="宋体" panose="02010600030101010101" pitchFamily="2" charset="-122"/>
                <a:ea typeface="宋体" panose="02010600030101010101" pitchFamily="2" charset="-122"/>
              </a:rPr>
              <a:t>净水设施</a:t>
            </a:r>
            <a:r>
              <a:rPr lang="zh-CN" altLang="en-US" sz="8000" dirty="0" smtClean="0">
                <a:latin typeface="宋体" panose="02010600030101010101" pitchFamily="2" charset="-122"/>
                <a:ea typeface="宋体" panose="02010600030101010101" pitchFamily="2" charset="-122"/>
              </a:rPr>
              <a:t>、供</a:t>
            </a:r>
            <a:r>
              <a:rPr lang="zh-CN" altLang="en-US" sz="8000" dirty="0">
                <a:latin typeface="宋体" panose="02010600030101010101" pitchFamily="2" charset="-122"/>
                <a:ea typeface="宋体" panose="02010600030101010101" pitchFamily="2" charset="-122"/>
              </a:rPr>
              <a:t>水设施、排水设施、清洁消毒设施、废弃物存放设施、个人卫生设施、通风设施</a:t>
            </a:r>
            <a:r>
              <a:rPr lang="zh-CN" altLang="en-US" sz="8000" dirty="0" smtClean="0">
                <a:latin typeface="宋体" panose="02010600030101010101" pitchFamily="2" charset="-122"/>
                <a:ea typeface="宋体" panose="02010600030101010101" pitchFamily="2" charset="-122"/>
              </a:rPr>
              <a:t>、 照</a:t>
            </a:r>
            <a:r>
              <a:rPr lang="zh-CN" altLang="en-US" sz="8000" dirty="0">
                <a:latin typeface="宋体" panose="02010600030101010101" pitchFamily="2" charset="-122"/>
                <a:ea typeface="宋体" panose="02010600030101010101" pitchFamily="2" charset="-122"/>
              </a:rPr>
              <a:t>明设施、仓储设施、温控设施</a:t>
            </a:r>
            <a:r>
              <a:rPr lang="zh-CN" altLang="en-US" sz="8000" dirty="0" smtClean="0">
                <a:latin typeface="宋体" panose="02010600030101010101" pitchFamily="2" charset="-122"/>
                <a:ea typeface="宋体" panose="02010600030101010101" pitchFamily="2" charset="-122"/>
              </a:rPr>
              <a:t>）； </a:t>
            </a:r>
            <a:r>
              <a:rPr lang="zh-CN" altLang="en-US" sz="8000" dirty="0" smtClean="0">
                <a:solidFill>
                  <a:srgbClr val="FF0000"/>
                </a:solidFill>
                <a:latin typeface="宋体" panose="02010600030101010101" pitchFamily="2" charset="-122"/>
                <a:ea typeface="宋体" panose="02010600030101010101" pitchFamily="2" charset="-122"/>
              </a:rPr>
              <a:t>泵房和加药间设有洗手设施。增加防护设施。</a:t>
            </a:r>
            <a:endParaRPr lang="en-US" altLang="zh-CN" sz="8000" dirty="0">
              <a:solidFill>
                <a:srgbClr val="FF0000"/>
              </a:solidFill>
              <a:latin typeface="宋体" panose="02010600030101010101" pitchFamily="2" charset="-122"/>
              <a:ea typeface="宋体" panose="02010600030101010101" pitchFamily="2" charset="-122"/>
            </a:endParaRPr>
          </a:p>
          <a:p>
            <a:pPr marL="400050" lvl="1" indent="0">
              <a:lnSpc>
                <a:spcPct val="170000"/>
              </a:lnSpc>
              <a:buNone/>
            </a:pPr>
            <a:r>
              <a:rPr lang="zh-CN" altLang="en-US" sz="8000" dirty="0">
                <a:latin typeface="宋体" panose="02010600030101010101" pitchFamily="2" charset="-122"/>
                <a:ea typeface="宋体" panose="02010600030101010101" pitchFamily="2" charset="-122"/>
              </a:rPr>
              <a:t>   </a:t>
            </a:r>
            <a:r>
              <a:rPr lang="en-US" altLang="zh-CN" sz="8000" dirty="0" smtClean="0">
                <a:latin typeface="宋体" panose="02010600030101010101" pitchFamily="2" charset="-122"/>
                <a:ea typeface="宋体" panose="02010600030101010101" pitchFamily="2" charset="-122"/>
              </a:rPr>
              <a:t>d</a:t>
            </a:r>
            <a:r>
              <a:rPr lang="en-US" altLang="zh-CN" sz="8000" dirty="0">
                <a:latin typeface="宋体" panose="02010600030101010101" pitchFamily="2" charset="-122"/>
                <a:ea typeface="宋体" panose="02010600030101010101" pitchFamily="2" charset="-122"/>
              </a:rPr>
              <a:t>) </a:t>
            </a:r>
            <a:r>
              <a:rPr lang="zh-CN" altLang="en-US" sz="8000" dirty="0">
                <a:latin typeface="宋体" panose="02010600030101010101" pitchFamily="2" charset="-122"/>
                <a:ea typeface="宋体" panose="02010600030101010101" pitchFamily="2" charset="-122"/>
              </a:rPr>
              <a:t>设备（生产设备的一般要求及材质和设计要求、监控设备、设备的保养和维修</a:t>
            </a:r>
            <a:r>
              <a:rPr lang="zh-CN" altLang="en-US" sz="8000" dirty="0" smtClean="0">
                <a:latin typeface="宋体" panose="02010600030101010101" pitchFamily="2" charset="-122"/>
                <a:ea typeface="宋体" panose="02010600030101010101" pitchFamily="2" charset="-122"/>
              </a:rPr>
              <a:t>）；</a:t>
            </a:r>
            <a:r>
              <a:rPr lang="zh-CN" altLang="en-US" sz="8000" dirty="0" smtClean="0">
                <a:solidFill>
                  <a:srgbClr val="FF0000"/>
                </a:solidFill>
                <a:latin typeface="宋体" panose="02010600030101010101" pitchFamily="2" charset="-122"/>
                <a:ea typeface="宋体" panose="02010600030101010101" pitchFamily="2" charset="-122"/>
              </a:rPr>
              <a:t>视频监控设备及储存天数</a:t>
            </a:r>
            <a:endParaRPr lang="en-US" altLang="zh-CN" sz="8000" dirty="0">
              <a:solidFill>
                <a:srgbClr val="FF0000"/>
              </a:solidFill>
              <a:latin typeface="宋体" panose="02010600030101010101" pitchFamily="2" charset="-122"/>
              <a:ea typeface="宋体" panose="02010600030101010101" pitchFamily="2" charset="-122"/>
            </a:endParaRPr>
          </a:p>
          <a:p>
            <a:pPr marL="400050" lvl="1" indent="0">
              <a:lnSpc>
                <a:spcPct val="170000"/>
              </a:lnSpc>
              <a:buNone/>
            </a:pPr>
            <a:r>
              <a:rPr lang="zh-CN" altLang="en-US" sz="8000" dirty="0">
                <a:latin typeface="宋体" panose="02010600030101010101" pitchFamily="2" charset="-122"/>
                <a:ea typeface="宋体" panose="02010600030101010101" pitchFamily="2" charset="-122"/>
              </a:rPr>
              <a:t>   </a:t>
            </a:r>
            <a:r>
              <a:rPr lang="en-US" altLang="zh-CN" sz="8000" dirty="0" smtClean="0">
                <a:latin typeface="宋体" panose="02010600030101010101" pitchFamily="2" charset="-122"/>
                <a:ea typeface="宋体" panose="02010600030101010101" pitchFamily="2" charset="-122"/>
              </a:rPr>
              <a:t>e</a:t>
            </a:r>
            <a:r>
              <a:rPr lang="en-US" altLang="zh-CN" sz="8000" dirty="0">
                <a:latin typeface="宋体" panose="02010600030101010101" pitchFamily="2" charset="-122"/>
                <a:ea typeface="宋体" panose="02010600030101010101" pitchFamily="2" charset="-122"/>
              </a:rPr>
              <a:t>)</a:t>
            </a:r>
            <a:r>
              <a:rPr lang="zh-CN" altLang="en-US" sz="8000" dirty="0">
                <a:latin typeface="宋体" panose="02010600030101010101" pitchFamily="2" charset="-122"/>
                <a:ea typeface="宋体" panose="02010600030101010101" pitchFamily="2" charset="-122"/>
              </a:rPr>
              <a:t>卫生管理（卫生管理制度、厂房及设施卫生管理、人员健康管理与卫生要求、来访者、虫害控制、废弃物管理、工作服管理）；</a:t>
            </a:r>
            <a:endParaRPr lang="en-US" altLang="zh-CN" sz="8000" dirty="0">
              <a:latin typeface="宋体" panose="02010600030101010101" pitchFamily="2" charset="-122"/>
              <a:ea typeface="宋体" panose="02010600030101010101" pitchFamily="2" charset="-122"/>
            </a:endParaRPr>
          </a:p>
          <a:p>
            <a:pPr marL="400050" lvl="1" indent="0">
              <a:lnSpc>
                <a:spcPct val="170000"/>
              </a:lnSpc>
              <a:buNone/>
            </a:pPr>
            <a:r>
              <a:rPr lang="zh-CN" altLang="en-US" sz="8000" dirty="0">
                <a:latin typeface="宋体" panose="02010600030101010101" pitchFamily="2" charset="-122"/>
                <a:ea typeface="宋体" panose="02010600030101010101" pitchFamily="2" charset="-122"/>
              </a:rPr>
              <a:t>  </a:t>
            </a:r>
            <a:r>
              <a:rPr lang="zh-CN" altLang="en-US" sz="8000" dirty="0" smtClean="0">
                <a:latin typeface="宋体" panose="02010600030101010101" pitchFamily="2" charset="-122"/>
                <a:ea typeface="宋体" panose="02010600030101010101" pitchFamily="2" charset="-122"/>
              </a:rPr>
              <a:t> </a:t>
            </a:r>
            <a:endParaRPr lang="en-US" altLang="zh-CN" sz="80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37196849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260648"/>
            <a:ext cx="8229600" cy="576064"/>
          </a:xfrm>
        </p:spPr>
        <p:txBody>
          <a:bodyPr>
            <a:noAutofit/>
          </a:bodyPr>
          <a:lstStyle/>
          <a:p>
            <a:r>
              <a:rPr lang="en-US" altLang="zh-CN" sz="2400" dirty="0" smtClean="0">
                <a:solidFill>
                  <a:srgbClr val="FF0000"/>
                </a:solidFill>
                <a:latin typeface="宋体" panose="02010600030101010101" pitchFamily="2" charset="-122"/>
                <a:ea typeface="宋体" panose="02010600030101010101" pitchFamily="2" charset="-122"/>
              </a:rPr>
              <a:t>2</a:t>
            </a:r>
            <a:r>
              <a:rPr lang="zh-CN" altLang="en-US" sz="2400" dirty="0" smtClean="0">
                <a:solidFill>
                  <a:srgbClr val="FF0000"/>
                </a:solidFill>
                <a:latin typeface="宋体" panose="02010600030101010101" pitchFamily="2" charset="-122"/>
                <a:ea typeface="宋体" panose="02010600030101010101" pitchFamily="2" charset="-122"/>
              </a:rPr>
              <a:t>、良</a:t>
            </a:r>
            <a:r>
              <a:rPr lang="zh-CN" altLang="en-US" sz="2400" dirty="0">
                <a:solidFill>
                  <a:srgbClr val="FF0000"/>
                </a:solidFill>
                <a:latin typeface="宋体" panose="02010600030101010101" pitchFamily="2" charset="-122"/>
                <a:ea typeface="宋体" panose="02010600030101010101" pitchFamily="2" charset="-122"/>
              </a:rPr>
              <a:t>好生产规</a:t>
            </a:r>
            <a:r>
              <a:rPr lang="zh-CN" altLang="en-US" sz="2400" dirty="0" smtClean="0">
                <a:solidFill>
                  <a:srgbClr val="FF0000"/>
                </a:solidFill>
                <a:latin typeface="宋体" panose="02010600030101010101" pitchFamily="2" charset="-122"/>
                <a:ea typeface="宋体" panose="02010600030101010101" pitchFamily="2" charset="-122"/>
              </a:rPr>
              <a:t>范 </a:t>
            </a:r>
            <a:r>
              <a:rPr lang="en-US" altLang="zh-CN" sz="2400" dirty="0" smtClean="0">
                <a:solidFill>
                  <a:srgbClr val="FF0000"/>
                </a:solidFill>
                <a:latin typeface="宋体" panose="02010600030101010101" pitchFamily="2" charset="-122"/>
                <a:ea typeface="宋体" panose="02010600030101010101" pitchFamily="2" charset="-122"/>
              </a:rPr>
              <a:t>GMP</a:t>
            </a:r>
            <a:r>
              <a:rPr lang="zh-CN" altLang="en-US" sz="2400" dirty="0" smtClean="0">
                <a:solidFill>
                  <a:srgbClr val="FF0000"/>
                </a:solidFill>
                <a:latin typeface="宋体" panose="02010600030101010101" pitchFamily="2" charset="-122"/>
                <a:ea typeface="宋体" panose="02010600030101010101" pitchFamily="2" charset="-122"/>
              </a:rPr>
              <a:t>（</a:t>
            </a:r>
            <a:r>
              <a:rPr lang="en-US" altLang="zh-CN" sz="2400" dirty="0">
                <a:solidFill>
                  <a:srgbClr val="FF0000"/>
                </a:solidFill>
                <a:latin typeface="宋体" panose="02010600030101010101" pitchFamily="2" charset="-122"/>
                <a:ea typeface="宋体" panose="02010600030101010101" pitchFamily="2" charset="-122"/>
              </a:rPr>
              <a:t>Good Manufacturing Practice</a:t>
            </a:r>
            <a:r>
              <a:rPr lang="zh-CN" altLang="en-US" sz="2400" dirty="0" smtClean="0">
                <a:solidFill>
                  <a:srgbClr val="FF0000"/>
                </a:solidFill>
                <a:latin typeface="宋体" panose="02010600030101010101" pitchFamily="2" charset="-122"/>
                <a:ea typeface="宋体" panose="02010600030101010101" pitchFamily="2" charset="-122"/>
              </a:rPr>
              <a:t>）</a:t>
            </a:r>
            <a:r>
              <a:rPr lang="en-US" altLang="zh-CN" sz="2400" dirty="0" smtClean="0">
                <a:solidFill>
                  <a:srgbClr val="FF0000"/>
                </a:solidFill>
                <a:latin typeface="宋体"/>
                <a:ea typeface="宋体"/>
              </a:rPr>
              <a:t>Ⅱ</a:t>
            </a:r>
            <a:r>
              <a:rPr lang="en-US" altLang="zh-CN" sz="2400" dirty="0">
                <a:solidFill>
                  <a:srgbClr val="FF0000"/>
                </a:solidFill>
                <a:latin typeface="宋体" panose="02010600030101010101" pitchFamily="2" charset="-122"/>
                <a:ea typeface="宋体" panose="02010600030101010101" pitchFamily="2" charset="-122"/>
              </a:rPr>
              <a:t/>
            </a:r>
            <a:br>
              <a:rPr lang="en-US" altLang="zh-CN" sz="2400" dirty="0">
                <a:solidFill>
                  <a:srgbClr val="FF0000"/>
                </a:solidFill>
                <a:latin typeface="宋体" panose="02010600030101010101" pitchFamily="2" charset="-122"/>
                <a:ea typeface="宋体" panose="02010600030101010101" pitchFamily="2" charset="-122"/>
              </a:rPr>
            </a:br>
            <a:endParaRPr lang="zh-CN" altLang="en-US" sz="2400" dirty="0"/>
          </a:p>
        </p:txBody>
      </p:sp>
      <p:sp>
        <p:nvSpPr>
          <p:cNvPr id="3" name="内容占位符 2"/>
          <p:cNvSpPr>
            <a:spLocks noGrp="1"/>
          </p:cNvSpPr>
          <p:nvPr>
            <p:ph idx="1"/>
          </p:nvPr>
        </p:nvSpPr>
        <p:spPr>
          <a:xfrm>
            <a:off x="251520" y="692696"/>
            <a:ext cx="8640960" cy="5760640"/>
          </a:xfrm>
        </p:spPr>
        <p:txBody>
          <a:bodyPr>
            <a:noAutofit/>
          </a:bodyPr>
          <a:lstStyle/>
          <a:p>
            <a:pPr marL="400050" lvl="1" indent="0">
              <a:lnSpc>
                <a:spcPct val="170000"/>
              </a:lnSpc>
              <a:buNone/>
            </a:pPr>
            <a:r>
              <a:rPr lang="zh-CN" altLang="en-US" sz="2000" dirty="0">
                <a:latin typeface="宋体" panose="02010600030101010101" pitchFamily="2" charset="-122"/>
                <a:ea typeface="宋体" panose="02010600030101010101" pitchFamily="2" charset="-122"/>
              </a:rPr>
              <a:t> </a:t>
            </a:r>
            <a:r>
              <a:rPr lang="en-US" altLang="zh-CN" sz="2000" dirty="0">
                <a:latin typeface="宋体" panose="02010600030101010101" pitchFamily="2" charset="-122"/>
                <a:ea typeface="宋体" panose="02010600030101010101" pitchFamily="2" charset="-122"/>
              </a:rPr>
              <a:t>f)</a:t>
            </a:r>
            <a:r>
              <a:rPr lang="zh-CN" altLang="en-US" sz="2000" dirty="0">
                <a:latin typeface="宋体" panose="02010600030101010101" pitchFamily="2" charset="-122"/>
                <a:ea typeface="宋体" panose="02010600030101010101" pitchFamily="2" charset="-122"/>
              </a:rPr>
              <a:t>原辅材料、涉水材料等相关产品的要求</a:t>
            </a:r>
            <a:r>
              <a:rPr lang="zh-CN" altLang="en-US" sz="2000" dirty="0" smtClean="0">
                <a:latin typeface="宋体" panose="02010600030101010101" pitchFamily="2" charset="-122"/>
                <a:ea typeface="宋体" panose="02010600030101010101" pitchFamily="2" charset="-122"/>
              </a:rPr>
              <a:t>；</a:t>
            </a:r>
            <a:endParaRPr lang="en-US" altLang="zh-CN" sz="2000" dirty="0" smtClean="0">
              <a:latin typeface="宋体" panose="02010600030101010101" pitchFamily="2" charset="-122"/>
              <a:ea typeface="宋体" panose="02010600030101010101" pitchFamily="2" charset="-122"/>
            </a:endParaRPr>
          </a:p>
          <a:p>
            <a:pPr marL="400050" lvl="1" indent="0">
              <a:lnSpc>
                <a:spcPct val="170000"/>
              </a:lnSpc>
              <a:buNone/>
            </a:pPr>
            <a:r>
              <a:rPr lang="zh-CN" altLang="en-US" sz="2000" dirty="0" smtClean="0">
                <a:latin typeface="宋体" panose="02010600030101010101" pitchFamily="2" charset="-122"/>
                <a:ea typeface="宋体" panose="02010600030101010101" pitchFamily="2" charset="-122"/>
              </a:rPr>
              <a:t> </a:t>
            </a:r>
            <a:r>
              <a:rPr lang="en-US" altLang="zh-CN" sz="2000" dirty="0" smtClean="0">
                <a:latin typeface="宋体" panose="02010600030101010101" pitchFamily="2" charset="-122"/>
                <a:ea typeface="宋体" panose="02010600030101010101" pitchFamily="2" charset="-122"/>
              </a:rPr>
              <a:t>g</a:t>
            </a:r>
            <a:r>
              <a:rPr lang="en-US" altLang="zh-CN" sz="2000" dirty="0">
                <a:latin typeface="宋体" panose="02010600030101010101" pitchFamily="2" charset="-122"/>
                <a:ea typeface="宋体" panose="02010600030101010101" pitchFamily="2" charset="-122"/>
              </a:rPr>
              <a:t>) </a:t>
            </a:r>
            <a:r>
              <a:rPr lang="zh-CN" altLang="en-US" sz="2000" dirty="0">
                <a:latin typeface="宋体" panose="02010600030101010101" pitchFamily="2" charset="-122"/>
                <a:ea typeface="宋体" panose="02010600030101010101" pitchFamily="2" charset="-122"/>
              </a:rPr>
              <a:t>制水或输配水过程的水质安全控制（水质污染风险控制、生物污染控制、清洁和消毒、制水或输配水过程的微生物控制、化学污染控制及物理污染控制）；</a:t>
            </a:r>
            <a:endParaRPr lang="en-US" altLang="zh-CN" sz="2000" dirty="0">
              <a:latin typeface="宋体" panose="02010600030101010101" pitchFamily="2" charset="-122"/>
              <a:ea typeface="宋体" panose="02010600030101010101" pitchFamily="2" charset="-122"/>
            </a:endParaRPr>
          </a:p>
          <a:p>
            <a:pPr marL="400050" lvl="1" indent="0">
              <a:lnSpc>
                <a:spcPct val="170000"/>
              </a:lnSpc>
              <a:buNone/>
            </a:pPr>
            <a:r>
              <a:rPr lang="zh-CN" altLang="en-US" sz="2000" dirty="0">
                <a:latin typeface="宋体" panose="02010600030101010101" pitchFamily="2" charset="-122"/>
                <a:ea typeface="宋体" panose="02010600030101010101" pitchFamily="2" charset="-122"/>
              </a:rPr>
              <a:t> </a:t>
            </a:r>
            <a:r>
              <a:rPr lang="en-US" altLang="zh-CN" sz="2000" dirty="0" smtClean="0">
                <a:latin typeface="宋体" panose="02010600030101010101" pitchFamily="2" charset="-122"/>
                <a:ea typeface="宋体" panose="02010600030101010101" pitchFamily="2" charset="-122"/>
              </a:rPr>
              <a:t>h</a:t>
            </a:r>
            <a:r>
              <a:rPr lang="en-US" altLang="zh-CN" sz="2000" dirty="0">
                <a:latin typeface="宋体" panose="02010600030101010101" pitchFamily="2" charset="-122"/>
                <a:ea typeface="宋体" panose="02010600030101010101" pitchFamily="2" charset="-122"/>
              </a:rPr>
              <a:t>) </a:t>
            </a:r>
            <a:r>
              <a:rPr lang="zh-CN" altLang="en-US" sz="2000" dirty="0">
                <a:latin typeface="宋体" panose="02010600030101010101" pitchFamily="2" charset="-122"/>
                <a:ea typeface="宋体" panose="02010600030101010101" pitchFamily="2" charset="-122"/>
              </a:rPr>
              <a:t>检验要求</a:t>
            </a:r>
            <a:r>
              <a:rPr lang="zh-CN" altLang="en-US" sz="2000" dirty="0" smtClean="0">
                <a:latin typeface="宋体" panose="02010600030101010101" pitchFamily="2" charset="-122"/>
                <a:ea typeface="宋体" panose="02010600030101010101" pitchFamily="2" charset="-122"/>
              </a:rPr>
              <a:t>；</a:t>
            </a:r>
            <a:r>
              <a:rPr lang="zh-CN" altLang="en-US" sz="2000" dirty="0">
                <a:latin typeface="Cambria" pitchFamily="18" charset="0"/>
                <a:ea typeface="华文楷体" pitchFamily="2" charset="-122"/>
              </a:rPr>
              <a:t>出厂检验、实验室及检测能力、留样、检验方</a:t>
            </a:r>
            <a:r>
              <a:rPr lang="zh-CN" altLang="en-US" sz="2000" dirty="0" smtClean="0">
                <a:latin typeface="Cambria" pitchFamily="18" charset="0"/>
                <a:ea typeface="华文楷体" pitchFamily="2" charset="-122"/>
              </a:rPr>
              <a:t>法、项</a:t>
            </a:r>
            <a:r>
              <a:rPr lang="zh-CN" altLang="en-US" sz="2000" dirty="0">
                <a:latin typeface="Cambria" pitchFamily="18" charset="0"/>
                <a:ea typeface="华文楷体" pitchFamily="2" charset="-122"/>
              </a:rPr>
              <a:t>目</a:t>
            </a:r>
            <a:endParaRPr lang="en-US" altLang="zh-CN" sz="2000" dirty="0" smtClean="0">
              <a:latin typeface="宋体" panose="02010600030101010101" pitchFamily="2" charset="-122"/>
              <a:ea typeface="宋体" panose="02010600030101010101" pitchFamily="2" charset="-122"/>
            </a:endParaRPr>
          </a:p>
          <a:p>
            <a:pPr marL="400050" lvl="1" indent="0">
              <a:lnSpc>
                <a:spcPct val="170000"/>
              </a:lnSpc>
              <a:buNone/>
            </a:pPr>
            <a:r>
              <a:rPr lang="en-US" altLang="zh-CN" sz="2000" dirty="0">
                <a:latin typeface="宋体" panose="02010600030101010101" pitchFamily="2" charset="-122"/>
                <a:ea typeface="宋体" panose="02010600030101010101" pitchFamily="2" charset="-122"/>
              </a:rPr>
              <a:t> </a:t>
            </a:r>
            <a:r>
              <a:rPr lang="en-US" altLang="zh-CN" sz="2000" dirty="0" smtClean="0">
                <a:latin typeface="宋体" panose="02010600030101010101" pitchFamily="2" charset="-122"/>
                <a:ea typeface="宋体" panose="02010600030101010101" pitchFamily="2" charset="-122"/>
              </a:rPr>
              <a:t>i</a:t>
            </a:r>
            <a:r>
              <a:rPr lang="en-US" altLang="zh-CN" sz="2000" dirty="0">
                <a:latin typeface="宋体" panose="02010600030101010101" pitchFamily="2" charset="-122"/>
                <a:ea typeface="宋体" panose="02010600030101010101" pitchFamily="2" charset="-122"/>
              </a:rPr>
              <a:t>) </a:t>
            </a:r>
            <a:r>
              <a:rPr lang="zh-CN" altLang="en-US" sz="2000" dirty="0">
                <a:latin typeface="宋体" panose="02010600030101010101" pitchFamily="2" charset="-122"/>
                <a:ea typeface="宋体" panose="02010600030101010101" pitchFamily="2" charset="-122"/>
              </a:rPr>
              <a:t>物</a:t>
            </a:r>
            <a:r>
              <a:rPr lang="zh-CN" altLang="en-US" sz="2000" dirty="0" smtClean="0">
                <a:latin typeface="宋体" panose="02010600030101010101" pitchFamily="2" charset="-122"/>
                <a:ea typeface="宋体" panose="02010600030101010101" pitchFamily="2" charset="-122"/>
              </a:rPr>
              <a:t>料、贮</a:t>
            </a:r>
            <a:r>
              <a:rPr lang="zh-CN" altLang="en-US" sz="2000" dirty="0">
                <a:latin typeface="宋体" panose="02010600030101010101" pitchFamily="2" charset="-122"/>
                <a:ea typeface="宋体" panose="02010600030101010101" pitchFamily="2" charset="-122"/>
              </a:rPr>
              <a:t>存和运输要求；    </a:t>
            </a:r>
            <a:r>
              <a:rPr lang="zh-CN" altLang="en-US" sz="2000" dirty="0" smtClean="0">
                <a:latin typeface="宋体" panose="02010600030101010101" pitchFamily="2" charset="-122"/>
                <a:ea typeface="宋体" panose="02010600030101010101" pitchFamily="2" charset="-122"/>
              </a:rPr>
              <a:t>物料的管理（原料和涉水材料）</a:t>
            </a:r>
            <a:endParaRPr lang="en-US" altLang="zh-CN" sz="2000" dirty="0" smtClean="0">
              <a:latin typeface="宋体" panose="02010600030101010101" pitchFamily="2" charset="-122"/>
              <a:ea typeface="宋体" panose="02010600030101010101" pitchFamily="2" charset="-122"/>
            </a:endParaRPr>
          </a:p>
          <a:p>
            <a:pPr marL="400050" lvl="1" indent="0">
              <a:lnSpc>
                <a:spcPct val="170000"/>
              </a:lnSpc>
              <a:buNone/>
            </a:pPr>
            <a:r>
              <a:rPr lang="en-US" altLang="zh-CN" sz="2000" dirty="0">
                <a:latin typeface="宋体" panose="02010600030101010101" pitchFamily="2" charset="-122"/>
                <a:ea typeface="宋体" panose="02010600030101010101" pitchFamily="2" charset="-122"/>
              </a:rPr>
              <a:t> </a:t>
            </a:r>
            <a:r>
              <a:rPr lang="en-US" altLang="zh-CN" sz="2000" dirty="0" smtClean="0">
                <a:latin typeface="宋体" panose="02010600030101010101" pitchFamily="2" charset="-122"/>
                <a:ea typeface="宋体" panose="02010600030101010101" pitchFamily="2" charset="-122"/>
              </a:rPr>
              <a:t>j</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 产品召回管理； </a:t>
            </a:r>
            <a:r>
              <a:rPr lang="zh-CN" altLang="en-US" sz="2000" dirty="0" smtClean="0">
                <a:latin typeface="宋体" panose="02010600030101010101" pitchFamily="2" charset="-122"/>
                <a:ea typeface="宋体" panose="02010600030101010101" pitchFamily="2" charset="-122"/>
              </a:rPr>
              <a:t>标识和可追溯的管理；不合格品的处理。</a:t>
            </a:r>
            <a:endParaRPr lang="en-US" altLang="zh-CN" sz="2000" dirty="0">
              <a:latin typeface="宋体" panose="02010600030101010101" pitchFamily="2" charset="-122"/>
              <a:ea typeface="宋体" panose="02010600030101010101" pitchFamily="2" charset="-122"/>
            </a:endParaRPr>
          </a:p>
          <a:p>
            <a:pPr marL="400050" lvl="1" indent="0">
              <a:lnSpc>
                <a:spcPct val="170000"/>
              </a:lnSpc>
              <a:buNone/>
            </a:pPr>
            <a:r>
              <a:rPr lang="zh-CN" altLang="en-US" sz="2000" dirty="0">
                <a:latin typeface="宋体" panose="02010600030101010101" pitchFamily="2" charset="-122"/>
                <a:ea typeface="宋体" panose="02010600030101010101" pitchFamily="2" charset="-122"/>
              </a:rPr>
              <a:t> </a:t>
            </a:r>
            <a:r>
              <a:rPr lang="en-US" altLang="zh-CN" sz="2000" dirty="0" smtClean="0">
                <a:latin typeface="宋体" panose="02010600030101010101" pitchFamily="2" charset="-122"/>
                <a:ea typeface="宋体" panose="02010600030101010101" pitchFamily="2" charset="-122"/>
              </a:rPr>
              <a:t>k</a:t>
            </a:r>
            <a:r>
              <a:rPr lang="en-US" altLang="zh-CN" sz="2000" dirty="0">
                <a:latin typeface="宋体" panose="02010600030101010101" pitchFamily="2" charset="-122"/>
                <a:ea typeface="宋体" panose="02010600030101010101" pitchFamily="2" charset="-122"/>
              </a:rPr>
              <a:t>) </a:t>
            </a:r>
            <a:r>
              <a:rPr lang="zh-CN" altLang="en-US" sz="2000" dirty="0">
                <a:latin typeface="宋体" panose="02010600030101010101" pitchFamily="2" charset="-122"/>
                <a:ea typeface="宋体" panose="02010600030101010101" pitchFamily="2" charset="-122"/>
              </a:rPr>
              <a:t>培训；</a:t>
            </a:r>
            <a:r>
              <a:rPr lang="en-US" altLang="zh-CN" sz="2000" dirty="0">
                <a:latin typeface="宋体" panose="02010600030101010101" pitchFamily="2" charset="-122"/>
                <a:ea typeface="宋体" panose="02010600030101010101" pitchFamily="2" charset="-122"/>
              </a:rPr>
              <a:t>          </a:t>
            </a:r>
            <a:r>
              <a:rPr lang="zh-CN" altLang="en-US" sz="2000" dirty="0" smtClean="0">
                <a:latin typeface="宋体" panose="02010600030101010101" pitchFamily="2" charset="-122"/>
                <a:ea typeface="宋体" panose="02010600030101010101" pitchFamily="2" charset="-122"/>
              </a:rPr>
              <a:t>人力资源管理</a:t>
            </a:r>
            <a:endParaRPr lang="en-US" altLang="zh-CN" sz="2000" dirty="0" smtClean="0">
              <a:latin typeface="宋体" panose="02010600030101010101" pitchFamily="2" charset="-122"/>
              <a:ea typeface="宋体" panose="02010600030101010101" pitchFamily="2" charset="-122"/>
            </a:endParaRPr>
          </a:p>
          <a:p>
            <a:pPr marL="400050" lvl="1" indent="0">
              <a:lnSpc>
                <a:spcPct val="170000"/>
              </a:lnSpc>
              <a:buNone/>
            </a:pPr>
            <a:r>
              <a:rPr lang="en-US" altLang="zh-CN" sz="2000" dirty="0">
                <a:latin typeface="宋体" panose="02010600030101010101" pitchFamily="2" charset="-122"/>
                <a:ea typeface="宋体" panose="02010600030101010101" pitchFamily="2" charset="-122"/>
              </a:rPr>
              <a:t> </a:t>
            </a:r>
            <a:r>
              <a:rPr lang="en-US" altLang="zh-CN" sz="2000" dirty="0" smtClean="0">
                <a:latin typeface="宋体" panose="02010600030101010101" pitchFamily="2" charset="-122"/>
                <a:ea typeface="宋体" panose="02010600030101010101" pitchFamily="2" charset="-122"/>
              </a:rPr>
              <a:t>l</a:t>
            </a:r>
            <a:r>
              <a:rPr lang="en-US" altLang="zh-CN" sz="2000" dirty="0">
                <a:latin typeface="宋体" panose="02010600030101010101" pitchFamily="2" charset="-122"/>
                <a:ea typeface="宋体" panose="02010600030101010101" pitchFamily="2" charset="-122"/>
              </a:rPr>
              <a:t>) </a:t>
            </a:r>
            <a:r>
              <a:rPr lang="zh-CN" altLang="en-US" sz="2000" dirty="0">
                <a:latin typeface="宋体" panose="02010600030101010101" pitchFamily="2" charset="-122"/>
                <a:ea typeface="宋体" panose="02010600030101010101" pitchFamily="2" charset="-122"/>
              </a:rPr>
              <a:t>管理制度和人员；</a:t>
            </a:r>
            <a:r>
              <a:rPr lang="en-US" altLang="zh-CN" sz="2000" dirty="0">
                <a:latin typeface="宋体" panose="02010600030101010101" pitchFamily="2" charset="-122"/>
                <a:ea typeface="宋体" panose="02010600030101010101" pitchFamily="2" charset="-122"/>
              </a:rPr>
              <a:t>  </a:t>
            </a:r>
            <a:r>
              <a:rPr lang="zh-CN" altLang="en-US" sz="2000" dirty="0" smtClean="0">
                <a:latin typeface="宋体" panose="02010600030101010101" pitchFamily="2" charset="-122"/>
                <a:ea typeface="宋体" panose="02010600030101010101" pitchFamily="2" charset="-122"/>
              </a:rPr>
              <a:t>人员卫生要求。</a:t>
            </a:r>
            <a:r>
              <a:rPr lang="en-US" altLang="zh-CN" sz="2000" dirty="0" smtClean="0">
                <a:latin typeface="宋体" panose="02010600030101010101" pitchFamily="2" charset="-122"/>
                <a:ea typeface="宋体" panose="02010600030101010101" pitchFamily="2" charset="-122"/>
              </a:rPr>
              <a:t>     </a:t>
            </a:r>
          </a:p>
          <a:p>
            <a:pPr marL="400050" lvl="1" indent="0">
              <a:lnSpc>
                <a:spcPct val="170000"/>
              </a:lnSpc>
              <a:buNone/>
            </a:pPr>
            <a:r>
              <a:rPr lang="en-US" altLang="zh-CN" sz="2000" dirty="0" smtClean="0">
                <a:latin typeface="宋体" panose="02010600030101010101" pitchFamily="2" charset="-122"/>
                <a:ea typeface="宋体" panose="02010600030101010101" pitchFamily="2" charset="-122"/>
              </a:rPr>
              <a:t> </a:t>
            </a:r>
            <a:r>
              <a:rPr lang="en-US" altLang="zh-CN" sz="2000" dirty="0">
                <a:latin typeface="宋体" panose="02010600030101010101" pitchFamily="2" charset="-122"/>
                <a:ea typeface="宋体" panose="02010600030101010101" pitchFamily="2" charset="-122"/>
              </a:rPr>
              <a:t>m)</a:t>
            </a:r>
            <a:r>
              <a:rPr lang="zh-CN" altLang="en-US" sz="2000" dirty="0">
                <a:latin typeface="宋体" panose="02010600030101010101" pitchFamily="2" charset="-122"/>
                <a:ea typeface="宋体" panose="02010600030101010101" pitchFamily="2" charset="-122"/>
              </a:rPr>
              <a:t>记录管理和文件管理。</a:t>
            </a:r>
            <a:endParaRPr lang="zh-CN" altLang="en-US" sz="2000" dirty="0"/>
          </a:p>
        </p:txBody>
      </p:sp>
    </p:spTree>
    <p:extLst>
      <p:ext uri="{BB962C8B-B14F-4D97-AF65-F5344CB8AC3E}">
        <p14:creationId xmlns:p14="http://schemas.microsoft.com/office/powerpoint/2010/main" val="4181731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1008112"/>
          </a:xfrm>
        </p:spPr>
        <p:txBody>
          <a:bodyPr>
            <a:noAutofit/>
          </a:bodyPr>
          <a:lstStyle/>
          <a:p>
            <a:pPr algn="l"/>
            <a:r>
              <a:rPr lang="en-US" altLang="zh-CN" sz="2400" dirty="0" smtClean="0">
                <a:solidFill>
                  <a:srgbClr val="FF0000"/>
                </a:solidFill>
              </a:rPr>
              <a:t/>
            </a:r>
            <a:br>
              <a:rPr lang="en-US" altLang="zh-CN" sz="2400" dirty="0" smtClean="0">
                <a:solidFill>
                  <a:srgbClr val="FF0000"/>
                </a:solidFill>
              </a:rPr>
            </a:br>
            <a:r>
              <a:rPr lang="en-US" altLang="zh-CN" sz="2400" dirty="0" smtClean="0">
                <a:solidFill>
                  <a:srgbClr val="FF0000"/>
                </a:solidFill>
              </a:rPr>
              <a:t>3</a:t>
            </a:r>
            <a:r>
              <a:rPr lang="zh-CN" altLang="en-US" sz="2400" dirty="0" smtClean="0">
                <a:solidFill>
                  <a:srgbClr val="FF0000"/>
                </a:solidFill>
              </a:rPr>
              <a:t>、卫</a:t>
            </a:r>
            <a:r>
              <a:rPr lang="zh-CN" altLang="en-US" sz="2400" dirty="0">
                <a:solidFill>
                  <a:srgbClr val="FF0000"/>
                </a:solidFill>
              </a:rPr>
              <a:t>生标准操作程</a:t>
            </a:r>
            <a:r>
              <a:rPr lang="zh-CN" altLang="en-US" sz="2400" dirty="0" smtClean="0">
                <a:solidFill>
                  <a:srgbClr val="FF0000"/>
                </a:solidFill>
              </a:rPr>
              <a:t>序 </a:t>
            </a:r>
            <a:r>
              <a:rPr lang="en-US" altLang="zh-CN" sz="2400" dirty="0" smtClean="0">
                <a:solidFill>
                  <a:srgbClr val="FF0000"/>
                </a:solidFill>
              </a:rPr>
              <a:t>SSOP</a:t>
            </a:r>
            <a:r>
              <a:rPr lang="zh-CN" altLang="en-US" sz="2400" dirty="0">
                <a:solidFill>
                  <a:srgbClr val="FF0000"/>
                </a:solidFill>
              </a:rPr>
              <a:t> </a:t>
            </a:r>
            <a:r>
              <a:rPr lang="zh-CN" altLang="en-US" sz="1600" dirty="0" smtClean="0">
                <a:solidFill>
                  <a:srgbClr val="FF0000"/>
                </a:solidFill>
                <a:latin typeface="宋体" panose="02010600030101010101" pitchFamily="2" charset="-122"/>
                <a:ea typeface="宋体" panose="02010600030101010101" pitchFamily="2" charset="-122"/>
              </a:rPr>
              <a:t>（</a:t>
            </a:r>
            <a:r>
              <a:rPr lang="en-US" altLang="zh-CN" sz="1600" dirty="0">
                <a:solidFill>
                  <a:srgbClr val="FF0000"/>
                </a:solidFill>
                <a:latin typeface="宋体" panose="02010600030101010101" pitchFamily="2" charset="-122"/>
                <a:ea typeface="宋体" panose="02010600030101010101" pitchFamily="2" charset="-122"/>
              </a:rPr>
              <a:t>Sanitation </a:t>
            </a:r>
            <a:r>
              <a:rPr lang="en-US" altLang="zh-CN" sz="1600" dirty="0" smtClean="0">
                <a:solidFill>
                  <a:srgbClr val="FF0000"/>
                </a:solidFill>
                <a:latin typeface="宋体" panose="02010600030101010101" pitchFamily="2" charset="-122"/>
                <a:ea typeface="宋体" panose="02010600030101010101" pitchFamily="2" charset="-122"/>
              </a:rPr>
              <a:t>Standard Operation Procedure</a:t>
            </a:r>
            <a:r>
              <a:rPr lang="zh-CN" altLang="en-US" sz="1600" dirty="0">
                <a:solidFill>
                  <a:srgbClr val="FF0000"/>
                </a:solidFill>
                <a:latin typeface="宋体" panose="02010600030101010101" pitchFamily="2" charset="-122"/>
                <a:ea typeface="宋体" panose="02010600030101010101" pitchFamily="2" charset="-122"/>
              </a:rPr>
              <a:t>）</a:t>
            </a:r>
            <a:r>
              <a:rPr lang="en-US" altLang="zh-CN" sz="1600" dirty="0">
                <a:latin typeface="宋体" panose="02010600030101010101" pitchFamily="2" charset="-122"/>
                <a:ea typeface="宋体" panose="02010600030101010101" pitchFamily="2" charset="-122"/>
              </a:rPr>
              <a:t> </a:t>
            </a:r>
            <a:r>
              <a:rPr lang="en-US" altLang="zh-CN" sz="3200" dirty="0">
                <a:latin typeface="宋体" panose="02010600030101010101" pitchFamily="2" charset="-122"/>
                <a:ea typeface="宋体" panose="02010600030101010101" pitchFamily="2" charset="-122"/>
              </a:rPr>
              <a:t/>
            </a:r>
            <a:br>
              <a:rPr lang="en-US" altLang="zh-CN" sz="3200" dirty="0">
                <a:latin typeface="宋体" panose="02010600030101010101" pitchFamily="2" charset="-122"/>
                <a:ea typeface="宋体" panose="02010600030101010101" pitchFamily="2" charset="-122"/>
              </a:rPr>
            </a:br>
            <a:endParaRPr lang="zh-CN" altLang="en-US" sz="3200" dirty="0"/>
          </a:p>
        </p:txBody>
      </p:sp>
      <p:sp>
        <p:nvSpPr>
          <p:cNvPr id="3" name="内容占位符 2"/>
          <p:cNvSpPr>
            <a:spLocks noGrp="1"/>
          </p:cNvSpPr>
          <p:nvPr>
            <p:ph idx="1"/>
          </p:nvPr>
        </p:nvSpPr>
        <p:spPr>
          <a:xfrm>
            <a:off x="457200" y="1052736"/>
            <a:ext cx="8229600" cy="5688632"/>
          </a:xfrm>
        </p:spPr>
        <p:txBody>
          <a:bodyPr>
            <a:normAutofit fontScale="25000" lnSpcReduction="20000"/>
          </a:bodyPr>
          <a:lstStyle/>
          <a:p>
            <a:pPr>
              <a:lnSpc>
                <a:spcPct val="170000"/>
              </a:lnSpc>
              <a:spcBef>
                <a:spcPts val="800"/>
              </a:spcBef>
              <a:buNone/>
            </a:pPr>
            <a:r>
              <a:rPr lang="zh-CN" altLang="en-US" dirty="0" smtClean="0"/>
              <a:t>     </a:t>
            </a:r>
            <a:r>
              <a:rPr lang="zh-CN" altLang="en-US" sz="8000" dirty="0" smtClean="0"/>
              <a:t>企业在制</a:t>
            </a:r>
            <a:r>
              <a:rPr lang="zh-CN" altLang="en-US" sz="8000" dirty="0"/>
              <a:t>定并实施</a:t>
            </a:r>
            <a:r>
              <a:rPr lang="en-US" altLang="zh-CN" sz="8000" dirty="0"/>
              <a:t>SSOP</a:t>
            </a:r>
            <a:r>
              <a:rPr lang="zh-CN" altLang="en-US" sz="8000" dirty="0"/>
              <a:t>时</a:t>
            </a:r>
            <a:r>
              <a:rPr lang="zh-CN" altLang="en-US" sz="8000" dirty="0" smtClean="0"/>
              <a:t>，应</a:t>
            </a:r>
            <a:r>
              <a:rPr lang="zh-CN" altLang="en-US" sz="8000" dirty="0"/>
              <a:t>至少满足以</a:t>
            </a:r>
            <a:r>
              <a:rPr lang="zh-CN" altLang="en-US" sz="8000" dirty="0" smtClean="0"/>
              <a:t>下方</a:t>
            </a:r>
            <a:r>
              <a:rPr lang="zh-CN" altLang="en-US" sz="8000" dirty="0"/>
              <a:t>面的要求：</a:t>
            </a:r>
            <a:endParaRPr lang="en-US" altLang="zh-CN" sz="8000" dirty="0"/>
          </a:p>
          <a:p>
            <a:pPr marL="0" indent="0">
              <a:lnSpc>
                <a:spcPct val="170000"/>
              </a:lnSpc>
              <a:buNone/>
            </a:pPr>
            <a:r>
              <a:rPr lang="en-US" altLang="zh-CN" sz="8000" dirty="0" smtClean="0"/>
              <a:t>             1</a:t>
            </a:r>
            <a:r>
              <a:rPr lang="zh-CN" altLang="en-US" sz="8000" dirty="0"/>
              <a:t>）</a:t>
            </a:r>
            <a:r>
              <a:rPr lang="en-US" altLang="zh-CN" sz="8000" dirty="0"/>
              <a:t> </a:t>
            </a:r>
            <a:r>
              <a:rPr lang="zh-CN" altLang="zh-CN" sz="8000" dirty="0"/>
              <a:t>饮用水输配的安全卫生</a:t>
            </a:r>
            <a:r>
              <a:rPr lang="zh-CN" altLang="en-US" sz="8000" dirty="0"/>
              <a:t>；</a:t>
            </a:r>
            <a:endParaRPr lang="en-US" altLang="zh-CN" sz="8000" dirty="0"/>
          </a:p>
          <a:p>
            <a:pPr marL="0" indent="0">
              <a:lnSpc>
                <a:spcPct val="170000"/>
              </a:lnSpc>
              <a:buNone/>
            </a:pPr>
            <a:r>
              <a:rPr lang="en-US" altLang="zh-CN" sz="8000" dirty="0"/>
              <a:t>             2</a:t>
            </a:r>
            <a:r>
              <a:rPr lang="zh-CN" altLang="en-US" sz="8000" dirty="0"/>
              <a:t>）</a:t>
            </a:r>
            <a:r>
              <a:rPr lang="zh-CN" altLang="zh-CN" sz="8000" dirty="0"/>
              <a:t>与饮用水接触表面的</a:t>
            </a:r>
            <a:r>
              <a:rPr lang="zh-CN" altLang="en-US" sz="8000" dirty="0"/>
              <a:t>设备设施及工器具等的</a:t>
            </a:r>
            <a:r>
              <a:rPr lang="zh-CN" altLang="zh-CN" sz="8000" dirty="0"/>
              <a:t>清洁</a:t>
            </a:r>
            <a:r>
              <a:rPr lang="zh-CN" altLang="en-US" sz="8000" dirty="0"/>
              <a:t>；</a:t>
            </a:r>
            <a:r>
              <a:rPr lang="zh-CN" altLang="zh-CN" sz="8000" dirty="0"/>
              <a:t>涉水材料符</a:t>
            </a:r>
            <a:r>
              <a:rPr lang="zh-CN" altLang="zh-CN" sz="8000" dirty="0" smtClean="0"/>
              <a:t>合安</a:t>
            </a:r>
            <a:r>
              <a:rPr lang="zh-CN" altLang="zh-CN" sz="8000" dirty="0"/>
              <a:t>全</a:t>
            </a:r>
            <a:r>
              <a:rPr lang="zh-CN" altLang="zh-CN" sz="8000" dirty="0" smtClean="0"/>
              <a:t>、</a:t>
            </a:r>
            <a:r>
              <a:rPr lang="en-US" altLang="zh-CN" sz="8000" dirty="0" smtClean="0"/>
              <a:t> </a:t>
            </a:r>
            <a:r>
              <a:rPr lang="zh-CN" altLang="zh-CN" sz="8000" dirty="0" smtClean="0"/>
              <a:t>卫</a:t>
            </a:r>
            <a:r>
              <a:rPr lang="zh-CN" altLang="zh-CN" sz="8000" dirty="0"/>
              <a:t>生要求； </a:t>
            </a:r>
            <a:endParaRPr lang="en-US" altLang="zh-CN" sz="8000" dirty="0"/>
          </a:p>
          <a:p>
            <a:pPr marL="0" indent="0">
              <a:lnSpc>
                <a:spcPct val="170000"/>
              </a:lnSpc>
              <a:buNone/>
            </a:pPr>
            <a:r>
              <a:rPr lang="en-US" altLang="zh-CN" sz="8000" dirty="0"/>
              <a:t>            3</a:t>
            </a:r>
            <a:r>
              <a:rPr lang="zh-CN" altLang="en-US" sz="8000" dirty="0"/>
              <a:t>）</a:t>
            </a:r>
            <a:r>
              <a:rPr lang="en-US" altLang="zh-CN" sz="8000" dirty="0"/>
              <a:t> </a:t>
            </a:r>
            <a:r>
              <a:rPr lang="zh-CN" altLang="zh-CN" sz="8000" dirty="0"/>
              <a:t>确保水质免受交叉污染； </a:t>
            </a:r>
          </a:p>
          <a:p>
            <a:pPr>
              <a:lnSpc>
                <a:spcPct val="170000"/>
              </a:lnSpc>
            </a:pPr>
            <a:r>
              <a:rPr lang="en-US" altLang="zh-CN" sz="8000" dirty="0"/>
              <a:t>     4</a:t>
            </a:r>
            <a:r>
              <a:rPr lang="zh-CN" altLang="zh-CN" sz="8000" dirty="0"/>
              <a:t>） 防止润滑剂、燃料、清洗消毒用品、冷凝水及其他化学、物理和生物等污染物对</a:t>
            </a:r>
            <a:r>
              <a:rPr lang="zh-CN" altLang="en-US" sz="8000" dirty="0"/>
              <a:t>水体</a:t>
            </a:r>
            <a:r>
              <a:rPr lang="zh-CN" altLang="zh-CN" sz="8000" dirty="0"/>
              <a:t>造成安全危害</a:t>
            </a:r>
            <a:r>
              <a:rPr lang="zh-CN" altLang="en-US" sz="8000" dirty="0"/>
              <a:t>；</a:t>
            </a:r>
            <a:r>
              <a:rPr lang="zh-CN" altLang="zh-CN" sz="8000" dirty="0"/>
              <a:t>（防止掺杂物</a:t>
            </a:r>
            <a:r>
              <a:rPr lang="zh-CN" altLang="en-US" sz="8000" dirty="0"/>
              <a:t>）</a:t>
            </a:r>
            <a:endParaRPr lang="en-US" altLang="zh-CN" sz="8000" dirty="0"/>
          </a:p>
          <a:p>
            <a:pPr>
              <a:lnSpc>
                <a:spcPct val="170000"/>
              </a:lnSpc>
            </a:pPr>
            <a:r>
              <a:rPr lang="en-US" altLang="zh-CN" sz="8000" dirty="0"/>
              <a:t>     5</a:t>
            </a:r>
            <a:r>
              <a:rPr lang="zh-CN" altLang="zh-CN" sz="8000" dirty="0"/>
              <a:t>） 正确标</a:t>
            </a:r>
            <a:r>
              <a:rPr lang="zh-CN" altLang="en-US" sz="8000" dirty="0"/>
              <a:t>识</a:t>
            </a:r>
            <a:r>
              <a:rPr lang="zh-CN" altLang="zh-CN" sz="8000" dirty="0"/>
              <a:t>、存放和使用各类有毒</a:t>
            </a:r>
            <a:r>
              <a:rPr lang="zh-CN" altLang="en-US" sz="8000" dirty="0"/>
              <a:t>有害</a:t>
            </a:r>
            <a:r>
              <a:rPr lang="zh-CN" altLang="zh-CN" sz="8000" dirty="0"/>
              <a:t>化学物质； </a:t>
            </a:r>
            <a:r>
              <a:rPr lang="en-US" altLang="zh-CN" sz="8000" dirty="0"/>
              <a:t> </a:t>
            </a:r>
            <a:endParaRPr lang="zh-CN" altLang="zh-CN" sz="8000" dirty="0"/>
          </a:p>
          <a:p>
            <a:pPr>
              <a:lnSpc>
                <a:spcPct val="170000"/>
              </a:lnSpc>
            </a:pPr>
            <a:r>
              <a:rPr lang="en-US" altLang="zh-CN" sz="8000" dirty="0"/>
              <a:t>     6</a:t>
            </a:r>
            <a:r>
              <a:rPr lang="zh-CN" altLang="zh-CN" sz="8000" dirty="0"/>
              <a:t>） 保证与水质接触的员工的身体健康和卫生； </a:t>
            </a:r>
          </a:p>
          <a:p>
            <a:pPr>
              <a:lnSpc>
                <a:spcPct val="170000"/>
              </a:lnSpc>
              <a:spcBef>
                <a:spcPts val="800"/>
              </a:spcBef>
              <a:buNone/>
            </a:pPr>
            <a:r>
              <a:rPr lang="en-US" altLang="zh-CN" sz="8000" dirty="0"/>
              <a:t>            7</a:t>
            </a:r>
            <a:r>
              <a:rPr lang="zh-CN" altLang="zh-CN" sz="8000" dirty="0"/>
              <a:t>） 清除和预防鼠害、虫害</a:t>
            </a:r>
            <a:r>
              <a:rPr lang="zh-CN" altLang="en-US" sz="8000" dirty="0" smtClean="0"/>
              <a:t>。</a:t>
            </a:r>
            <a:endParaRPr lang="en-US" altLang="zh-CN" sz="8000" dirty="0" smtClean="0"/>
          </a:p>
          <a:p>
            <a:pPr>
              <a:lnSpc>
                <a:spcPct val="170000"/>
              </a:lnSpc>
              <a:spcBef>
                <a:spcPts val="800"/>
              </a:spcBef>
              <a:buNone/>
            </a:pPr>
            <a:r>
              <a:rPr lang="zh-CN" altLang="en-US" sz="8000" dirty="0" smtClean="0"/>
              <a:t>   应保存</a:t>
            </a:r>
            <a:r>
              <a:rPr lang="en-US" altLang="zh-CN" sz="8000" dirty="0" smtClean="0"/>
              <a:t>SSOP</a:t>
            </a:r>
            <a:r>
              <a:rPr lang="zh-CN" altLang="en-US" sz="8000" dirty="0" smtClean="0"/>
              <a:t>的相关记录</a:t>
            </a:r>
            <a:r>
              <a:rPr lang="zh-CN" altLang="en-US" sz="8000" dirty="0"/>
              <a:t>。</a:t>
            </a:r>
            <a:endParaRPr lang="zh-CN" altLang="zh-CN" sz="2400" b="1" dirty="0"/>
          </a:p>
          <a:p>
            <a:pPr>
              <a:spcBef>
                <a:spcPts val="800"/>
              </a:spcBef>
              <a:buNone/>
            </a:pPr>
            <a:endParaRPr lang="zh-CN" altLang="zh-CN" sz="2400" b="1" dirty="0"/>
          </a:p>
          <a:p>
            <a:endParaRPr lang="zh-CN" altLang="en-US" dirty="0"/>
          </a:p>
        </p:txBody>
      </p:sp>
    </p:spTree>
    <p:extLst>
      <p:ext uri="{BB962C8B-B14F-4D97-AF65-F5344CB8AC3E}">
        <p14:creationId xmlns:p14="http://schemas.microsoft.com/office/powerpoint/2010/main" val="1162736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06090"/>
          </a:xfrm>
        </p:spPr>
        <p:txBody>
          <a:bodyPr>
            <a:normAutofit fontScale="90000"/>
          </a:bodyPr>
          <a:lstStyle/>
          <a:p>
            <a:pPr algn="l"/>
            <a:r>
              <a:rPr lang="en-US" altLang="zh-CN" sz="2400" dirty="0" smtClean="0">
                <a:solidFill>
                  <a:srgbClr val="FF0000"/>
                </a:solidFill>
              </a:rPr>
              <a:t/>
            </a:r>
            <a:br>
              <a:rPr lang="en-US" altLang="zh-CN" sz="2400" dirty="0" smtClean="0">
                <a:solidFill>
                  <a:srgbClr val="FF0000"/>
                </a:solidFill>
              </a:rPr>
            </a:br>
            <a:r>
              <a:rPr lang="en-US" altLang="zh-CN" sz="2400" dirty="0" smtClean="0">
                <a:solidFill>
                  <a:srgbClr val="FF0000"/>
                </a:solidFill>
              </a:rPr>
              <a:t>  </a:t>
            </a:r>
            <a:r>
              <a:rPr lang="en-US" altLang="zh-CN" sz="3100" dirty="0" smtClean="0">
                <a:solidFill>
                  <a:srgbClr val="FF0000"/>
                </a:solidFill>
              </a:rPr>
              <a:t>4</a:t>
            </a:r>
            <a:r>
              <a:rPr lang="zh-CN" altLang="en-US" sz="3100" dirty="0" smtClean="0">
                <a:solidFill>
                  <a:srgbClr val="FF0000"/>
                </a:solidFill>
              </a:rPr>
              <a:t>、原</a:t>
            </a:r>
            <a:r>
              <a:rPr lang="zh-CN" altLang="en-US" sz="3100" dirty="0">
                <a:solidFill>
                  <a:srgbClr val="FF0000"/>
                </a:solidFill>
              </a:rPr>
              <a:t>辅料</a:t>
            </a:r>
            <a:r>
              <a:rPr lang="zh-CN" altLang="en-US" sz="3100" dirty="0" smtClean="0">
                <a:solidFill>
                  <a:srgbClr val="FF0000"/>
                </a:solidFill>
              </a:rPr>
              <a:t>、</a:t>
            </a:r>
            <a:r>
              <a:rPr lang="zh-CN" altLang="en-US" sz="3100" dirty="0">
                <a:solidFill>
                  <a:srgbClr val="FF0000"/>
                </a:solidFill>
              </a:rPr>
              <a:t>涉水</a:t>
            </a:r>
            <a:r>
              <a:rPr lang="zh-CN" altLang="en-US" sz="3100" dirty="0" smtClean="0">
                <a:solidFill>
                  <a:srgbClr val="FF0000"/>
                </a:solidFill>
              </a:rPr>
              <a:t>材</a:t>
            </a:r>
            <a:r>
              <a:rPr lang="zh-CN" altLang="en-US" sz="3100" dirty="0">
                <a:solidFill>
                  <a:srgbClr val="FF0000"/>
                </a:solidFill>
              </a:rPr>
              <a:t>料安全卫生保障制</a:t>
            </a:r>
            <a:r>
              <a:rPr lang="zh-CN" altLang="en-US" sz="3100" dirty="0" smtClean="0">
                <a:solidFill>
                  <a:srgbClr val="FF0000"/>
                </a:solidFill>
              </a:rPr>
              <a:t>度 </a:t>
            </a:r>
            <a:r>
              <a:rPr lang="en-US" altLang="zh-CN" sz="3100" dirty="0" smtClean="0">
                <a:solidFill>
                  <a:srgbClr val="FF0000"/>
                </a:solidFill>
              </a:rPr>
              <a:t>I</a:t>
            </a:r>
            <a:r>
              <a:rPr lang="en-US" altLang="zh-CN" sz="3100" dirty="0">
                <a:solidFill>
                  <a:srgbClr val="FF0000"/>
                </a:solidFill>
              </a:rPr>
              <a:t/>
            </a:r>
            <a:br>
              <a:rPr lang="en-US" altLang="zh-CN" sz="3100" dirty="0">
                <a:solidFill>
                  <a:srgbClr val="FF0000"/>
                </a:solidFill>
              </a:rPr>
            </a:br>
            <a:endParaRPr lang="zh-CN" altLang="en-US" sz="3100" dirty="0"/>
          </a:p>
        </p:txBody>
      </p:sp>
      <p:sp>
        <p:nvSpPr>
          <p:cNvPr id="3" name="内容占位符 2"/>
          <p:cNvSpPr>
            <a:spLocks noGrp="1"/>
          </p:cNvSpPr>
          <p:nvPr>
            <p:ph idx="1"/>
          </p:nvPr>
        </p:nvSpPr>
        <p:spPr>
          <a:xfrm>
            <a:off x="457200" y="1124744"/>
            <a:ext cx="8229600" cy="5001419"/>
          </a:xfrm>
        </p:spPr>
        <p:txBody>
          <a:bodyPr>
            <a:normAutofit fontScale="85000" lnSpcReduction="20000"/>
          </a:bodyPr>
          <a:lstStyle/>
          <a:p>
            <a:pPr>
              <a:lnSpc>
                <a:spcPct val="120000"/>
              </a:lnSpc>
            </a:pPr>
            <a:r>
              <a:rPr lang="zh-CN" altLang="en-US" dirty="0" smtClean="0"/>
              <a:t>        企</a:t>
            </a:r>
            <a:r>
              <a:rPr lang="zh-CN" altLang="en-US" dirty="0"/>
              <a:t>业应防止原辅料</a:t>
            </a:r>
            <a:r>
              <a:rPr lang="zh-CN" altLang="en-US" dirty="0" smtClean="0"/>
              <a:t>、涉水材</a:t>
            </a:r>
            <a:r>
              <a:rPr lang="zh-CN" altLang="en-US" dirty="0"/>
              <a:t>料中存</a:t>
            </a:r>
            <a:r>
              <a:rPr lang="zh-CN" altLang="en-US" dirty="0" smtClean="0"/>
              <a:t>在</a:t>
            </a:r>
            <a:r>
              <a:rPr lang="zh-CN" altLang="en-US" dirty="0"/>
              <a:t>水质</a:t>
            </a:r>
            <a:r>
              <a:rPr lang="zh-CN" altLang="en-US" dirty="0" smtClean="0"/>
              <a:t>安</a:t>
            </a:r>
            <a:r>
              <a:rPr lang="zh-CN" altLang="en-US" dirty="0"/>
              <a:t>全危害，制定、实施其安全卫生保障制度，至少满足以下方面的要求：</a:t>
            </a:r>
            <a:endParaRPr lang="en-US" altLang="zh-CN" dirty="0"/>
          </a:p>
          <a:p>
            <a:pPr>
              <a:lnSpc>
                <a:spcPct val="120000"/>
              </a:lnSpc>
              <a:buNone/>
            </a:pPr>
            <a:r>
              <a:rPr lang="zh-CN" altLang="en-US" dirty="0"/>
              <a:t>      </a:t>
            </a:r>
            <a:r>
              <a:rPr lang="en-US" altLang="zh-CN" dirty="0"/>
              <a:t>a)   </a:t>
            </a:r>
            <a:r>
              <a:rPr lang="zh-CN" altLang="en-US" dirty="0"/>
              <a:t>制定原辅料</a:t>
            </a:r>
            <a:r>
              <a:rPr lang="zh-CN" altLang="en-US" dirty="0" smtClean="0"/>
              <a:t>、</a:t>
            </a:r>
            <a:r>
              <a:rPr lang="zh-CN" altLang="en-US" dirty="0"/>
              <a:t>涉水</a:t>
            </a:r>
            <a:r>
              <a:rPr lang="zh-CN" altLang="en-US" dirty="0" smtClean="0"/>
              <a:t>材</a:t>
            </a:r>
            <a:r>
              <a:rPr lang="zh-CN" altLang="en-US" dirty="0"/>
              <a:t>料供方相应的有效资格条件并确定供方名单；（</a:t>
            </a:r>
            <a:r>
              <a:rPr lang="zh-CN" altLang="en-US" sz="2800" dirty="0"/>
              <a:t>建立合格供方的档案；编制供应商名录清</a:t>
            </a:r>
            <a:r>
              <a:rPr lang="zh-CN" altLang="en-US" sz="2800" dirty="0" smtClean="0"/>
              <a:t>单等）</a:t>
            </a:r>
            <a:endParaRPr lang="en-US" altLang="zh-CN" sz="2800" dirty="0"/>
          </a:p>
          <a:p>
            <a:pPr>
              <a:lnSpc>
                <a:spcPct val="120000"/>
              </a:lnSpc>
              <a:buNone/>
            </a:pPr>
            <a:r>
              <a:rPr lang="zh-CN" altLang="en-US" dirty="0"/>
              <a:t>      </a:t>
            </a:r>
            <a:r>
              <a:rPr lang="en-US" altLang="zh-CN" dirty="0"/>
              <a:t>b)   </a:t>
            </a:r>
            <a:r>
              <a:rPr lang="zh-CN" altLang="en-US" dirty="0"/>
              <a:t>评估原辅料</a:t>
            </a:r>
            <a:r>
              <a:rPr lang="zh-CN" altLang="en-US" dirty="0" smtClean="0"/>
              <a:t>、</a:t>
            </a:r>
            <a:r>
              <a:rPr lang="zh-CN" altLang="en-US" dirty="0"/>
              <a:t>涉水</a:t>
            </a:r>
            <a:r>
              <a:rPr lang="zh-CN" altLang="en-US" dirty="0" smtClean="0"/>
              <a:t>材</a:t>
            </a:r>
            <a:r>
              <a:rPr lang="zh-CN" altLang="en-US" dirty="0"/>
              <a:t>料供方保障提供产品安全卫生的能力，必要时，对供方</a:t>
            </a:r>
            <a:r>
              <a:rPr lang="zh-CN" altLang="en-US" dirty="0" smtClean="0"/>
              <a:t>的物料安</a:t>
            </a:r>
            <a:r>
              <a:rPr lang="zh-CN" altLang="en-US" dirty="0"/>
              <a:t>全</a:t>
            </a:r>
            <a:r>
              <a:rPr lang="zh-CN" altLang="en-US" dirty="0" smtClean="0"/>
              <a:t>管</a:t>
            </a:r>
            <a:r>
              <a:rPr lang="zh-CN" altLang="en-US" dirty="0"/>
              <a:t>理体系进行文件审核或对供方进行现场审核；</a:t>
            </a:r>
            <a:endParaRPr lang="en-US" altLang="zh-CN" dirty="0"/>
          </a:p>
          <a:p>
            <a:pPr>
              <a:lnSpc>
                <a:spcPct val="120000"/>
              </a:lnSpc>
              <a:buNone/>
            </a:pPr>
            <a:r>
              <a:rPr lang="zh-CN" altLang="en-US" dirty="0"/>
              <a:t>      （</a:t>
            </a:r>
            <a:r>
              <a:rPr lang="zh-CN" altLang="en-US" sz="2800" dirty="0"/>
              <a:t>编制使用的原料、原辅料</a:t>
            </a:r>
            <a:r>
              <a:rPr lang="zh-CN" altLang="en-US" sz="2800" dirty="0" smtClean="0"/>
              <a:t>及</a:t>
            </a:r>
            <a:r>
              <a:rPr lang="zh-CN" altLang="en-US" sz="2800" dirty="0"/>
              <a:t>涉水</a:t>
            </a:r>
            <a:r>
              <a:rPr lang="zh-CN" altLang="en-US" sz="2800" dirty="0" smtClean="0"/>
              <a:t>材料清</a:t>
            </a:r>
            <a:r>
              <a:rPr lang="zh-CN" altLang="en-US" sz="2800" dirty="0"/>
              <a:t>单，</a:t>
            </a:r>
            <a:r>
              <a:rPr lang="zh-CN" altLang="en-US" sz="2800" dirty="0">
                <a:solidFill>
                  <a:srgbClr val="002060"/>
                </a:solidFill>
              </a:rPr>
              <a:t>可结合预备步骤中关于产品描述的要求内容一并进行</a:t>
            </a:r>
            <a:r>
              <a:rPr lang="zh-CN" altLang="en-US" sz="3100" dirty="0">
                <a:solidFill>
                  <a:srgbClr val="002060"/>
                </a:solidFill>
              </a:rPr>
              <a:t>）</a:t>
            </a:r>
            <a:endParaRPr lang="zh-CN" altLang="en-US" sz="3100" dirty="0">
              <a:solidFill>
                <a:srgbClr val="FF0000"/>
              </a:solidFill>
            </a:endParaRPr>
          </a:p>
          <a:p>
            <a:endParaRPr lang="zh-CN" altLang="en-US" dirty="0"/>
          </a:p>
        </p:txBody>
      </p:sp>
    </p:spTree>
    <p:extLst>
      <p:ext uri="{BB962C8B-B14F-4D97-AF65-F5344CB8AC3E}">
        <p14:creationId xmlns:p14="http://schemas.microsoft.com/office/powerpoint/2010/main" val="1596861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94122"/>
          </a:xfrm>
        </p:spPr>
        <p:txBody>
          <a:bodyPr>
            <a:normAutofit/>
          </a:bodyPr>
          <a:lstStyle/>
          <a:p>
            <a:pPr algn="l"/>
            <a:r>
              <a:rPr lang="en-US" altLang="zh-CN" sz="2800" dirty="0" smtClean="0">
                <a:solidFill>
                  <a:srgbClr val="FF0000"/>
                </a:solidFill>
              </a:rPr>
              <a:t> 4</a:t>
            </a:r>
            <a:r>
              <a:rPr lang="zh-CN" altLang="en-US" sz="2800" dirty="0" smtClean="0">
                <a:solidFill>
                  <a:srgbClr val="FF0000"/>
                </a:solidFill>
              </a:rPr>
              <a:t>、原</a:t>
            </a:r>
            <a:r>
              <a:rPr lang="zh-CN" altLang="en-US" sz="2800" dirty="0">
                <a:solidFill>
                  <a:srgbClr val="FF0000"/>
                </a:solidFill>
              </a:rPr>
              <a:t>辅料、涉水材料安全卫生保障制</a:t>
            </a:r>
            <a:r>
              <a:rPr lang="zh-CN" altLang="en-US" sz="2800" dirty="0" smtClean="0">
                <a:solidFill>
                  <a:srgbClr val="FF0000"/>
                </a:solidFill>
              </a:rPr>
              <a:t>度 </a:t>
            </a:r>
            <a:r>
              <a:rPr lang="en-US" altLang="zh-CN" sz="2800" dirty="0" smtClean="0">
                <a:solidFill>
                  <a:srgbClr val="FF0000"/>
                </a:solidFill>
                <a:latin typeface="宋体"/>
                <a:ea typeface="宋体"/>
              </a:rPr>
              <a:t>Ⅱ</a:t>
            </a:r>
            <a:r>
              <a:rPr lang="zh-CN" altLang="en-US" sz="2800" dirty="0" smtClean="0">
                <a:solidFill>
                  <a:srgbClr val="FF0000"/>
                </a:solidFill>
              </a:rPr>
              <a:t> </a:t>
            </a:r>
            <a:r>
              <a:rPr lang="en-US" altLang="zh-CN" sz="2800" dirty="0">
                <a:solidFill>
                  <a:srgbClr val="FF0000"/>
                </a:solidFill>
              </a:rPr>
              <a:t/>
            </a:r>
            <a:br>
              <a:rPr lang="en-US" altLang="zh-CN" sz="2800" dirty="0">
                <a:solidFill>
                  <a:srgbClr val="FF0000"/>
                </a:solidFill>
              </a:rPr>
            </a:br>
            <a:endParaRPr lang="zh-CN" altLang="en-US" sz="2800" dirty="0"/>
          </a:p>
        </p:txBody>
      </p:sp>
      <p:sp>
        <p:nvSpPr>
          <p:cNvPr id="3" name="内容占位符 2"/>
          <p:cNvSpPr>
            <a:spLocks noGrp="1"/>
          </p:cNvSpPr>
          <p:nvPr>
            <p:ph idx="1"/>
          </p:nvPr>
        </p:nvSpPr>
        <p:spPr>
          <a:xfrm>
            <a:off x="457200" y="1268760"/>
            <a:ext cx="8229600" cy="5256584"/>
          </a:xfrm>
        </p:spPr>
        <p:txBody>
          <a:bodyPr>
            <a:normAutofit fontScale="92500" lnSpcReduction="10000"/>
          </a:bodyPr>
          <a:lstStyle/>
          <a:p>
            <a:pPr>
              <a:lnSpc>
                <a:spcPct val="120000"/>
              </a:lnSpc>
              <a:buNone/>
            </a:pPr>
            <a:r>
              <a:rPr lang="en-US" altLang="zh-CN" dirty="0" smtClean="0"/>
              <a:t>    c</a:t>
            </a:r>
            <a:r>
              <a:rPr lang="en-US" altLang="zh-CN" dirty="0"/>
              <a:t>)  </a:t>
            </a:r>
            <a:r>
              <a:rPr lang="zh-CN" altLang="en-US" dirty="0"/>
              <a:t>制定原辅料</a:t>
            </a:r>
            <a:r>
              <a:rPr lang="zh-CN" altLang="en-US" dirty="0" smtClean="0"/>
              <a:t>、</a:t>
            </a:r>
            <a:r>
              <a:rPr lang="zh-CN" altLang="en-US" dirty="0"/>
              <a:t>涉水</a:t>
            </a:r>
            <a:r>
              <a:rPr lang="zh-CN" altLang="en-US" dirty="0" smtClean="0"/>
              <a:t>材</a:t>
            </a:r>
            <a:r>
              <a:rPr lang="zh-CN" altLang="en-US" dirty="0"/>
              <a:t>料验收要求和程序，包括核对原辅料</a:t>
            </a:r>
            <a:r>
              <a:rPr lang="zh-CN" altLang="en-US" dirty="0" smtClean="0"/>
              <a:t>、涉水材</a:t>
            </a:r>
            <a:r>
              <a:rPr lang="zh-CN" altLang="en-US" dirty="0"/>
              <a:t>料的检验检疫、卫生合格证明，原辅料</a:t>
            </a:r>
            <a:r>
              <a:rPr lang="zh-CN" altLang="en-US" dirty="0" smtClean="0"/>
              <a:t>、涉水材</a:t>
            </a:r>
            <a:r>
              <a:rPr lang="zh-CN" altLang="en-US" dirty="0"/>
              <a:t>料的追溯标识</a:t>
            </a:r>
            <a:r>
              <a:rPr lang="zh-CN" altLang="en-US" dirty="0" smtClean="0"/>
              <a:t>；必要</a:t>
            </a:r>
            <a:r>
              <a:rPr lang="zh-CN" altLang="en-US" dirty="0"/>
              <a:t>时，对原辅料</a:t>
            </a:r>
            <a:r>
              <a:rPr lang="zh-CN" altLang="en-US" dirty="0" smtClean="0"/>
              <a:t>、</a:t>
            </a:r>
            <a:r>
              <a:rPr lang="zh-CN" altLang="en-US" dirty="0"/>
              <a:t>涉水</a:t>
            </a:r>
            <a:r>
              <a:rPr lang="zh-CN" altLang="en-US" dirty="0" smtClean="0"/>
              <a:t>材</a:t>
            </a:r>
            <a:r>
              <a:rPr lang="zh-CN" altLang="en-US" dirty="0"/>
              <a:t>料的安全卫生指标实施有针对性的检验、验证；</a:t>
            </a:r>
            <a:endParaRPr lang="en-US" altLang="zh-CN" dirty="0"/>
          </a:p>
          <a:p>
            <a:pPr>
              <a:lnSpc>
                <a:spcPct val="120000"/>
              </a:lnSpc>
              <a:buNone/>
            </a:pPr>
            <a:r>
              <a:rPr lang="zh-CN" altLang="en-US" dirty="0"/>
              <a:t>      </a:t>
            </a:r>
            <a:r>
              <a:rPr lang="en-US" altLang="zh-CN" dirty="0"/>
              <a:t>d)  </a:t>
            </a:r>
            <a:r>
              <a:rPr lang="zh-CN" altLang="en-US" dirty="0"/>
              <a:t>必要时制</a:t>
            </a:r>
            <a:r>
              <a:rPr lang="zh-CN" altLang="en-US" dirty="0" smtClean="0"/>
              <a:t>定</a:t>
            </a:r>
            <a:r>
              <a:rPr lang="zh-CN" altLang="en-US" dirty="0"/>
              <a:t>涉</a:t>
            </a:r>
            <a:r>
              <a:rPr lang="zh-CN" altLang="en-US" dirty="0" smtClean="0"/>
              <a:t>水药剂</a:t>
            </a:r>
            <a:r>
              <a:rPr lang="zh-CN" altLang="en-US" dirty="0"/>
              <a:t>的控制措施；</a:t>
            </a:r>
            <a:endParaRPr lang="en-US" altLang="zh-CN" dirty="0"/>
          </a:p>
          <a:p>
            <a:pPr>
              <a:lnSpc>
                <a:spcPct val="120000"/>
              </a:lnSpc>
              <a:buNone/>
            </a:pPr>
            <a:r>
              <a:rPr lang="zh-CN" altLang="en-US" dirty="0"/>
              <a:t>      </a:t>
            </a:r>
            <a:r>
              <a:rPr lang="en-US" altLang="zh-CN" dirty="0"/>
              <a:t>e)   </a:t>
            </a:r>
            <a:r>
              <a:rPr lang="zh-CN" altLang="en-US" dirty="0"/>
              <a:t>制定供方的评价制度，包括不合格供方的淘汰制度。</a:t>
            </a:r>
            <a:endParaRPr lang="en-US" altLang="zh-CN" dirty="0"/>
          </a:p>
          <a:p>
            <a:pPr>
              <a:lnSpc>
                <a:spcPct val="120000"/>
              </a:lnSpc>
              <a:buNone/>
            </a:pPr>
            <a:r>
              <a:rPr lang="zh-CN" altLang="en-US" sz="2400" dirty="0">
                <a:solidFill>
                  <a:srgbClr val="002060"/>
                </a:solidFill>
              </a:rPr>
              <a:t>    （编制使用</a:t>
            </a:r>
            <a:r>
              <a:rPr lang="zh-CN" altLang="en-US" sz="2400" dirty="0" smtClean="0">
                <a:solidFill>
                  <a:srgbClr val="002060"/>
                </a:solidFill>
              </a:rPr>
              <a:t>的涉水药剂</a:t>
            </a:r>
            <a:r>
              <a:rPr lang="zh-CN" altLang="en-US" sz="2400" dirty="0">
                <a:solidFill>
                  <a:srgbClr val="002060"/>
                </a:solidFill>
              </a:rPr>
              <a:t>清单；使用的有毒有害化学品清</a:t>
            </a:r>
            <a:r>
              <a:rPr lang="zh-CN" altLang="en-US" sz="2400" dirty="0" smtClean="0">
                <a:solidFill>
                  <a:srgbClr val="002060"/>
                </a:solidFill>
              </a:rPr>
              <a:t>单。</a:t>
            </a:r>
            <a:r>
              <a:rPr lang="zh-CN" altLang="en-US" sz="2400" dirty="0">
                <a:solidFill>
                  <a:srgbClr val="002060"/>
                </a:solidFill>
              </a:rPr>
              <a:t>可结合预备步骤中产品描述的要求内容一并进行）</a:t>
            </a:r>
            <a:endParaRPr lang="en-US" altLang="zh-CN" sz="2400" dirty="0">
              <a:solidFill>
                <a:srgbClr val="002060"/>
              </a:solidFill>
            </a:endParaRPr>
          </a:p>
          <a:p>
            <a:pPr>
              <a:lnSpc>
                <a:spcPct val="120000"/>
              </a:lnSpc>
              <a:buNone/>
            </a:pPr>
            <a:endParaRPr lang="en-US" altLang="zh-CN" dirty="0">
              <a:solidFill>
                <a:srgbClr val="FF0000"/>
              </a:solidFill>
            </a:endParaRPr>
          </a:p>
          <a:p>
            <a:endParaRPr lang="zh-CN" altLang="en-US" dirty="0"/>
          </a:p>
        </p:txBody>
      </p:sp>
    </p:spTree>
    <p:extLst>
      <p:ext uri="{BB962C8B-B14F-4D97-AF65-F5344CB8AC3E}">
        <p14:creationId xmlns:p14="http://schemas.microsoft.com/office/powerpoint/2010/main" val="20723062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76672"/>
            <a:ext cx="8229600" cy="864096"/>
          </a:xfrm>
        </p:spPr>
        <p:txBody>
          <a:bodyPr>
            <a:normAutofit fontScale="90000"/>
          </a:bodyPr>
          <a:lstStyle/>
          <a:p>
            <a:pPr algn="l"/>
            <a:r>
              <a:rPr lang="en-US" altLang="zh-CN" sz="2800" dirty="0" smtClean="0">
                <a:solidFill>
                  <a:srgbClr val="FF0000"/>
                </a:solidFill>
              </a:rPr>
              <a:t>   </a:t>
            </a:r>
            <a:r>
              <a:rPr lang="en-US" altLang="zh-CN" sz="3100" dirty="0" smtClean="0">
                <a:solidFill>
                  <a:srgbClr val="FF0000"/>
                </a:solidFill>
              </a:rPr>
              <a:t>5</a:t>
            </a:r>
            <a:r>
              <a:rPr lang="zh-CN" altLang="en-US" sz="3100" dirty="0" smtClean="0">
                <a:solidFill>
                  <a:srgbClr val="FF0000"/>
                </a:solidFill>
              </a:rPr>
              <a:t>、设</a:t>
            </a:r>
            <a:r>
              <a:rPr lang="zh-CN" altLang="en-US" sz="3100" dirty="0">
                <a:solidFill>
                  <a:srgbClr val="FF0000"/>
                </a:solidFill>
              </a:rPr>
              <a:t>备设施维修保养计划</a:t>
            </a:r>
            <a:r>
              <a:rPr lang="en-US" altLang="zh-CN" sz="3100" dirty="0">
                <a:solidFill>
                  <a:srgbClr val="FF0000"/>
                </a:solidFill>
              </a:rPr>
              <a:t/>
            </a:r>
            <a:br>
              <a:rPr lang="en-US" altLang="zh-CN" sz="3100" dirty="0">
                <a:solidFill>
                  <a:srgbClr val="FF0000"/>
                </a:solidFill>
              </a:rPr>
            </a:br>
            <a:endParaRPr lang="zh-CN" altLang="en-US" sz="3100" dirty="0"/>
          </a:p>
        </p:txBody>
      </p:sp>
      <p:sp>
        <p:nvSpPr>
          <p:cNvPr id="3" name="内容占位符 2"/>
          <p:cNvSpPr>
            <a:spLocks noGrp="1"/>
          </p:cNvSpPr>
          <p:nvPr>
            <p:ph idx="1"/>
          </p:nvPr>
        </p:nvSpPr>
        <p:spPr>
          <a:xfrm>
            <a:off x="457200" y="1340768"/>
            <a:ext cx="8229600" cy="4785395"/>
          </a:xfrm>
        </p:spPr>
        <p:txBody>
          <a:bodyPr/>
          <a:lstStyle/>
          <a:p>
            <a:pPr>
              <a:lnSpc>
                <a:spcPct val="150000"/>
              </a:lnSpc>
            </a:pPr>
            <a:r>
              <a:rPr lang="zh-CN" altLang="en-US" dirty="0" smtClean="0"/>
              <a:t>         企</a:t>
            </a:r>
            <a:r>
              <a:rPr lang="zh-CN" altLang="en-US" dirty="0"/>
              <a:t>业应制定并实施厂区、厂房、设施、</a:t>
            </a:r>
            <a:endParaRPr lang="en-US" altLang="zh-CN" dirty="0"/>
          </a:p>
          <a:p>
            <a:pPr>
              <a:lnSpc>
                <a:spcPct val="150000"/>
              </a:lnSpc>
            </a:pPr>
            <a:r>
              <a:rPr lang="zh-CN" altLang="en-US" dirty="0"/>
              <a:t>设备等的维护保养计划，使之保持良好状</a:t>
            </a:r>
            <a:endParaRPr lang="en-US" altLang="zh-CN" dirty="0"/>
          </a:p>
          <a:p>
            <a:pPr>
              <a:lnSpc>
                <a:spcPct val="150000"/>
              </a:lnSpc>
            </a:pPr>
            <a:r>
              <a:rPr lang="zh-CN" altLang="en-US" dirty="0"/>
              <a:t>态，并防止对产品的污染。</a:t>
            </a:r>
            <a:endParaRPr lang="en-US" altLang="zh-CN" dirty="0"/>
          </a:p>
          <a:p>
            <a:r>
              <a:rPr lang="en-US" altLang="zh-CN" dirty="0">
                <a:solidFill>
                  <a:srgbClr val="FF0000"/>
                </a:solidFill>
              </a:rPr>
              <a:t> </a:t>
            </a:r>
          </a:p>
          <a:p>
            <a:pPr marL="0" indent="0">
              <a:buNone/>
            </a:pPr>
            <a:r>
              <a:rPr lang="zh-CN" altLang="en-US" dirty="0"/>
              <a:t>（</a:t>
            </a:r>
            <a:r>
              <a:rPr lang="zh-CN" altLang="en-US" sz="2800" dirty="0"/>
              <a:t>编制设备、设施清单；建立</a:t>
            </a:r>
            <a:r>
              <a:rPr lang="zh-CN" altLang="en-US" sz="2800" dirty="0" smtClean="0"/>
              <a:t>维护和</a:t>
            </a:r>
            <a:r>
              <a:rPr lang="zh-CN" altLang="en-US" sz="2800" dirty="0"/>
              <a:t>保养计划文件</a:t>
            </a:r>
            <a:r>
              <a:rPr lang="zh-CN" altLang="en-US" dirty="0"/>
              <a:t>）</a:t>
            </a:r>
          </a:p>
          <a:p>
            <a:endParaRPr lang="zh-CN" altLang="en-US" dirty="0"/>
          </a:p>
        </p:txBody>
      </p:sp>
    </p:spTree>
    <p:extLst>
      <p:ext uri="{BB962C8B-B14F-4D97-AF65-F5344CB8AC3E}">
        <p14:creationId xmlns:p14="http://schemas.microsoft.com/office/powerpoint/2010/main" val="33457580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2400" dirty="0">
                <a:solidFill>
                  <a:srgbClr val="FF0000"/>
                </a:solidFill>
              </a:rPr>
              <a:t> </a:t>
            </a:r>
            <a:r>
              <a:rPr lang="en-US" altLang="zh-CN" sz="2400" dirty="0" smtClean="0">
                <a:solidFill>
                  <a:srgbClr val="FF0000"/>
                </a:solidFill>
              </a:rPr>
              <a:t> </a:t>
            </a:r>
            <a:r>
              <a:rPr lang="en-US" altLang="zh-CN" sz="2800" dirty="0" smtClean="0">
                <a:solidFill>
                  <a:srgbClr val="FF0000"/>
                </a:solidFill>
              </a:rPr>
              <a:t>6</a:t>
            </a:r>
            <a:r>
              <a:rPr lang="zh-CN" altLang="en-US" sz="2800" dirty="0" smtClean="0">
                <a:solidFill>
                  <a:srgbClr val="FF0000"/>
                </a:solidFill>
              </a:rPr>
              <a:t>、标</a:t>
            </a:r>
            <a:r>
              <a:rPr lang="zh-CN" altLang="en-US" sz="2800" dirty="0">
                <a:solidFill>
                  <a:srgbClr val="FF0000"/>
                </a:solidFill>
              </a:rPr>
              <a:t>识和追溯计划、产品召回计</a:t>
            </a:r>
            <a:r>
              <a:rPr lang="zh-CN" altLang="en-US" sz="2800" dirty="0" smtClean="0">
                <a:solidFill>
                  <a:srgbClr val="FF0000"/>
                </a:solidFill>
              </a:rPr>
              <a:t>划 </a:t>
            </a:r>
            <a:r>
              <a:rPr lang="en-US" altLang="zh-CN" sz="2800" dirty="0" smtClean="0">
                <a:solidFill>
                  <a:srgbClr val="FF0000"/>
                </a:solidFill>
              </a:rPr>
              <a:t>I</a:t>
            </a:r>
            <a:r>
              <a:rPr lang="en-US" altLang="zh-CN" sz="2800" dirty="0">
                <a:solidFill>
                  <a:srgbClr val="FF0000"/>
                </a:solidFill>
              </a:rPr>
              <a:t/>
            </a:r>
            <a:br>
              <a:rPr lang="en-US" altLang="zh-CN" sz="2800" dirty="0">
                <a:solidFill>
                  <a:srgbClr val="FF0000"/>
                </a:solidFill>
              </a:rPr>
            </a:br>
            <a:endParaRPr lang="zh-CN" altLang="en-US" sz="2800" dirty="0"/>
          </a:p>
        </p:txBody>
      </p:sp>
      <p:sp>
        <p:nvSpPr>
          <p:cNvPr id="3" name="内容占位符 2"/>
          <p:cNvSpPr>
            <a:spLocks noGrp="1"/>
          </p:cNvSpPr>
          <p:nvPr>
            <p:ph idx="1"/>
          </p:nvPr>
        </p:nvSpPr>
        <p:spPr>
          <a:xfrm>
            <a:off x="457200" y="1124744"/>
            <a:ext cx="8229600" cy="5001419"/>
          </a:xfrm>
        </p:spPr>
        <p:txBody>
          <a:bodyPr>
            <a:normAutofit fontScale="92500"/>
          </a:bodyPr>
          <a:lstStyle/>
          <a:p>
            <a:pPr marL="0" indent="0">
              <a:lnSpc>
                <a:spcPct val="110000"/>
              </a:lnSpc>
              <a:buNone/>
            </a:pPr>
            <a:r>
              <a:rPr lang="en-US" altLang="zh-CN" dirty="0">
                <a:solidFill>
                  <a:srgbClr val="FF0000"/>
                </a:solidFill>
              </a:rPr>
              <a:t> </a:t>
            </a:r>
            <a:r>
              <a:rPr lang="en-US" altLang="zh-CN" dirty="0" smtClean="0">
                <a:solidFill>
                  <a:srgbClr val="FF0000"/>
                </a:solidFill>
              </a:rPr>
              <a:t>           </a:t>
            </a:r>
            <a:r>
              <a:rPr lang="en-US" altLang="zh-CN" dirty="0" smtClean="0"/>
              <a:t>1</a:t>
            </a:r>
            <a:r>
              <a:rPr lang="en-US" altLang="zh-CN" dirty="0"/>
              <a:t>.</a:t>
            </a:r>
            <a:r>
              <a:rPr lang="en-US" altLang="zh-CN" dirty="0" smtClean="0"/>
              <a:t>  </a:t>
            </a:r>
            <a:r>
              <a:rPr lang="zh-CN" altLang="en-US" dirty="0"/>
              <a:t>标识和追溯计划 </a:t>
            </a:r>
            <a:endParaRPr lang="en-US" altLang="zh-CN" dirty="0"/>
          </a:p>
          <a:p>
            <a:pPr>
              <a:lnSpc>
                <a:spcPct val="110000"/>
              </a:lnSpc>
              <a:buNone/>
            </a:pPr>
            <a:r>
              <a:rPr lang="zh-CN" altLang="en-US" dirty="0"/>
              <a:t>            企业应确保具备识别产品及其状态的追溯能力，并应制定实施产品标识和可追溯性计划，至少满足以下方面的要求：</a:t>
            </a:r>
            <a:endParaRPr lang="en-US" altLang="zh-CN" dirty="0"/>
          </a:p>
          <a:p>
            <a:pPr>
              <a:lnSpc>
                <a:spcPct val="110000"/>
              </a:lnSpc>
              <a:buNone/>
            </a:pPr>
            <a:r>
              <a:rPr lang="zh-CN" altLang="en-US" dirty="0"/>
              <a:t>     </a:t>
            </a:r>
            <a:r>
              <a:rPr lang="en-US" altLang="zh-CN" dirty="0"/>
              <a:t>a)  </a:t>
            </a:r>
            <a:r>
              <a:rPr lang="zh-CN" altLang="en-US" dirty="0" smtClean="0"/>
              <a:t>在</a:t>
            </a:r>
            <a:r>
              <a:rPr lang="zh-CN" altLang="en-US" dirty="0"/>
              <a:t>净水</a:t>
            </a:r>
            <a:r>
              <a:rPr lang="zh-CN" altLang="en-US" dirty="0" smtClean="0"/>
              <a:t>生</a:t>
            </a:r>
            <a:r>
              <a:rPr lang="zh-CN" altLang="en-US" dirty="0"/>
              <a:t>产全过程中，使用适宜的方法识别产品并具有可追溯性；</a:t>
            </a:r>
            <a:endParaRPr lang="en-US" altLang="zh-CN" dirty="0"/>
          </a:p>
          <a:p>
            <a:pPr>
              <a:lnSpc>
                <a:spcPct val="110000"/>
              </a:lnSpc>
              <a:buNone/>
            </a:pPr>
            <a:r>
              <a:rPr lang="zh-CN" altLang="en-US" dirty="0"/>
              <a:t>     </a:t>
            </a:r>
            <a:r>
              <a:rPr lang="en-US" altLang="zh-CN" dirty="0"/>
              <a:t>b)  </a:t>
            </a:r>
            <a:r>
              <a:rPr lang="zh-CN" altLang="en-US" dirty="0"/>
              <a:t>针对监控和验证要求，标识产品的状态； </a:t>
            </a:r>
            <a:endParaRPr lang="en-US" altLang="zh-CN" dirty="0"/>
          </a:p>
          <a:p>
            <a:pPr>
              <a:lnSpc>
                <a:spcPct val="110000"/>
              </a:lnSpc>
              <a:buNone/>
            </a:pPr>
            <a:r>
              <a:rPr lang="zh-CN" altLang="en-US" dirty="0"/>
              <a:t>     </a:t>
            </a:r>
            <a:r>
              <a:rPr lang="en-US" altLang="zh-CN" dirty="0"/>
              <a:t>c)  </a:t>
            </a:r>
            <a:r>
              <a:rPr lang="zh-CN" altLang="en-US" dirty="0"/>
              <a:t>保持产品发运记录，包括所有分销方、零售商、顾客或消费者</a:t>
            </a:r>
            <a:r>
              <a:rPr lang="zh-CN" altLang="en-US" sz="2600" dirty="0"/>
              <a:t>，</a:t>
            </a:r>
            <a:r>
              <a:rPr lang="zh-CN" altLang="en-US" sz="2600" dirty="0">
                <a:solidFill>
                  <a:srgbClr val="002060"/>
                </a:solidFill>
              </a:rPr>
              <a:t>（建立标识和可追溯计划文件）</a:t>
            </a:r>
            <a:endParaRPr lang="en-US" altLang="zh-CN" sz="2600" dirty="0">
              <a:solidFill>
                <a:srgbClr val="002060"/>
              </a:solidFill>
            </a:endParaRPr>
          </a:p>
          <a:p>
            <a:endParaRPr lang="zh-CN" altLang="en-US" dirty="0"/>
          </a:p>
        </p:txBody>
      </p:sp>
    </p:spTree>
    <p:extLst>
      <p:ext uri="{BB962C8B-B14F-4D97-AF65-F5344CB8AC3E}">
        <p14:creationId xmlns:p14="http://schemas.microsoft.com/office/powerpoint/2010/main" val="37236571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2700" dirty="0" smtClean="0">
                <a:solidFill>
                  <a:srgbClr val="FF0000"/>
                </a:solidFill>
              </a:rPr>
              <a:t> 6</a:t>
            </a:r>
            <a:r>
              <a:rPr lang="zh-CN" altLang="en-US" sz="2700" dirty="0" smtClean="0">
                <a:solidFill>
                  <a:srgbClr val="FF0000"/>
                </a:solidFill>
              </a:rPr>
              <a:t>、标</a:t>
            </a:r>
            <a:r>
              <a:rPr lang="zh-CN" altLang="en-US" sz="2700" dirty="0">
                <a:solidFill>
                  <a:srgbClr val="FF0000"/>
                </a:solidFill>
              </a:rPr>
              <a:t>识和追溯计划、产品召回计</a:t>
            </a:r>
            <a:r>
              <a:rPr lang="zh-CN" altLang="en-US" sz="2700" dirty="0" smtClean="0">
                <a:solidFill>
                  <a:srgbClr val="FF0000"/>
                </a:solidFill>
              </a:rPr>
              <a:t>划 </a:t>
            </a:r>
            <a:r>
              <a:rPr lang="en-US" altLang="zh-CN" sz="2800" dirty="0" smtClean="0">
                <a:solidFill>
                  <a:srgbClr val="FF0000"/>
                </a:solidFill>
                <a:latin typeface="宋体"/>
                <a:ea typeface="宋体"/>
              </a:rPr>
              <a:t>Ⅱ</a:t>
            </a:r>
            <a:endParaRPr lang="zh-CN" altLang="en-US" sz="2700" dirty="0"/>
          </a:p>
        </p:txBody>
      </p:sp>
      <p:sp>
        <p:nvSpPr>
          <p:cNvPr id="3" name="内容占位符 2"/>
          <p:cNvSpPr>
            <a:spLocks noGrp="1"/>
          </p:cNvSpPr>
          <p:nvPr>
            <p:ph idx="1"/>
          </p:nvPr>
        </p:nvSpPr>
        <p:spPr>
          <a:xfrm>
            <a:off x="457200" y="1268760"/>
            <a:ext cx="8229600" cy="5256584"/>
          </a:xfrm>
        </p:spPr>
        <p:txBody>
          <a:bodyPr>
            <a:normAutofit fontScale="77500" lnSpcReduction="20000"/>
          </a:bodyPr>
          <a:lstStyle/>
          <a:p>
            <a:r>
              <a:rPr lang="en-US" altLang="zh-CN" sz="3600" dirty="0" smtClean="0"/>
              <a:t>2</a:t>
            </a:r>
            <a:r>
              <a:rPr lang="en-US" altLang="zh-CN" sz="3600" dirty="0"/>
              <a:t>.</a:t>
            </a:r>
            <a:r>
              <a:rPr lang="en-US" altLang="zh-CN" sz="3600" dirty="0" smtClean="0"/>
              <a:t>  </a:t>
            </a:r>
            <a:r>
              <a:rPr lang="zh-CN" altLang="en-US" sz="3600" dirty="0"/>
              <a:t>产品召回计划</a:t>
            </a:r>
            <a:endParaRPr lang="en-US" altLang="zh-CN" sz="3600" dirty="0"/>
          </a:p>
          <a:p>
            <a:pPr>
              <a:buNone/>
            </a:pPr>
            <a:r>
              <a:rPr lang="zh-CN" altLang="en-US" dirty="0"/>
              <a:t>           企业应制定产品召回计划，确保受安全危害影响的放行产品得以全部召回。该计划应至少包括以下方面的要求： </a:t>
            </a:r>
          </a:p>
          <a:p>
            <a:pPr>
              <a:buNone/>
            </a:pPr>
            <a:r>
              <a:rPr lang="zh-CN" altLang="en-US" dirty="0"/>
              <a:t>     </a:t>
            </a:r>
            <a:r>
              <a:rPr lang="en-US" altLang="zh-CN" dirty="0"/>
              <a:t>a</a:t>
            </a:r>
            <a:r>
              <a:rPr lang="zh-CN" altLang="en-US" dirty="0"/>
              <a:t>） 确定启动和实施产品召回计划人员的职责和权限； </a:t>
            </a:r>
          </a:p>
          <a:p>
            <a:pPr>
              <a:buNone/>
            </a:pPr>
            <a:r>
              <a:rPr lang="zh-CN" altLang="en-US" dirty="0"/>
              <a:t>     </a:t>
            </a:r>
            <a:r>
              <a:rPr lang="en-US" altLang="zh-CN" dirty="0"/>
              <a:t>b</a:t>
            </a:r>
            <a:r>
              <a:rPr lang="zh-CN" altLang="en-US" dirty="0"/>
              <a:t>） 确定产品召回行动需符合的相关法律、法规和其他相关要求； </a:t>
            </a:r>
          </a:p>
          <a:p>
            <a:pPr>
              <a:buNone/>
            </a:pPr>
            <a:r>
              <a:rPr lang="zh-CN" altLang="en-US" dirty="0"/>
              <a:t>     </a:t>
            </a:r>
            <a:r>
              <a:rPr lang="en-US" altLang="zh-CN" dirty="0"/>
              <a:t>c</a:t>
            </a:r>
            <a:r>
              <a:rPr lang="zh-CN" altLang="en-US" dirty="0"/>
              <a:t>） 制定并实施受安全危害影响产品的召回措施； </a:t>
            </a:r>
          </a:p>
          <a:p>
            <a:pPr>
              <a:buNone/>
            </a:pPr>
            <a:r>
              <a:rPr lang="zh-CN" altLang="en-US" dirty="0"/>
              <a:t>     </a:t>
            </a:r>
            <a:r>
              <a:rPr lang="en-US" altLang="zh-CN" dirty="0"/>
              <a:t>d</a:t>
            </a:r>
            <a:r>
              <a:rPr lang="zh-CN" altLang="en-US" dirty="0"/>
              <a:t>） 制定对召回的产品进行分析和处置的措施； </a:t>
            </a:r>
          </a:p>
          <a:p>
            <a:pPr>
              <a:buNone/>
            </a:pPr>
            <a:r>
              <a:rPr lang="zh-CN" altLang="en-US" dirty="0"/>
              <a:t>     </a:t>
            </a:r>
            <a:r>
              <a:rPr lang="en-US" altLang="zh-CN" dirty="0"/>
              <a:t>e</a:t>
            </a:r>
            <a:r>
              <a:rPr lang="zh-CN" altLang="en-US" dirty="0"/>
              <a:t>） 定期演练并验证其有效性。</a:t>
            </a:r>
          </a:p>
          <a:p>
            <a:pPr>
              <a:buNone/>
            </a:pPr>
            <a:r>
              <a:rPr lang="zh-CN" altLang="en-US" dirty="0"/>
              <a:t>     应保持产品召回计划实施记录。</a:t>
            </a:r>
            <a:endParaRPr lang="en-US" altLang="zh-CN" dirty="0"/>
          </a:p>
          <a:p>
            <a:pPr>
              <a:buNone/>
            </a:pPr>
            <a:r>
              <a:rPr lang="en-US" altLang="zh-CN" dirty="0"/>
              <a:t>      </a:t>
            </a:r>
            <a:endParaRPr lang="en-US" altLang="zh-CN" dirty="0" smtClean="0"/>
          </a:p>
          <a:p>
            <a:pPr>
              <a:buNone/>
            </a:pPr>
            <a:r>
              <a:rPr lang="en-US" altLang="zh-CN" dirty="0">
                <a:solidFill>
                  <a:srgbClr val="002060"/>
                </a:solidFill>
              </a:rPr>
              <a:t> </a:t>
            </a:r>
            <a:r>
              <a:rPr lang="en-US" altLang="zh-CN" dirty="0" smtClean="0">
                <a:solidFill>
                  <a:srgbClr val="002060"/>
                </a:solidFill>
              </a:rPr>
              <a:t>    </a:t>
            </a:r>
            <a:r>
              <a:rPr lang="zh-CN" altLang="en-US" dirty="0" smtClean="0">
                <a:solidFill>
                  <a:srgbClr val="002060"/>
                </a:solidFill>
              </a:rPr>
              <a:t>（</a:t>
            </a:r>
            <a:r>
              <a:rPr lang="zh-CN" altLang="en-US" dirty="0">
                <a:solidFill>
                  <a:srgbClr val="002060"/>
                </a:solidFill>
              </a:rPr>
              <a:t>建立产品召回计划文件）</a:t>
            </a:r>
          </a:p>
          <a:p>
            <a:endParaRPr lang="zh-CN" altLang="en-US" dirty="0"/>
          </a:p>
        </p:txBody>
      </p:sp>
    </p:spTree>
    <p:extLst>
      <p:ext uri="{BB962C8B-B14F-4D97-AF65-F5344CB8AC3E}">
        <p14:creationId xmlns:p14="http://schemas.microsoft.com/office/powerpoint/2010/main" val="39027893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562074"/>
          </a:xfrm>
        </p:spPr>
        <p:txBody>
          <a:bodyPr>
            <a:normAutofit/>
          </a:bodyPr>
          <a:lstStyle/>
          <a:p>
            <a:pPr algn="l"/>
            <a:r>
              <a:rPr lang="en-US" altLang="zh-CN" sz="2400" dirty="0" smtClean="0">
                <a:solidFill>
                  <a:srgbClr val="FF0000"/>
                </a:solidFill>
              </a:rPr>
              <a:t>  </a:t>
            </a:r>
            <a:r>
              <a:rPr lang="en-US" altLang="zh-CN" sz="2800" dirty="0" smtClean="0">
                <a:solidFill>
                  <a:srgbClr val="FF0000"/>
                </a:solidFill>
              </a:rPr>
              <a:t>7</a:t>
            </a:r>
            <a:r>
              <a:rPr lang="zh-CN" altLang="en-US" sz="2800" dirty="0" smtClean="0">
                <a:solidFill>
                  <a:srgbClr val="FF0000"/>
                </a:solidFill>
              </a:rPr>
              <a:t>、应</a:t>
            </a:r>
            <a:r>
              <a:rPr lang="zh-CN" altLang="en-US" sz="2800" dirty="0">
                <a:solidFill>
                  <a:srgbClr val="FF0000"/>
                </a:solidFill>
              </a:rPr>
              <a:t>急预案</a:t>
            </a:r>
            <a:endParaRPr lang="en-US" altLang="zh-CN" sz="2800" dirty="0">
              <a:solidFill>
                <a:srgbClr val="FF0000"/>
              </a:solidFill>
            </a:endParaRPr>
          </a:p>
        </p:txBody>
      </p:sp>
      <p:sp>
        <p:nvSpPr>
          <p:cNvPr id="3" name="内容占位符 2"/>
          <p:cNvSpPr>
            <a:spLocks noGrp="1"/>
          </p:cNvSpPr>
          <p:nvPr>
            <p:ph idx="1"/>
          </p:nvPr>
        </p:nvSpPr>
        <p:spPr>
          <a:xfrm>
            <a:off x="457200" y="980728"/>
            <a:ext cx="8229600" cy="5328592"/>
          </a:xfrm>
        </p:spPr>
        <p:txBody>
          <a:bodyPr>
            <a:normAutofit fontScale="70000" lnSpcReduction="20000"/>
          </a:bodyPr>
          <a:lstStyle/>
          <a:p>
            <a:pPr>
              <a:lnSpc>
                <a:spcPct val="120000"/>
              </a:lnSpc>
              <a:buNone/>
            </a:pPr>
            <a:r>
              <a:rPr lang="zh-CN" altLang="en-US" sz="3300" dirty="0" smtClean="0"/>
              <a:t>              企</a:t>
            </a:r>
            <a:r>
              <a:rPr lang="zh-CN" altLang="en-US" sz="3300" dirty="0"/>
              <a:t>业应识别、确定潜在</a:t>
            </a:r>
            <a:r>
              <a:rPr lang="zh-CN" altLang="en-US" sz="3300" dirty="0" smtClean="0"/>
              <a:t>的</a:t>
            </a:r>
            <a:r>
              <a:rPr lang="zh-CN" altLang="en-US" sz="3300" dirty="0"/>
              <a:t>水质</a:t>
            </a:r>
            <a:r>
              <a:rPr lang="zh-CN" altLang="en-US" sz="3300" dirty="0" smtClean="0"/>
              <a:t>安</a:t>
            </a:r>
            <a:r>
              <a:rPr lang="zh-CN" altLang="en-US" sz="3300" dirty="0"/>
              <a:t>全事故或紧急情况，预先制定应对的方案和措施，必要时做出响应，以减</a:t>
            </a:r>
            <a:r>
              <a:rPr lang="zh-CN" altLang="en-US" sz="3300" dirty="0" smtClean="0"/>
              <a:t>少</a:t>
            </a:r>
            <a:r>
              <a:rPr lang="zh-CN" altLang="en-US" sz="3300" dirty="0"/>
              <a:t>水质</a:t>
            </a:r>
            <a:r>
              <a:rPr lang="zh-CN" altLang="en-US" sz="3300" dirty="0" smtClean="0"/>
              <a:t>可</a:t>
            </a:r>
            <a:r>
              <a:rPr lang="zh-CN" altLang="en-US" sz="3300" dirty="0"/>
              <a:t>能发生安全危害的影响。 </a:t>
            </a:r>
            <a:endParaRPr lang="en-US" altLang="zh-CN" sz="3300" dirty="0"/>
          </a:p>
          <a:p>
            <a:pPr>
              <a:lnSpc>
                <a:spcPct val="170000"/>
              </a:lnSpc>
            </a:pPr>
            <a:r>
              <a:rPr lang="zh-CN" altLang="en-US" sz="3300" dirty="0"/>
              <a:t>        必要时，特别在事故或紧急情况发生后，企业应对应急预案予以审核和改进。 </a:t>
            </a:r>
            <a:endParaRPr lang="en-US" altLang="zh-CN" sz="3300" dirty="0"/>
          </a:p>
          <a:p>
            <a:pPr>
              <a:lnSpc>
                <a:spcPct val="170000"/>
              </a:lnSpc>
            </a:pPr>
            <a:r>
              <a:rPr lang="zh-CN" altLang="en-US" sz="3300" dirty="0"/>
              <a:t>         应保持应急预案实施记录。定期演练并验证其有效性。</a:t>
            </a:r>
            <a:endParaRPr lang="en-US" altLang="zh-CN" sz="3300" dirty="0"/>
          </a:p>
          <a:p>
            <a:pPr>
              <a:lnSpc>
                <a:spcPct val="170000"/>
              </a:lnSpc>
            </a:pPr>
            <a:r>
              <a:rPr lang="zh-CN" altLang="en-US" sz="3300" dirty="0"/>
              <a:t> </a:t>
            </a:r>
            <a:r>
              <a:rPr lang="zh-CN" altLang="en-US" sz="3300" dirty="0" smtClean="0"/>
              <a:t>        注</a:t>
            </a:r>
            <a:r>
              <a:rPr lang="zh-CN" altLang="en-US" sz="3300" dirty="0"/>
              <a:t>：紧急情况包括使企业的产品受到不可抗力因素影响的情况，如自然灾害、突发疫情、生物恐怖等</a:t>
            </a:r>
            <a:r>
              <a:rPr lang="zh-CN" altLang="en-US" sz="3300" dirty="0" smtClean="0"/>
              <a:t>。</a:t>
            </a:r>
            <a:endParaRPr lang="en-US" altLang="zh-CN" sz="3300" dirty="0" smtClean="0"/>
          </a:p>
          <a:p>
            <a:pPr>
              <a:lnSpc>
                <a:spcPct val="170000"/>
              </a:lnSpc>
            </a:pPr>
            <a:endParaRPr lang="en-US" altLang="zh-CN" sz="2800" dirty="0"/>
          </a:p>
          <a:p>
            <a:r>
              <a:rPr lang="zh-CN" altLang="en-US" sz="2800" dirty="0"/>
              <a:t>（建立应</a:t>
            </a:r>
            <a:r>
              <a:rPr lang="zh-CN" altLang="en-US" sz="2800" dirty="0" smtClean="0"/>
              <a:t>急准备和响</a:t>
            </a:r>
            <a:r>
              <a:rPr lang="zh-CN" altLang="en-US" sz="2800" dirty="0"/>
              <a:t>应预案文件）</a:t>
            </a:r>
          </a:p>
          <a:p>
            <a:endParaRPr lang="zh-CN" altLang="en-US" dirty="0"/>
          </a:p>
        </p:txBody>
      </p:sp>
    </p:spTree>
    <p:extLst>
      <p:ext uri="{BB962C8B-B14F-4D97-AF65-F5344CB8AC3E}">
        <p14:creationId xmlns:p14="http://schemas.microsoft.com/office/powerpoint/2010/main" val="8458774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634082"/>
          </a:xfrm>
        </p:spPr>
        <p:txBody>
          <a:bodyPr>
            <a:normAutofit/>
          </a:bodyPr>
          <a:lstStyle/>
          <a:p>
            <a:r>
              <a:rPr lang="zh-CN" altLang="en-US" sz="3200" dirty="0" smtClean="0">
                <a:solidFill>
                  <a:srgbClr val="FF0000"/>
                </a:solidFill>
              </a:rPr>
              <a:t>七</a:t>
            </a:r>
            <a:r>
              <a:rPr lang="zh-CN" altLang="en-US" sz="3200" dirty="0">
                <a:solidFill>
                  <a:srgbClr val="FF0000"/>
                </a:solidFill>
              </a:rPr>
              <a:t>、</a:t>
            </a:r>
            <a:r>
              <a:rPr lang="en-US" altLang="zh-CN" sz="3200" dirty="0" smtClean="0">
                <a:solidFill>
                  <a:srgbClr val="FF0000"/>
                </a:solidFill>
              </a:rPr>
              <a:t>HACCP</a:t>
            </a:r>
            <a:r>
              <a:rPr lang="zh-CN" altLang="en-US" sz="3200" dirty="0">
                <a:solidFill>
                  <a:srgbClr val="FF0000"/>
                </a:solidFill>
              </a:rPr>
              <a:t>计划的建立和实施</a:t>
            </a:r>
            <a:endParaRPr lang="zh-CN" altLang="en-US" sz="3200" dirty="0"/>
          </a:p>
        </p:txBody>
      </p:sp>
      <p:sp>
        <p:nvSpPr>
          <p:cNvPr id="3" name="内容占位符 2"/>
          <p:cNvSpPr>
            <a:spLocks noGrp="1"/>
          </p:cNvSpPr>
          <p:nvPr>
            <p:ph idx="1"/>
          </p:nvPr>
        </p:nvSpPr>
        <p:spPr>
          <a:xfrm>
            <a:off x="457200" y="908720"/>
            <a:ext cx="8229600" cy="5688632"/>
          </a:xfrm>
        </p:spPr>
        <p:txBody>
          <a:bodyPr>
            <a:normAutofit fontScale="47500" lnSpcReduction="20000"/>
          </a:bodyPr>
          <a:lstStyle/>
          <a:p>
            <a:pPr algn="ctr">
              <a:lnSpc>
                <a:spcPct val="170000"/>
              </a:lnSpc>
              <a:buNone/>
            </a:pPr>
            <a:r>
              <a:rPr lang="en-US" altLang="zh-CN" sz="4400" dirty="0" smtClean="0">
                <a:solidFill>
                  <a:srgbClr val="FF0000"/>
                </a:solidFill>
                <a:latin typeface="宋体" panose="02010600030101010101" pitchFamily="2" charset="-122"/>
                <a:ea typeface="宋体" panose="02010600030101010101" pitchFamily="2" charset="-122"/>
              </a:rPr>
              <a:t>7.1 </a:t>
            </a:r>
            <a:r>
              <a:rPr lang="zh-CN" altLang="en-US" sz="4400" dirty="0" smtClean="0">
                <a:solidFill>
                  <a:srgbClr val="FF0000"/>
                </a:solidFill>
                <a:latin typeface="宋体" panose="02010600030101010101" pitchFamily="2" charset="-122"/>
                <a:ea typeface="宋体" panose="02010600030101010101" pitchFamily="2" charset="-122"/>
              </a:rPr>
              <a:t>总  则</a:t>
            </a:r>
            <a:endParaRPr lang="en-US" altLang="zh-CN" sz="4400" dirty="0">
              <a:solidFill>
                <a:srgbClr val="FF0000"/>
              </a:solidFill>
              <a:latin typeface="宋体" panose="02010600030101010101" pitchFamily="2" charset="-122"/>
              <a:ea typeface="宋体" panose="02010600030101010101" pitchFamily="2" charset="-122"/>
            </a:endParaRPr>
          </a:p>
          <a:p>
            <a:pPr>
              <a:lnSpc>
                <a:spcPct val="170000"/>
              </a:lnSpc>
              <a:buNone/>
            </a:pPr>
            <a:r>
              <a:rPr lang="en-US" altLang="zh-CN" dirty="0" smtClean="0">
                <a:latin typeface="宋体" panose="02010600030101010101" pitchFamily="2" charset="-122"/>
                <a:ea typeface="宋体" panose="02010600030101010101" pitchFamily="2" charset="-122"/>
              </a:rPr>
              <a:t>        HACCP</a:t>
            </a:r>
            <a:r>
              <a:rPr lang="zh-CN" altLang="en-US" dirty="0">
                <a:latin typeface="宋体" panose="02010600030101010101" pitchFamily="2" charset="-122"/>
                <a:ea typeface="宋体" panose="02010600030101010101" pitchFamily="2" charset="-122"/>
              </a:rPr>
              <a:t>小组应根据以下</a:t>
            </a:r>
            <a:r>
              <a:rPr lang="zh-CN" altLang="en-US" b="1" dirty="0">
                <a:latin typeface="宋体" panose="02010600030101010101" pitchFamily="2" charset="-122"/>
                <a:ea typeface="宋体" panose="02010600030101010101" pitchFamily="2" charset="-122"/>
              </a:rPr>
              <a:t>七个原理</a:t>
            </a:r>
            <a:r>
              <a:rPr lang="zh-CN" altLang="en-US" dirty="0">
                <a:latin typeface="宋体" panose="02010600030101010101" pitchFamily="2" charset="-122"/>
                <a:ea typeface="宋体" panose="02010600030101010101" pitchFamily="2" charset="-122"/>
              </a:rPr>
              <a:t>的要求制定并组织实施</a:t>
            </a:r>
            <a:r>
              <a:rPr lang="en-US" altLang="zh-CN" dirty="0">
                <a:latin typeface="宋体" panose="02010600030101010101" pitchFamily="2" charset="-122"/>
                <a:ea typeface="宋体" panose="02010600030101010101" pitchFamily="2" charset="-122"/>
              </a:rPr>
              <a:t>HACCP</a:t>
            </a:r>
            <a:r>
              <a:rPr lang="zh-CN" altLang="en-US" dirty="0">
                <a:latin typeface="宋体" panose="02010600030101010101" pitchFamily="2" charset="-122"/>
                <a:ea typeface="宋体" panose="02010600030101010101" pitchFamily="2" charset="-122"/>
              </a:rPr>
              <a:t>计划，系统控制显著危害，确保将这些危害防止、消除或降低到可接受水平，以保证水质安全。</a:t>
            </a:r>
          </a:p>
          <a:p>
            <a:pPr>
              <a:lnSpc>
                <a:spcPct val="170000"/>
              </a:lnSpc>
              <a:buNone/>
            </a:pPr>
            <a:r>
              <a:rPr lang="zh-CN" altLang="en-US" dirty="0">
                <a:latin typeface="宋体" panose="02010600030101010101" pitchFamily="2" charset="-122"/>
                <a:ea typeface="宋体" panose="02010600030101010101" pitchFamily="2" charset="-122"/>
              </a:rPr>
              <a:t>      </a:t>
            </a:r>
            <a:r>
              <a:rPr lang="zh-CN" altLang="en-US" dirty="0" smtClean="0">
                <a:latin typeface="宋体" panose="02010600030101010101" pitchFamily="2" charset="-122"/>
                <a:ea typeface="宋体" panose="02010600030101010101" pitchFamily="2" charset="-122"/>
              </a:rPr>
              <a:t> </a:t>
            </a:r>
            <a:r>
              <a:rPr lang="en-US" altLang="zh-CN" sz="3800" dirty="0" smtClean="0">
                <a:solidFill>
                  <a:srgbClr val="FF0000"/>
                </a:solidFill>
                <a:latin typeface="宋体" panose="02010600030101010101" pitchFamily="2" charset="-122"/>
                <a:ea typeface="宋体" panose="02010600030101010101" pitchFamily="2" charset="-122"/>
              </a:rPr>
              <a:t>a</a:t>
            </a:r>
            <a:r>
              <a:rPr lang="zh-CN" altLang="en-US" sz="3800" dirty="0">
                <a:solidFill>
                  <a:srgbClr val="FF0000"/>
                </a:solidFill>
                <a:latin typeface="宋体" panose="02010600030101010101" pitchFamily="2" charset="-122"/>
                <a:ea typeface="宋体" panose="02010600030101010101" pitchFamily="2" charset="-122"/>
              </a:rPr>
              <a:t>） 进行危害分析和制定控制措施； </a:t>
            </a:r>
          </a:p>
          <a:p>
            <a:pPr>
              <a:lnSpc>
                <a:spcPct val="170000"/>
              </a:lnSpc>
              <a:buNone/>
            </a:pPr>
            <a:r>
              <a:rPr lang="zh-CN" altLang="en-US" sz="3800" dirty="0">
                <a:solidFill>
                  <a:srgbClr val="FF0000"/>
                </a:solidFill>
                <a:latin typeface="宋体" panose="02010600030101010101" pitchFamily="2" charset="-122"/>
                <a:ea typeface="宋体" panose="02010600030101010101" pitchFamily="2" charset="-122"/>
              </a:rPr>
              <a:t>      </a:t>
            </a:r>
            <a:r>
              <a:rPr lang="en-US" altLang="zh-CN" sz="3800" dirty="0">
                <a:solidFill>
                  <a:srgbClr val="FF0000"/>
                </a:solidFill>
                <a:latin typeface="宋体" panose="02010600030101010101" pitchFamily="2" charset="-122"/>
                <a:ea typeface="宋体" panose="02010600030101010101" pitchFamily="2" charset="-122"/>
              </a:rPr>
              <a:t>b</a:t>
            </a:r>
            <a:r>
              <a:rPr lang="zh-CN" altLang="en-US" sz="3800" dirty="0">
                <a:solidFill>
                  <a:srgbClr val="FF0000"/>
                </a:solidFill>
                <a:latin typeface="宋体" panose="02010600030101010101" pitchFamily="2" charset="-122"/>
                <a:ea typeface="宋体" panose="02010600030101010101" pitchFamily="2" charset="-122"/>
              </a:rPr>
              <a:t>） 确定关键控制点； </a:t>
            </a:r>
          </a:p>
          <a:p>
            <a:pPr>
              <a:lnSpc>
                <a:spcPct val="170000"/>
              </a:lnSpc>
              <a:buNone/>
            </a:pPr>
            <a:r>
              <a:rPr lang="zh-CN" altLang="en-US" sz="3800" dirty="0">
                <a:solidFill>
                  <a:srgbClr val="FF0000"/>
                </a:solidFill>
                <a:latin typeface="宋体" panose="02010600030101010101" pitchFamily="2" charset="-122"/>
                <a:ea typeface="宋体" panose="02010600030101010101" pitchFamily="2" charset="-122"/>
              </a:rPr>
              <a:t>      </a:t>
            </a:r>
            <a:r>
              <a:rPr lang="en-US" altLang="zh-CN" sz="3800" dirty="0">
                <a:solidFill>
                  <a:srgbClr val="FF0000"/>
                </a:solidFill>
                <a:latin typeface="宋体" panose="02010600030101010101" pitchFamily="2" charset="-122"/>
                <a:ea typeface="宋体" panose="02010600030101010101" pitchFamily="2" charset="-122"/>
              </a:rPr>
              <a:t>c</a:t>
            </a:r>
            <a:r>
              <a:rPr lang="zh-CN" altLang="en-US" sz="3800" dirty="0">
                <a:solidFill>
                  <a:srgbClr val="FF0000"/>
                </a:solidFill>
                <a:latin typeface="宋体" panose="02010600030101010101" pitchFamily="2" charset="-122"/>
                <a:ea typeface="宋体" panose="02010600030101010101" pitchFamily="2" charset="-122"/>
              </a:rPr>
              <a:t>） 确定关键限值； </a:t>
            </a:r>
          </a:p>
          <a:p>
            <a:pPr>
              <a:lnSpc>
                <a:spcPct val="170000"/>
              </a:lnSpc>
              <a:buNone/>
            </a:pPr>
            <a:r>
              <a:rPr lang="zh-CN" altLang="en-US" sz="3800" dirty="0">
                <a:solidFill>
                  <a:srgbClr val="FF0000"/>
                </a:solidFill>
                <a:latin typeface="宋体" panose="02010600030101010101" pitchFamily="2" charset="-122"/>
                <a:ea typeface="宋体" panose="02010600030101010101" pitchFamily="2" charset="-122"/>
              </a:rPr>
              <a:t>      </a:t>
            </a:r>
            <a:r>
              <a:rPr lang="en-US" altLang="zh-CN" sz="3800" dirty="0">
                <a:solidFill>
                  <a:srgbClr val="FF0000"/>
                </a:solidFill>
                <a:latin typeface="宋体" panose="02010600030101010101" pitchFamily="2" charset="-122"/>
                <a:ea typeface="宋体" panose="02010600030101010101" pitchFamily="2" charset="-122"/>
              </a:rPr>
              <a:t>d</a:t>
            </a:r>
            <a:r>
              <a:rPr lang="zh-CN" altLang="en-US" sz="3800" dirty="0">
                <a:solidFill>
                  <a:srgbClr val="FF0000"/>
                </a:solidFill>
                <a:latin typeface="宋体" panose="02010600030101010101" pitchFamily="2" charset="-122"/>
                <a:ea typeface="宋体" panose="02010600030101010101" pitchFamily="2" charset="-122"/>
              </a:rPr>
              <a:t>） 建立关键控制点的监控系统； </a:t>
            </a:r>
          </a:p>
          <a:p>
            <a:pPr>
              <a:lnSpc>
                <a:spcPct val="170000"/>
              </a:lnSpc>
              <a:buNone/>
            </a:pPr>
            <a:r>
              <a:rPr lang="zh-CN" altLang="en-US" sz="3800" dirty="0">
                <a:solidFill>
                  <a:srgbClr val="FF0000"/>
                </a:solidFill>
                <a:latin typeface="宋体" panose="02010600030101010101" pitchFamily="2" charset="-122"/>
                <a:ea typeface="宋体" panose="02010600030101010101" pitchFamily="2" charset="-122"/>
              </a:rPr>
              <a:t>      </a:t>
            </a:r>
            <a:r>
              <a:rPr lang="en-US" altLang="zh-CN" sz="3800" dirty="0">
                <a:solidFill>
                  <a:srgbClr val="FF0000"/>
                </a:solidFill>
                <a:latin typeface="宋体" panose="02010600030101010101" pitchFamily="2" charset="-122"/>
                <a:ea typeface="宋体" panose="02010600030101010101" pitchFamily="2" charset="-122"/>
              </a:rPr>
              <a:t>e</a:t>
            </a:r>
            <a:r>
              <a:rPr lang="zh-CN" altLang="en-US" sz="3800" dirty="0">
                <a:solidFill>
                  <a:srgbClr val="FF0000"/>
                </a:solidFill>
                <a:latin typeface="宋体" panose="02010600030101010101" pitchFamily="2" charset="-122"/>
                <a:ea typeface="宋体" panose="02010600030101010101" pitchFamily="2" charset="-122"/>
              </a:rPr>
              <a:t>） 建立纠偏措施； </a:t>
            </a:r>
          </a:p>
          <a:p>
            <a:pPr>
              <a:lnSpc>
                <a:spcPct val="170000"/>
              </a:lnSpc>
              <a:buNone/>
            </a:pPr>
            <a:r>
              <a:rPr lang="zh-CN" altLang="en-US" sz="3800" dirty="0">
                <a:solidFill>
                  <a:srgbClr val="FF0000"/>
                </a:solidFill>
                <a:latin typeface="宋体" panose="02010600030101010101" pitchFamily="2" charset="-122"/>
                <a:ea typeface="宋体" panose="02010600030101010101" pitchFamily="2" charset="-122"/>
              </a:rPr>
              <a:t>      </a:t>
            </a:r>
            <a:r>
              <a:rPr lang="en-US" altLang="zh-CN" sz="3800" dirty="0">
                <a:solidFill>
                  <a:srgbClr val="FF0000"/>
                </a:solidFill>
                <a:latin typeface="宋体" panose="02010600030101010101" pitchFamily="2" charset="-122"/>
                <a:ea typeface="宋体" panose="02010600030101010101" pitchFamily="2" charset="-122"/>
              </a:rPr>
              <a:t>f</a:t>
            </a:r>
            <a:r>
              <a:rPr lang="zh-CN" altLang="en-US" sz="3800" dirty="0">
                <a:solidFill>
                  <a:srgbClr val="FF0000"/>
                </a:solidFill>
                <a:latin typeface="宋体" panose="02010600030101010101" pitchFamily="2" charset="-122"/>
                <a:ea typeface="宋体" panose="02010600030101010101" pitchFamily="2" charset="-122"/>
              </a:rPr>
              <a:t>） 建立验证程序； </a:t>
            </a:r>
          </a:p>
          <a:p>
            <a:pPr>
              <a:lnSpc>
                <a:spcPct val="170000"/>
              </a:lnSpc>
              <a:buNone/>
            </a:pPr>
            <a:r>
              <a:rPr lang="zh-CN" altLang="en-US" sz="3800" dirty="0">
                <a:solidFill>
                  <a:srgbClr val="FF0000"/>
                </a:solidFill>
                <a:latin typeface="宋体" panose="02010600030101010101" pitchFamily="2" charset="-122"/>
                <a:ea typeface="宋体" panose="02010600030101010101" pitchFamily="2" charset="-122"/>
              </a:rPr>
              <a:t>      </a:t>
            </a:r>
            <a:r>
              <a:rPr lang="en-US" altLang="zh-CN" sz="3800" dirty="0">
                <a:solidFill>
                  <a:srgbClr val="FF0000"/>
                </a:solidFill>
                <a:latin typeface="宋体" panose="02010600030101010101" pitchFamily="2" charset="-122"/>
                <a:ea typeface="宋体" panose="02010600030101010101" pitchFamily="2" charset="-122"/>
              </a:rPr>
              <a:t>g</a:t>
            </a:r>
            <a:r>
              <a:rPr lang="zh-CN" altLang="en-US" sz="3800" dirty="0">
                <a:solidFill>
                  <a:srgbClr val="FF0000"/>
                </a:solidFill>
                <a:latin typeface="宋体" panose="02010600030101010101" pitchFamily="2" charset="-122"/>
                <a:ea typeface="宋体" panose="02010600030101010101" pitchFamily="2" charset="-122"/>
              </a:rPr>
              <a:t>） 建立文件和记录保持系统。 </a:t>
            </a:r>
          </a:p>
          <a:p>
            <a:endParaRPr lang="zh-CN" altLang="en-US" dirty="0">
              <a:latin typeface="宋体" panose="02010600030101010101" pitchFamily="2" charset="-122"/>
              <a:ea typeface="宋体" panose="02010600030101010101" pitchFamily="2" charset="-122"/>
            </a:endParaRPr>
          </a:p>
          <a:p>
            <a:pPr>
              <a:lnSpc>
                <a:spcPct val="170000"/>
              </a:lnSpc>
              <a:spcBef>
                <a:spcPts val="0"/>
              </a:spcBef>
              <a:buNone/>
            </a:pPr>
            <a:r>
              <a:rPr lang="zh-CN" altLang="en-US" dirty="0">
                <a:latin typeface="宋体" panose="02010600030101010101" pitchFamily="2" charset="-122"/>
                <a:ea typeface="宋体" panose="02010600030101010101" pitchFamily="2" charset="-122"/>
              </a:rPr>
              <a:t>       任何影响</a:t>
            </a:r>
            <a:r>
              <a:rPr lang="en-US" altLang="zh-CN" dirty="0">
                <a:latin typeface="宋体" panose="02010600030101010101" pitchFamily="2" charset="-122"/>
                <a:ea typeface="宋体" panose="02010600030101010101" pitchFamily="2" charset="-122"/>
              </a:rPr>
              <a:t>HACCP</a:t>
            </a:r>
            <a:r>
              <a:rPr lang="zh-CN" altLang="en-US" dirty="0">
                <a:latin typeface="宋体" panose="02010600030101010101" pitchFamily="2" charset="-122"/>
                <a:ea typeface="宋体" panose="02010600030101010101" pitchFamily="2" charset="-122"/>
              </a:rPr>
              <a:t>计划有效性因素的变化，都可能影响</a:t>
            </a:r>
            <a:r>
              <a:rPr lang="en-US" altLang="zh-CN" dirty="0">
                <a:latin typeface="宋体" panose="02010600030101010101" pitchFamily="2" charset="-122"/>
                <a:ea typeface="宋体" panose="02010600030101010101" pitchFamily="2" charset="-122"/>
              </a:rPr>
              <a:t>HACCP</a:t>
            </a:r>
            <a:r>
              <a:rPr lang="zh-CN" altLang="en-US" dirty="0">
                <a:latin typeface="宋体" panose="02010600030101010101" pitchFamily="2" charset="-122"/>
                <a:ea typeface="宋体" panose="02010600030101010101" pitchFamily="2" charset="-122"/>
              </a:rPr>
              <a:t>计划的改变，要对</a:t>
            </a:r>
            <a:r>
              <a:rPr lang="en-US" altLang="zh-CN" dirty="0">
                <a:latin typeface="宋体" panose="02010600030101010101" pitchFamily="2" charset="-122"/>
                <a:ea typeface="宋体" panose="02010600030101010101" pitchFamily="2" charset="-122"/>
              </a:rPr>
              <a:t>HACCP</a:t>
            </a:r>
            <a:r>
              <a:rPr lang="zh-CN" altLang="en-US" dirty="0">
                <a:latin typeface="宋体" panose="02010600030101010101" pitchFamily="2" charset="-122"/>
                <a:ea typeface="宋体" panose="02010600030101010101" pitchFamily="2" charset="-122"/>
              </a:rPr>
              <a:t>计划进行确认、验证，必要时进行更新。 </a:t>
            </a:r>
          </a:p>
          <a:p>
            <a:endParaRPr lang="zh-CN" altLang="en-US" dirty="0"/>
          </a:p>
        </p:txBody>
      </p:sp>
    </p:spTree>
    <p:extLst>
      <p:ext uri="{BB962C8B-B14F-4D97-AF65-F5344CB8AC3E}">
        <p14:creationId xmlns:p14="http://schemas.microsoft.com/office/powerpoint/2010/main" val="6384489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76672"/>
            <a:ext cx="8229600" cy="864096"/>
          </a:xfrm>
        </p:spPr>
        <p:txBody>
          <a:bodyPr>
            <a:normAutofit fontScale="90000"/>
          </a:bodyPr>
          <a:lstStyle/>
          <a:p>
            <a:r>
              <a:rPr lang="en-US" altLang="zh-CN" sz="3200" dirty="0" smtClean="0">
                <a:solidFill>
                  <a:srgbClr val="FF0000"/>
                </a:solidFill>
              </a:rPr>
              <a:t> 7.2 HACCP</a:t>
            </a:r>
            <a:r>
              <a:rPr lang="zh-CN" altLang="en-US" sz="3200" dirty="0" smtClean="0">
                <a:solidFill>
                  <a:srgbClr val="FF0000"/>
                </a:solidFill>
              </a:rPr>
              <a:t>计划建立的预</a:t>
            </a:r>
            <a:r>
              <a:rPr lang="zh-CN" altLang="en-US" sz="3200" dirty="0">
                <a:solidFill>
                  <a:srgbClr val="FF0000"/>
                </a:solidFill>
              </a:rPr>
              <a:t>备步骤</a:t>
            </a:r>
            <a:r>
              <a:rPr lang="en-US" altLang="zh-CN" sz="3200" dirty="0">
                <a:solidFill>
                  <a:srgbClr val="FF0000"/>
                </a:solidFill>
              </a:rPr>
              <a:t/>
            </a:r>
            <a:br>
              <a:rPr lang="en-US" altLang="zh-CN" sz="3200" dirty="0">
                <a:solidFill>
                  <a:srgbClr val="FF0000"/>
                </a:solidFill>
              </a:rPr>
            </a:br>
            <a:endParaRPr lang="zh-CN" altLang="en-US" sz="3200" dirty="0">
              <a:solidFill>
                <a:srgbClr val="FF0000"/>
              </a:solidFill>
            </a:endParaRPr>
          </a:p>
        </p:txBody>
      </p:sp>
      <p:sp>
        <p:nvSpPr>
          <p:cNvPr id="3" name="内容占位符 2"/>
          <p:cNvSpPr>
            <a:spLocks noGrp="1"/>
          </p:cNvSpPr>
          <p:nvPr>
            <p:ph idx="1"/>
          </p:nvPr>
        </p:nvSpPr>
        <p:spPr/>
        <p:txBody>
          <a:bodyPr/>
          <a:lstStyle/>
          <a:p>
            <a:r>
              <a:rPr lang="en-US" altLang="zh-CN" dirty="0"/>
              <a:t> </a:t>
            </a:r>
            <a:r>
              <a:rPr lang="en-US" altLang="zh-CN" dirty="0" smtClean="0"/>
              <a:t>     1</a:t>
            </a:r>
            <a:r>
              <a:rPr lang="zh-CN" altLang="en-US" dirty="0"/>
              <a:t>、</a:t>
            </a:r>
            <a:r>
              <a:rPr lang="en-US" altLang="zh-CN" dirty="0" smtClean="0"/>
              <a:t>   </a:t>
            </a:r>
            <a:r>
              <a:rPr lang="en-US" altLang="zh-CN" dirty="0"/>
              <a:t>HACCP</a:t>
            </a:r>
            <a:r>
              <a:rPr lang="zh-CN" altLang="en-US" dirty="0"/>
              <a:t>小组的组成；</a:t>
            </a:r>
            <a:endParaRPr lang="en-US" altLang="zh-CN" dirty="0"/>
          </a:p>
          <a:p>
            <a:r>
              <a:rPr lang="en-US" altLang="zh-CN" dirty="0"/>
              <a:t>      </a:t>
            </a:r>
            <a:r>
              <a:rPr lang="en-US" altLang="zh-CN" dirty="0" smtClean="0"/>
              <a:t>2</a:t>
            </a:r>
            <a:r>
              <a:rPr lang="zh-CN" altLang="en-US" dirty="0" smtClean="0"/>
              <a:t>、</a:t>
            </a:r>
            <a:r>
              <a:rPr lang="en-US" altLang="zh-CN" dirty="0" smtClean="0"/>
              <a:t>   </a:t>
            </a:r>
            <a:r>
              <a:rPr lang="zh-CN" altLang="en-US" dirty="0"/>
              <a:t>产品描述 </a:t>
            </a:r>
            <a:r>
              <a:rPr lang="zh-CN" altLang="en-US" sz="2000" dirty="0"/>
              <a:t>；</a:t>
            </a:r>
            <a:r>
              <a:rPr lang="zh-CN" altLang="en-US" sz="2000" dirty="0">
                <a:solidFill>
                  <a:srgbClr val="0070C0"/>
                </a:solidFill>
              </a:rPr>
              <a:t>（广义的产品定义描</a:t>
            </a:r>
            <a:r>
              <a:rPr lang="zh-CN" altLang="en-US" sz="2000" dirty="0" smtClean="0">
                <a:solidFill>
                  <a:srgbClr val="0070C0"/>
                </a:solidFill>
              </a:rPr>
              <a:t>述，包括原辅材 料、涉水材料等</a:t>
            </a:r>
            <a:r>
              <a:rPr lang="zh-CN" altLang="en-US" sz="2000" dirty="0">
                <a:solidFill>
                  <a:srgbClr val="0070C0"/>
                </a:solidFill>
              </a:rPr>
              <a:t>描</a:t>
            </a:r>
            <a:r>
              <a:rPr lang="zh-CN" altLang="en-US" sz="2000" dirty="0" smtClean="0">
                <a:solidFill>
                  <a:srgbClr val="0070C0"/>
                </a:solidFill>
              </a:rPr>
              <a:t>述。）</a:t>
            </a:r>
            <a:endParaRPr lang="en-US" altLang="zh-CN" sz="2000" dirty="0">
              <a:solidFill>
                <a:srgbClr val="0070C0"/>
              </a:solidFill>
            </a:endParaRPr>
          </a:p>
          <a:p>
            <a:r>
              <a:rPr lang="en-US" altLang="zh-CN" dirty="0"/>
              <a:t>      </a:t>
            </a:r>
            <a:r>
              <a:rPr lang="en-US" altLang="zh-CN" dirty="0" smtClean="0"/>
              <a:t>3</a:t>
            </a:r>
            <a:r>
              <a:rPr lang="zh-CN" altLang="en-US" dirty="0" smtClean="0"/>
              <a:t>、</a:t>
            </a:r>
            <a:r>
              <a:rPr lang="en-US" altLang="zh-CN" dirty="0" smtClean="0"/>
              <a:t>   </a:t>
            </a:r>
            <a:r>
              <a:rPr lang="zh-CN" altLang="en-US" dirty="0"/>
              <a:t>预期用途的确定；</a:t>
            </a:r>
            <a:endParaRPr lang="en-US" altLang="zh-CN" dirty="0"/>
          </a:p>
          <a:p>
            <a:r>
              <a:rPr lang="en-US" altLang="zh-CN" dirty="0"/>
              <a:t>      </a:t>
            </a:r>
            <a:r>
              <a:rPr lang="en-US" altLang="zh-CN" dirty="0" smtClean="0"/>
              <a:t>4</a:t>
            </a:r>
            <a:r>
              <a:rPr lang="zh-CN" altLang="en-US" dirty="0" smtClean="0"/>
              <a:t>、</a:t>
            </a:r>
            <a:r>
              <a:rPr lang="en-US" altLang="zh-CN" dirty="0" smtClean="0"/>
              <a:t>   </a:t>
            </a:r>
            <a:r>
              <a:rPr lang="zh-CN" altLang="en-US" dirty="0"/>
              <a:t>流程图的制定</a:t>
            </a:r>
            <a:r>
              <a:rPr lang="zh-CN" altLang="en-US" sz="2000" dirty="0"/>
              <a:t>；（</a:t>
            </a:r>
            <a:r>
              <a:rPr lang="zh-CN" altLang="en-US" sz="2000" dirty="0">
                <a:solidFill>
                  <a:srgbClr val="0070C0"/>
                </a:solidFill>
              </a:rPr>
              <a:t>流程图的制定应完整、 准确、清晰；每个加工步骤的操作要求和工艺参数应在工艺描述中列出）</a:t>
            </a:r>
            <a:endParaRPr lang="en-US" altLang="zh-CN" sz="2000" dirty="0">
              <a:solidFill>
                <a:srgbClr val="0070C0"/>
              </a:solidFill>
            </a:endParaRPr>
          </a:p>
          <a:p>
            <a:r>
              <a:rPr lang="en-US" altLang="zh-CN" dirty="0"/>
              <a:t>      </a:t>
            </a:r>
            <a:r>
              <a:rPr lang="en-US" altLang="zh-CN" dirty="0" smtClean="0"/>
              <a:t>5</a:t>
            </a:r>
            <a:r>
              <a:rPr lang="zh-CN" altLang="en-US" dirty="0" smtClean="0"/>
              <a:t>、</a:t>
            </a:r>
            <a:r>
              <a:rPr lang="en-US" altLang="zh-CN" dirty="0" smtClean="0"/>
              <a:t>   </a:t>
            </a:r>
            <a:r>
              <a:rPr lang="zh-CN" altLang="en-US" dirty="0"/>
              <a:t>流程图的确认。</a:t>
            </a:r>
            <a:endParaRPr lang="en-US" altLang="zh-CN" dirty="0"/>
          </a:p>
          <a:p>
            <a:endParaRPr lang="zh-CN" altLang="en-US" dirty="0"/>
          </a:p>
        </p:txBody>
      </p:sp>
    </p:spTree>
    <p:extLst>
      <p:ext uri="{BB962C8B-B14F-4D97-AF65-F5344CB8AC3E}">
        <p14:creationId xmlns:p14="http://schemas.microsoft.com/office/powerpoint/2010/main" val="22093192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04664"/>
            <a:ext cx="8229600" cy="720080"/>
          </a:xfrm>
        </p:spPr>
        <p:txBody>
          <a:bodyPr>
            <a:noAutofit/>
          </a:bodyPr>
          <a:lstStyle/>
          <a:p>
            <a:pPr algn="l"/>
            <a:r>
              <a:rPr lang="en-US" altLang="zh-CN" sz="2800" dirty="0" smtClean="0">
                <a:solidFill>
                  <a:srgbClr val="FF0000"/>
                </a:solidFill>
              </a:rPr>
              <a:t>  1</a:t>
            </a:r>
            <a:r>
              <a:rPr lang="zh-CN" altLang="en-US" sz="2800" dirty="0" smtClean="0">
                <a:solidFill>
                  <a:srgbClr val="FF0000"/>
                </a:solidFill>
              </a:rPr>
              <a:t>、</a:t>
            </a:r>
            <a:r>
              <a:rPr lang="en-US" altLang="zh-CN" sz="2800" dirty="0" smtClean="0">
                <a:solidFill>
                  <a:srgbClr val="FF0000"/>
                </a:solidFill>
              </a:rPr>
              <a:t>HACCP</a:t>
            </a:r>
            <a:r>
              <a:rPr lang="zh-CN" altLang="en-US" sz="2800" dirty="0">
                <a:solidFill>
                  <a:srgbClr val="FF0000"/>
                </a:solidFill>
              </a:rPr>
              <a:t>小组的组</a:t>
            </a:r>
            <a:r>
              <a:rPr lang="zh-CN" altLang="en-US" sz="2800" dirty="0" smtClean="0">
                <a:solidFill>
                  <a:srgbClr val="FF0000"/>
                </a:solidFill>
              </a:rPr>
              <a:t>成 </a:t>
            </a:r>
            <a:r>
              <a:rPr lang="en-US" altLang="zh-CN" sz="2800" dirty="0" smtClean="0">
                <a:solidFill>
                  <a:srgbClr val="FF0000"/>
                </a:solidFill>
              </a:rPr>
              <a:t>I</a:t>
            </a:r>
            <a:r>
              <a:rPr lang="en-US" altLang="zh-CN" sz="2800" dirty="0">
                <a:solidFill>
                  <a:srgbClr val="FF0000"/>
                </a:solidFill>
              </a:rPr>
              <a:t/>
            </a:r>
            <a:br>
              <a:rPr lang="en-US" altLang="zh-CN" sz="2800" dirty="0">
                <a:solidFill>
                  <a:srgbClr val="FF0000"/>
                </a:solidFill>
              </a:rPr>
            </a:br>
            <a:endParaRPr lang="zh-CN" altLang="en-US" sz="2800" dirty="0">
              <a:solidFill>
                <a:srgbClr val="FF0000"/>
              </a:solidFill>
            </a:endParaRPr>
          </a:p>
        </p:txBody>
      </p:sp>
      <p:sp>
        <p:nvSpPr>
          <p:cNvPr id="3" name="内容占位符 2"/>
          <p:cNvSpPr>
            <a:spLocks noGrp="1"/>
          </p:cNvSpPr>
          <p:nvPr>
            <p:ph idx="1"/>
          </p:nvPr>
        </p:nvSpPr>
        <p:spPr>
          <a:xfrm>
            <a:off x="457200" y="1052736"/>
            <a:ext cx="8229600" cy="5073427"/>
          </a:xfrm>
        </p:spPr>
        <p:txBody>
          <a:bodyPr>
            <a:normAutofit fontScale="92500" lnSpcReduction="10000"/>
          </a:bodyPr>
          <a:lstStyle/>
          <a:p>
            <a:pPr>
              <a:lnSpc>
                <a:spcPct val="120000"/>
              </a:lnSpc>
            </a:pPr>
            <a:r>
              <a:rPr lang="zh-CN" altLang="en-US" dirty="0" smtClean="0"/>
              <a:t>         企</a:t>
            </a:r>
            <a:r>
              <a:rPr lang="zh-CN" altLang="en-US" dirty="0"/>
              <a:t>业</a:t>
            </a:r>
            <a:r>
              <a:rPr lang="en-US" altLang="zh-CN" dirty="0"/>
              <a:t>HACCP</a:t>
            </a:r>
            <a:r>
              <a:rPr lang="zh-CN" altLang="en-US" dirty="0"/>
              <a:t>小组人员的能力应满足本企</a:t>
            </a:r>
            <a:r>
              <a:rPr lang="zh-CN" altLang="en-US" dirty="0" smtClean="0"/>
              <a:t>业水质生</a:t>
            </a:r>
            <a:r>
              <a:rPr lang="zh-CN" altLang="en-US" dirty="0"/>
              <a:t>产专业技术要求，并由不同部门的人员组成，应包括</a:t>
            </a:r>
            <a:r>
              <a:rPr lang="zh-CN" altLang="en-US" dirty="0">
                <a:solidFill>
                  <a:srgbClr val="FF0000"/>
                </a:solidFill>
              </a:rPr>
              <a:t>卫生质量控制、产品研发、生产工艺技术、设备设施管理、原辅料采购、销售、仓储及运输部门的人员</a:t>
            </a:r>
            <a:r>
              <a:rPr lang="zh-CN" altLang="en-US" dirty="0"/>
              <a:t>，必要时，可请外</a:t>
            </a:r>
            <a:endParaRPr lang="en-US" altLang="zh-CN" dirty="0"/>
          </a:p>
          <a:p>
            <a:pPr>
              <a:lnSpc>
                <a:spcPct val="120000"/>
              </a:lnSpc>
            </a:pPr>
            <a:r>
              <a:rPr lang="zh-CN" altLang="en-US" dirty="0"/>
              <a:t>部专家参与。</a:t>
            </a:r>
            <a:endParaRPr lang="en-US" altLang="zh-CN" dirty="0"/>
          </a:p>
          <a:p>
            <a:pPr>
              <a:lnSpc>
                <a:spcPct val="120000"/>
              </a:lnSpc>
            </a:pPr>
            <a:r>
              <a:rPr lang="en-US" altLang="zh-CN" dirty="0"/>
              <a:t>         </a:t>
            </a:r>
            <a:r>
              <a:rPr lang="zh-CN" altLang="en-US" dirty="0"/>
              <a:t>小组成员应具有与企业的产品、过程、所涉及危害相关的专业技术知识和经验，并经过适当培训。</a:t>
            </a:r>
            <a:endParaRPr lang="en-US" altLang="zh-CN" dirty="0"/>
          </a:p>
          <a:p>
            <a:endParaRPr lang="zh-CN" altLang="en-US" dirty="0"/>
          </a:p>
        </p:txBody>
      </p:sp>
    </p:spTree>
    <p:extLst>
      <p:ext uri="{BB962C8B-B14F-4D97-AF65-F5344CB8AC3E}">
        <p14:creationId xmlns:p14="http://schemas.microsoft.com/office/powerpoint/2010/main" val="3755942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634082"/>
          </a:xfrm>
        </p:spPr>
        <p:txBody>
          <a:bodyPr>
            <a:normAutofit fontScale="90000"/>
          </a:bodyPr>
          <a:lstStyle/>
          <a:p>
            <a:pPr algn="l"/>
            <a:r>
              <a:rPr lang="en-US" altLang="zh-CN" sz="2800" dirty="0" smtClean="0">
                <a:solidFill>
                  <a:srgbClr val="FF0000"/>
                </a:solidFill>
              </a:rPr>
              <a:t>  </a:t>
            </a:r>
            <a:r>
              <a:rPr lang="en-US" altLang="zh-CN" sz="3100" dirty="0" smtClean="0">
                <a:solidFill>
                  <a:srgbClr val="FF0000"/>
                </a:solidFill>
              </a:rPr>
              <a:t>1</a:t>
            </a:r>
            <a:r>
              <a:rPr lang="zh-CN" altLang="en-US" sz="3100" dirty="0" smtClean="0">
                <a:solidFill>
                  <a:srgbClr val="FF0000"/>
                </a:solidFill>
              </a:rPr>
              <a:t>、</a:t>
            </a:r>
            <a:r>
              <a:rPr lang="en-US" altLang="zh-CN" sz="3100" dirty="0" smtClean="0">
                <a:solidFill>
                  <a:srgbClr val="FF0000"/>
                </a:solidFill>
              </a:rPr>
              <a:t>HACCP</a:t>
            </a:r>
            <a:r>
              <a:rPr lang="zh-CN" altLang="en-US" sz="3100" dirty="0">
                <a:solidFill>
                  <a:srgbClr val="FF0000"/>
                </a:solidFill>
              </a:rPr>
              <a:t>小组的组</a:t>
            </a:r>
            <a:r>
              <a:rPr lang="zh-CN" altLang="en-US" sz="3100" dirty="0" smtClean="0">
                <a:solidFill>
                  <a:srgbClr val="FF0000"/>
                </a:solidFill>
              </a:rPr>
              <a:t>成 </a:t>
            </a:r>
            <a:r>
              <a:rPr lang="en-US" altLang="zh-CN" sz="3100" dirty="0" smtClean="0">
                <a:solidFill>
                  <a:srgbClr val="FF0000"/>
                </a:solidFill>
                <a:latin typeface="宋体"/>
                <a:ea typeface="宋体"/>
              </a:rPr>
              <a:t>Ⅱ</a:t>
            </a:r>
            <a:r>
              <a:rPr lang="en-US" altLang="zh-CN" sz="3100" dirty="0">
                <a:solidFill>
                  <a:srgbClr val="FF0000"/>
                </a:solidFill>
              </a:rPr>
              <a:t/>
            </a:r>
            <a:br>
              <a:rPr lang="en-US" altLang="zh-CN" sz="3100" dirty="0">
                <a:solidFill>
                  <a:srgbClr val="FF0000"/>
                </a:solidFill>
              </a:rPr>
            </a:br>
            <a:endParaRPr lang="zh-CN" altLang="en-US" sz="3100" dirty="0"/>
          </a:p>
        </p:txBody>
      </p:sp>
      <p:sp>
        <p:nvSpPr>
          <p:cNvPr id="3" name="内容占位符 2"/>
          <p:cNvSpPr>
            <a:spLocks noGrp="1"/>
          </p:cNvSpPr>
          <p:nvPr>
            <p:ph idx="1"/>
          </p:nvPr>
        </p:nvSpPr>
        <p:spPr>
          <a:xfrm>
            <a:off x="457200" y="764704"/>
            <a:ext cx="8229600" cy="5361459"/>
          </a:xfrm>
        </p:spPr>
        <p:txBody>
          <a:bodyPr>
            <a:normAutofit fontScale="85000" lnSpcReduction="20000"/>
          </a:bodyPr>
          <a:lstStyle/>
          <a:p>
            <a:pPr>
              <a:lnSpc>
                <a:spcPct val="120000"/>
              </a:lnSpc>
            </a:pPr>
            <a:r>
              <a:rPr lang="zh-CN" altLang="en-US" dirty="0" smtClean="0"/>
              <a:t>         最</a:t>
            </a:r>
            <a:r>
              <a:rPr lang="zh-CN" altLang="en-US" dirty="0"/>
              <a:t>高管理者应指定一名</a:t>
            </a:r>
            <a:r>
              <a:rPr lang="en-US" altLang="zh-CN" dirty="0"/>
              <a:t>HACCP</a:t>
            </a:r>
            <a:r>
              <a:rPr lang="zh-CN" altLang="en-US" dirty="0"/>
              <a:t>小组组长，并应赋予以下方面的职责和权限： </a:t>
            </a:r>
            <a:endParaRPr lang="en-US" altLang="zh-CN" dirty="0"/>
          </a:p>
          <a:p>
            <a:pPr>
              <a:lnSpc>
                <a:spcPct val="120000"/>
              </a:lnSpc>
              <a:buNone/>
            </a:pPr>
            <a:r>
              <a:rPr lang="en-US" altLang="zh-CN" dirty="0"/>
              <a:t>        a</a:t>
            </a:r>
            <a:r>
              <a:rPr lang="zh-CN" altLang="en-US" dirty="0"/>
              <a:t>） 确保</a:t>
            </a:r>
            <a:r>
              <a:rPr lang="en-US" altLang="zh-CN" dirty="0"/>
              <a:t>HACCP</a:t>
            </a:r>
            <a:r>
              <a:rPr lang="zh-CN" altLang="en-US" dirty="0"/>
              <a:t>体系所需的过程得到建立、实施和保持； </a:t>
            </a:r>
          </a:p>
          <a:p>
            <a:pPr>
              <a:lnSpc>
                <a:spcPct val="120000"/>
              </a:lnSpc>
              <a:buNone/>
            </a:pPr>
            <a:r>
              <a:rPr lang="zh-CN" altLang="en-US" dirty="0"/>
              <a:t>        </a:t>
            </a:r>
            <a:r>
              <a:rPr lang="en-US" altLang="zh-CN" dirty="0"/>
              <a:t>b</a:t>
            </a:r>
            <a:r>
              <a:rPr lang="zh-CN" altLang="en-US" dirty="0"/>
              <a:t>） 向最高管理者报告</a:t>
            </a:r>
            <a:r>
              <a:rPr lang="en-US" altLang="zh-CN" dirty="0"/>
              <a:t>HACCP</a:t>
            </a:r>
            <a:r>
              <a:rPr lang="zh-CN" altLang="en-US" dirty="0"/>
              <a:t>体系的有效性、适宜性以及任何更新或改进</a:t>
            </a:r>
            <a:r>
              <a:rPr lang="zh-CN" altLang="en-US" dirty="0" smtClean="0"/>
              <a:t>的需</a:t>
            </a:r>
            <a:r>
              <a:rPr lang="zh-CN" altLang="en-US" dirty="0"/>
              <a:t>求； </a:t>
            </a:r>
          </a:p>
          <a:p>
            <a:pPr>
              <a:lnSpc>
                <a:spcPct val="120000"/>
              </a:lnSpc>
              <a:buNone/>
            </a:pPr>
            <a:r>
              <a:rPr lang="zh-CN" altLang="en-US" dirty="0"/>
              <a:t>        </a:t>
            </a:r>
            <a:r>
              <a:rPr lang="en-US" altLang="zh-CN" dirty="0"/>
              <a:t>c</a:t>
            </a:r>
            <a:r>
              <a:rPr lang="zh-CN" altLang="en-US" dirty="0"/>
              <a:t>） 领导和组织</a:t>
            </a:r>
            <a:r>
              <a:rPr lang="en-US" altLang="zh-CN" dirty="0"/>
              <a:t>HACCP</a:t>
            </a:r>
            <a:r>
              <a:rPr lang="zh-CN" altLang="en-US" dirty="0"/>
              <a:t>小组的工作，并通过教育、培训、实践等方式确</a:t>
            </a:r>
            <a:r>
              <a:rPr lang="zh-CN" altLang="en-US" dirty="0" smtClean="0"/>
              <a:t>保 </a:t>
            </a:r>
            <a:r>
              <a:rPr lang="en-US" altLang="zh-CN" dirty="0" smtClean="0"/>
              <a:t>HACCP</a:t>
            </a:r>
            <a:r>
              <a:rPr lang="zh-CN" altLang="en-US" dirty="0"/>
              <a:t>小组成员在专业知识、技能和经验方面得到持续提高。</a:t>
            </a:r>
          </a:p>
          <a:p>
            <a:pPr>
              <a:lnSpc>
                <a:spcPct val="120000"/>
              </a:lnSpc>
            </a:pPr>
            <a:r>
              <a:rPr lang="zh-CN" altLang="en-US" dirty="0"/>
              <a:t>         应保持</a:t>
            </a:r>
            <a:r>
              <a:rPr lang="en-US" altLang="zh-CN" dirty="0"/>
              <a:t>HACCP</a:t>
            </a:r>
            <a:r>
              <a:rPr lang="zh-CN" altLang="en-US" dirty="0"/>
              <a:t>小组成员的学历、经历、培训、批准以及活动的记录。</a:t>
            </a:r>
          </a:p>
          <a:p>
            <a:endParaRPr lang="zh-CN" altLang="en-US" dirty="0"/>
          </a:p>
          <a:p>
            <a:endParaRPr lang="zh-CN" altLang="en-US" dirty="0"/>
          </a:p>
        </p:txBody>
      </p:sp>
    </p:spTree>
    <p:extLst>
      <p:ext uri="{BB962C8B-B14F-4D97-AF65-F5344CB8AC3E}">
        <p14:creationId xmlns:p14="http://schemas.microsoft.com/office/powerpoint/2010/main" val="20866966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04664"/>
            <a:ext cx="8229600" cy="648072"/>
          </a:xfrm>
        </p:spPr>
        <p:txBody>
          <a:bodyPr>
            <a:normAutofit fontScale="90000"/>
          </a:bodyPr>
          <a:lstStyle/>
          <a:p>
            <a:pPr algn="l"/>
            <a:r>
              <a:rPr lang="en-US" altLang="zh-CN" sz="2800" b="1" dirty="0" smtClean="0">
                <a:solidFill>
                  <a:srgbClr val="FF0000"/>
                </a:solidFill>
              </a:rPr>
              <a:t> </a:t>
            </a:r>
            <a:r>
              <a:rPr lang="en-US" altLang="zh-CN" sz="3100" b="1" dirty="0" smtClean="0">
                <a:solidFill>
                  <a:srgbClr val="FF0000"/>
                </a:solidFill>
              </a:rPr>
              <a:t>2</a:t>
            </a:r>
            <a:r>
              <a:rPr lang="zh-CN" altLang="en-US" sz="3100" b="1" dirty="0" smtClean="0">
                <a:solidFill>
                  <a:srgbClr val="FF0000"/>
                </a:solidFill>
              </a:rPr>
              <a:t>、产</a:t>
            </a:r>
            <a:r>
              <a:rPr lang="zh-CN" altLang="en-US" sz="3100" b="1" dirty="0">
                <a:solidFill>
                  <a:srgbClr val="FF0000"/>
                </a:solidFill>
              </a:rPr>
              <a:t>品描述</a:t>
            </a:r>
            <a:r>
              <a:rPr lang="en-US" altLang="zh-CN" sz="3100" b="1" dirty="0">
                <a:solidFill>
                  <a:srgbClr val="FF0000"/>
                </a:solidFill>
              </a:rPr>
              <a:t/>
            </a:r>
            <a:br>
              <a:rPr lang="en-US" altLang="zh-CN" sz="3100" b="1" dirty="0">
                <a:solidFill>
                  <a:srgbClr val="FF0000"/>
                </a:solidFill>
              </a:rPr>
            </a:br>
            <a:endParaRPr lang="zh-CN" altLang="en-US" sz="3100" dirty="0"/>
          </a:p>
        </p:txBody>
      </p:sp>
      <p:sp>
        <p:nvSpPr>
          <p:cNvPr id="3" name="内容占位符 2"/>
          <p:cNvSpPr>
            <a:spLocks noGrp="1"/>
          </p:cNvSpPr>
          <p:nvPr>
            <p:ph idx="1"/>
          </p:nvPr>
        </p:nvSpPr>
        <p:spPr>
          <a:xfrm>
            <a:off x="539552" y="908720"/>
            <a:ext cx="8147248" cy="5217443"/>
          </a:xfrm>
        </p:spPr>
        <p:txBody>
          <a:bodyPr>
            <a:normAutofit fontScale="70000" lnSpcReduction="20000"/>
          </a:bodyPr>
          <a:lstStyle/>
          <a:p>
            <a:r>
              <a:rPr lang="zh-CN" altLang="en-US" dirty="0"/>
              <a:t> </a:t>
            </a:r>
            <a:r>
              <a:rPr lang="zh-CN" altLang="en-US" dirty="0" smtClean="0"/>
              <a:t>         </a:t>
            </a:r>
            <a:r>
              <a:rPr lang="en-US" altLang="zh-CN" dirty="0" smtClean="0"/>
              <a:t>HACCP</a:t>
            </a:r>
            <a:r>
              <a:rPr lang="zh-CN" altLang="en-US" dirty="0"/>
              <a:t>小组应针对产品，识别并确定进行危害分析所</a:t>
            </a:r>
            <a:r>
              <a:rPr lang="zh-CN" altLang="en-US" dirty="0" smtClean="0"/>
              <a:t>需下</a:t>
            </a:r>
            <a:endParaRPr lang="en-US" altLang="zh-CN" dirty="0" smtClean="0"/>
          </a:p>
          <a:p>
            <a:pPr marL="0" indent="0">
              <a:buNone/>
            </a:pPr>
            <a:r>
              <a:rPr lang="zh-CN" altLang="en-US" dirty="0" smtClean="0"/>
              <a:t>列适用</a:t>
            </a:r>
            <a:r>
              <a:rPr lang="zh-CN" altLang="en-US" dirty="0"/>
              <a:t>信息： </a:t>
            </a:r>
            <a:endParaRPr lang="en-US" altLang="zh-CN" dirty="0" smtClean="0"/>
          </a:p>
          <a:p>
            <a:endParaRPr lang="zh-CN" altLang="en-US" dirty="0"/>
          </a:p>
          <a:p>
            <a:pPr>
              <a:buNone/>
            </a:pPr>
            <a:r>
              <a:rPr lang="zh-CN" altLang="en-US" dirty="0"/>
              <a:t> </a:t>
            </a:r>
            <a:r>
              <a:rPr lang="en-US" altLang="zh-CN" dirty="0"/>
              <a:t>a</a:t>
            </a:r>
            <a:r>
              <a:rPr lang="zh-CN" altLang="en-US" dirty="0"/>
              <a:t>）原辅料</a:t>
            </a:r>
            <a:r>
              <a:rPr lang="zh-CN" altLang="en-US" dirty="0" smtClean="0"/>
              <a:t>、</a:t>
            </a:r>
            <a:r>
              <a:rPr lang="zh-CN" altLang="en-US" dirty="0"/>
              <a:t>涉水</a:t>
            </a:r>
            <a:r>
              <a:rPr lang="zh-CN" altLang="en-US" dirty="0" smtClean="0"/>
              <a:t>材</a:t>
            </a:r>
            <a:r>
              <a:rPr lang="zh-CN" altLang="en-US" dirty="0"/>
              <a:t>料的名称、类别、成分及其生物、化学和物理特性； </a:t>
            </a:r>
          </a:p>
          <a:p>
            <a:pPr>
              <a:buNone/>
            </a:pPr>
            <a:r>
              <a:rPr lang="zh-CN" altLang="en-US" dirty="0"/>
              <a:t> </a:t>
            </a:r>
            <a:r>
              <a:rPr lang="en-US" altLang="zh-CN" dirty="0"/>
              <a:t>b</a:t>
            </a:r>
            <a:r>
              <a:rPr lang="zh-CN" altLang="en-US" dirty="0"/>
              <a:t>）原辅料</a:t>
            </a:r>
            <a:r>
              <a:rPr lang="zh-CN" altLang="en-US" dirty="0" smtClean="0"/>
              <a:t>、</a:t>
            </a:r>
            <a:r>
              <a:rPr lang="zh-CN" altLang="en-US" dirty="0"/>
              <a:t>涉水</a:t>
            </a:r>
            <a:r>
              <a:rPr lang="zh-CN" altLang="en-US" dirty="0" smtClean="0"/>
              <a:t>材</a:t>
            </a:r>
            <a:r>
              <a:rPr lang="zh-CN" altLang="en-US" dirty="0"/>
              <a:t>料的来源，以及生产、包装、储藏、运输和交付方式； </a:t>
            </a:r>
          </a:p>
          <a:p>
            <a:pPr>
              <a:buNone/>
            </a:pPr>
            <a:r>
              <a:rPr lang="zh-CN" altLang="en-US" dirty="0"/>
              <a:t> </a:t>
            </a:r>
            <a:r>
              <a:rPr lang="en-US" altLang="zh-CN" dirty="0"/>
              <a:t>c</a:t>
            </a:r>
            <a:r>
              <a:rPr lang="zh-CN" altLang="en-US" dirty="0"/>
              <a:t>） 原辅料</a:t>
            </a:r>
            <a:r>
              <a:rPr lang="zh-CN" altLang="en-US" dirty="0" smtClean="0"/>
              <a:t>、</a:t>
            </a:r>
            <a:r>
              <a:rPr lang="zh-CN" altLang="en-US" dirty="0"/>
              <a:t>涉水</a:t>
            </a:r>
            <a:r>
              <a:rPr lang="zh-CN" altLang="en-US" dirty="0" smtClean="0"/>
              <a:t>材</a:t>
            </a:r>
            <a:r>
              <a:rPr lang="zh-CN" altLang="en-US" dirty="0"/>
              <a:t>料接收要求、接收方式和使用方式； </a:t>
            </a:r>
          </a:p>
          <a:p>
            <a:pPr>
              <a:buNone/>
            </a:pPr>
            <a:r>
              <a:rPr lang="zh-CN" altLang="en-US" dirty="0"/>
              <a:t> </a:t>
            </a:r>
            <a:r>
              <a:rPr lang="en-US" altLang="zh-CN" dirty="0"/>
              <a:t>d</a:t>
            </a:r>
            <a:r>
              <a:rPr lang="zh-CN" altLang="en-US" dirty="0"/>
              <a:t>）产品的名称、类别、成分及其生物、化学、物理特性； </a:t>
            </a:r>
          </a:p>
          <a:p>
            <a:pPr>
              <a:buNone/>
            </a:pPr>
            <a:r>
              <a:rPr lang="zh-CN" altLang="en-US" dirty="0"/>
              <a:t> </a:t>
            </a:r>
            <a:r>
              <a:rPr lang="en-US" altLang="zh-CN" dirty="0"/>
              <a:t>e</a:t>
            </a:r>
            <a:r>
              <a:rPr lang="zh-CN" altLang="en-US" dirty="0"/>
              <a:t>）产品的加工方式； </a:t>
            </a:r>
          </a:p>
          <a:p>
            <a:pPr>
              <a:buNone/>
            </a:pPr>
            <a:r>
              <a:rPr lang="zh-CN" altLang="en-US" dirty="0"/>
              <a:t> </a:t>
            </a:r>
            <a:r>
              <a:rPr lang="en-US" altLang="zh-CN" dirty="0"/>
              <a:t>f</a:t>
            </a:r>
            <a:r>
              <a:rPr lang="zh-CN" altLang="en-US" dirty="0"/>
              <a:t>） 产品的包装、储藏、运输和交付方式； </a:t>
            </a:r>
          </a:p>
          <a:p>
            <a:pPr>
              <a:buNone/>
            </a:pPr>
            <a:r>
              <a:rPr lang="zh-CN" altLang="en-US" dirty="0"/>
              <a:t> </a:t>
            </a:r>
            <a:r>
              <a:rPr lang="en-US" altLang="zh-CN" dirty="0"/>
              <a:t>g</a:t>
            </a:r>
            <a:r>
              <a:rPr lang="zh-CN" altLang="en-US" dirty="0"/>
              <a:t>）产品的销售方式和标识； </a:t>
            </a:r>
          </a:p>
          <a:p>
            <a:pPr>
              <a:buNone/>
            </a:pPr>
            <a:r>
              <a:rPr lang="zh-CN" altLang="en-US" dirty="0"/>
              <a:t> </a:t>
            </a:r>
            <a:r>
              <a:rPr lang="en-US" altLang="zh-CN" dirty="0"/>
              <a:t>h</a:t>
            </a:r>
            <a:r>
              <a:rPr lang="zh-CN" altLang="en-US" dirty="0"/>
              <a:t>） 其他必要的信息。 </a:t>
            </a:r>
          </a:p>
          <a:p>
            <a:endParaRPr lang="en-US" altLang="zh-CN" dirty="0" smtClean="0"/>
          </a:p>
          <a:p>
            <a:r>
              <a:rPr lang="zh-CN" altLang="en-US" dirty="0" smtClean="0"/>
              <a:t>应</a:t>
            </a:r>
            <a:r>
              <a:rPr lang="zh-CN" altLang="en-US" dirty="0"/>
              <a:t>保持产品描述的记录。</a:t>
            </a:r>
            <a:endParaRPr lang="en-US" altLang="zh-CN" dirty="0"/>
          </a:p>
          <a:p>
            <a:endParaRPr lang="zh-CN" altLang="en-US" dirty="0"/>
          </a:p>
        </p:txBody>
      </p:sp>
    </p:spTree>
    <p:extLst>
      <p:ext uri="{BB962C8B-B14F-4D97-AF65-F5344CB8AC3E}">
        <p14:creationId xmlns:p14="http://schemas.microsoft.com/office/powerpoint/2010/main" val="13823826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76672"/>
            <a:ext cx="8229600" cy="792088"/>
          </a:xfrm>
        </p:spPr>
        <p:txBody>
          <a:bodyPr>
            <a:noAutofit/>
          </a:bodyPr>
          <a:lstStyle/>
          <a:p>
            <a:pPr algn="l"/>
            <a:r>
              <a:rPr lang="en-US" altLang="zh-CN" sz="2800" b="1" dirty="0" smtClean="0">
                <a:solidFill>
                  <a:srgbClr val="FF0000"/>
                </a:solidFill>
              </a:rPr>
              <a:t> 3</a:t>
            </a:r>
            <a:r>
              <a:rPr lang="zh-CN" altLang="en-US" sz="2800" b="1" dirty="0" smtClean="0">
                <a:solidFill>
                  <a:srgbClr val="FF0000"/>
                </a:solidFill>
              </a:rPr>
              <a:t>、预</a:t>
            </a:r>
            <a:r>
              <a:rPr lang="zh-CN" altLang="en-US" sz="2800" b="1" dirty="0">
                <a:solidFill>
                  <a:srgbClr val="FF0000"/>
                </a:solidFill>
              </a:rPr>
              <a:t>期用途的确定</a:t>
            </a:r>
            <a:r>
              <a:rPr lang="en-US" altLang="zh-CN" sz="2800" b="1" dirty="0">
                <a:solidFill>
                  <a:srgbClr val="FF0000"/>
                </a:solidFill>
              </a:rPr>
              <a:t/>
            </a:r>
            <a:br>
              <a:rPr lang="en-US" altLang="zh-CN" sz="2800" b="1" dirty="0">
                <a:solidFill>
                  <a:srgbClr val="FF0000"/>
                </a:solidFill>
              </a:rPr>
            </a:br>
            <a:endParaRPr lang="zh-CN" altLang="en-US" sz="2800" dirty="0"/>
          </a:p>
        </p:txBody>
      </p:sp>
      <p:sp>
        <p:nvSpPr>
          <p:cNvPr id="3" name="内容占位符 2"/>
          <p:cNvSpPr>
            <a:spLocks noGrp="1"/>
          </p:cNvSpPr>
          <p:nvPr>
            <p:ph idx="1"/>
          </p:nvPr>
        </p:nvSpPr>
        <p:spPr>
          <a:xfrm>
            <a:off x="457200" y="1052736"/>
            <a:ext cx="8229600" cy="5328592"/>
          </a:xfrm>
        </p:spPr>
        <p:txBody>
          <a:bodyPr>
            <a:normAutofit fontScale="77500" lnSpcReduction="20000"/>
          </a:bodyPr>
          <a:lstStyle/>
          <a:p>
            <a:pPr>
              <a:lnSpc>
                <a:spcPct val="120000"/>
              </a:lnSpc>
              <a:buNone/>
            </a:pPr>
            <a:r>
              <a:rPr lang="en-US" altLang="zh-CN" dirty="0" smtClean="0"/>
              <a:t>              HACCP</a:t>
            </a:r>
            <a:r>
              <a:rPr lang="zh-CN" altLang="en-US" dirty="0"/>
              <a:t>小组应在产品描述的基础上，识别并确定</a:t>
            </a:r>
            <a:r>
              <a:rPr lang="zh-CN" altLang="en-US" dirty="0" smtClean="0"/>
              <a:t>进</a:t>
            </a:r>
            <a:endParaRPr lang="en-US" altLang="zh-CN" dirty="0" smtClean="0"/>
          </a:p>
          <a:p>
            <a:pPr>
              <a:lnSpc>
                <a:spcPct val="120000"/>
              </a:lnSpc>
              <a:buNone/>
            </a:pPr>
            <a:r>
              <a:rPr lang="zh-CN" altLang="en-US" dirty="0" smtClean="0"/>
              <a:t>行</a:t>
            </a:r>
            <a:r>
              <a:rPr lang="zh-CN" altLang="en-US" dirty="0"/>
              <a:t>危害分析所需的下列适用信息： </a:t>
            </a:r>
          </a:p>
          <a:p>
            <a:pPr>
              <a:lnSpc>
                <a:spcPct val="120000"/>
              </a:lnSpc>
              <a:buNone/>
            </a:pPr>
            <a:r>
              <a:rPr lang="en-US" altLang="zh-CN" dirty="0"/>
              <a:t> a</a:t>
            </a:r>
            <a:r>
              <a:rPr lang="zh-CN" altLang="en-US" dirty="0"/>
              <a:t>） 顾客对产品的消费或使用期望；</a:t>
            </a:r>
            <a:endParaRPr lang="en-US" altLang="zh-CN" dirty="0"/>
          </a:p>
          <a:p>
            <a:pPr>
              <a:lnSpc>
                <a:spcPct val="120000"/>
              </a:lnSpc>
              <a:buNone/>
            </a:pPr>
            <a:r>
              <a:rPr lang="en-US" altLang="zh-CN" dirty="0"/>
              <a:t> b)   </a:t>
            </a:r>
            <a:r>
              <a:rPr lang="zh-CN" altLang="en-US" dirty="0"/>
              <a:t>产品的预期用途和储藏条件，以及保质期；</a:t>
            </a:r>
            <a:endParaRPr lang="en-US" altLang="zh-CN" dirty="0"/>
          </a:p>
          <a:p>
            <a:pPr>
              <a:lnSpc>
                <a:spcPct val="120000"/>
              </a:lnSpc>
              <a:buNone/>
            </a:pPr>
            <a:r>
              <a:rPr lang="zh-CN" altLang="en-US" dirty="0"/>
              <a:t> </a:t>
            </a:r>
            <a:r>
              <a:rPr lang="en-US" altLang="zh-CN" dirty="0"/>
              <a:t>c)    </a:t>
            </a:r>
            <a:r>
              <a:rPr lang="zh-CN" altLang="en-US" dirty="0"/>
              <a:t>产品预期</a:t>
            </a:r>
            <a:r>
              <a:rPr lang="zh-CN" altLang="en-US" dirty="0" smtClean="0"/>
              <a:t>的饮用</a:t>
            </a:r>
            <a:r>
              <a:rPr lang="zh-CN" altLang="en-US" dirty="0"/>
              <a:t>或使用方式；</a:t>
            </a:r>
            <a:endParaRPr lang="en-US" altLang="zh-CN" dirty="0"/>
          </a:p>
          <a:p>
            <a:pPr>
              <a:lnSpc>
                <a:spcPct val="120000"/>
              </a:lnSpc>
              <a:buNone/>
            </a:pPr>
            <a:r>
              <a:rPr lang="zh-CN" altLang="en-US" dirty="0"/>
              <a:t> </a:t>
            </a:r>
            <a:r>
              <a:rPr lang="en-US" altLang="zh-CN" dirty="0"/>
              <a:t>d</a:t>
            </a:r>
            <a:r>
              <a:rPr lang="zh-CN" altLang="en-US" dirty="0"/>
              <a:t>）产品预期的顾客对象；</a:t>
            </a:r>
            <a:endParaRPr lang="en-US" altLang="zh-CN" dirty="0"/>
          </a:p>
          <a:p>
            <a:pPr>
              <a:lnSpc>
                <a:spcPct val="120000"/>
              </a:lnSpc>
              <a:buNone/>
            </a:pPr>
            <a:r>
              <a:rPr lang="zh-CN" altLang="en-US" dirty="0"/>
              <a:t> </a:t>
            </a:r>
            <a:r>
              <a:rPr lang="en-US" altLang="zh-CN" dirty="0"/>
              <a:t>e</a:t>
            </a:r>
            <a:r>
              <a:rPr lang="zh-CN" altLang="en-US" dirty="0"/>
              <a:t>）直接消费产品对易受伤害群体的适用性；</a:t>
            </a:r>
            <a:endParaRPr lang="en-US" altLang="zh-CN" dirty="0"/>
          </a:p>
          <a:p>
            <a:pPr>
              <a:lnSpc>
                <a:spcPct val="120000"/>
              </a:lnSpc>
              <a:buNone/>
            </a:pPr>
            <a:r>
              <a:rPr lang="zh-CN" altLang="en-US" dirty="0"/>
              <a:t> </a:t>
            </a:r>
            <a:r>
              <a:rPr lang="en-US" altLang="zh-CN" dirty="0"/>
              <a:t>f</a:t>
            </a:r>
            <a:r>
              <a:rPr lang="zh-CN" altLang="en-US" dirty="0"/>
              <a:t>） 产品非预期（但极可能出现）</a:t>
            </a:r>
            <a:r>
              <a:rPr lang="zh-CN" altLang="en-US" dirty="0" smtClean="0"/>
              <a:t>的饮用</a:t>
            </a:r>
            <a:r>
              <a:rPr lang="zh-CN" altLang="en-US" dirty="0"/>
              <a:t>或使用方式；</a:t>
            </a:r>
            <a:endParaRPr lang="en-US" altLang="zh-CN" dirty="0"/>
          </a:p>
          <a:p>
            <a:pPr>
              <a:lnSpc>
                <a:spcPct val="120000"/>
              </a:lnSpc>
              <a:buNone/>
            </a:pPr>
            <a:r>
              <a:rPr lang="en-US" altLang="zh-CN" dirty="0"/>
              <a:t>g</a:t>
            </a:r>
            <a:r>
              <a:rPr lang="zh-CN" altLang="en-US" dirty="0"/>
              <a:t>） 其他必要的信息。 </a:t>
            </a:r>
            <a:endParaRPr lang="en-US" altLang="zh-CN" dirty="0"/>
          </a:p>
          <a:p>
            <a:pPr>
              <a:lnSpc>
                <a:spcPct val="120000"/>
              </a:lnSpc>
            </a:pPr>
            <a:r>
              <a:rPr lang="zh-CN" altLang="en-US" dirty="0"/>
              <a:t> </a:t>
            </a:r>
            <a:endParaRPr lang="en-US" altLang="zh-CN" dirty="0"/>
          </a:p>
          <a:p>
            <a:pPr>
              <a:lnSpc>
                <a:spcPct val="120000"/>
              </a:lnSpc>
            </a:pPr>
            <a:r>
              <a:rPr lang="zh-CN" altLang="en-US" dirty="0"/>
              <a:t>应保持产品预期用途的记录。</a:t>
            </a:r>
          </a:p>
          <a:p>
            <a:endParaRPr lang="zh-CN" altLang="en-US" dirty="0"/>
          </a:p>
        </p:txBody>
      </p:sp>
    </p:spTree>
    <p:extLst>
      <p:ext uri="{BB962C8B-B14F-4D97-AF65-F5344CB8AC3E}">
        <p14:creationId xmlns:p14="http://schemas.microsoft.com/office/powerpoint/2010/main" val="16505524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04664"/>
            <a:ext cx="8229600" cy="792088"/>
          </a:xfrm>
        </p:spPr>
        <p:txBody>
          <a:bodyPr>
            <a:noAutofit/>
          </a:bodyPr>
          <a:lstStyle/>
          <a:p>
            <a:pPr algn="l"/>
            <a:r>
              <a:rPr lang="en-US" altLang="zh-CN" sz="2800" b="1" dirty="0" smtClean="0">
                <a:solidFill>
                  <a:srgbClr val="FF0000"/>
                </a:solidFill>
              </a:rPr>
              <a:t> 4</a:t>
            </a:r>
            <a:r>
              <a:rPr lang="zh-CN" altLang="en-US" sz="2800" b="1" dirty="0">
                <a:solidFill>
                  <a:srgbClr val="FF0000"/>
                </a:solidFill>
              </a:rPr>
              <a:t>、</a:t>
            </a:r>
            <a:r>
              <a:rPr lang="zh-CN" altLang="en-US" sz="2800" b="1" dirty="0" smtClean="0">
                <a:solidFill>
                  <a:srgbClr val="FF0000"/>
                </a:solidFill>
              </a:rPr>
              <a:t>流</a:t>
            </a:r>
            <a:r>
              <a:rPr lang="zh-CN" altLang="en-US" sz="2800" b="1" dirty="0">
                <a:solidFill>
                  <a:srgbClr val="FF0000"/>
                </a:solidFill>
              </a:rPr>
              <a:t>程图的制定</a:t>
            </a:r>
            <a:r>
              <a:rPr lang="en-US" altLang="zh-CN" sz="2800" b="1" dirty="0">
                <a:solidFill>
                  <a:srgbClr val="FF0000"/>
                </a:solidFill>
              </a:rPr>
              <a:t/>
            </a:r>
            <a:br>
              <a:rPr lang="en-US" altLang="zh-CN" sz="2800" b="1" dirty="0">
                <a:solidFill>
                  <a:srgbClr val="FF0000"/>
                </a:solidFill>
              </a:rPr>
            </a:br>
            <a:endParaRPr lang="zh-CN" altLang="en-US" sz="2800" dirty="0"/>
          </a:p>
        </p:txBody>
      </p:sp>
      <p:sp>
        <p:nvSpPr>
          <p:cNvPr id="3" name="内容占位符 2"/>
          <p:cNvSpPr>
            <a:spLocks noGrp="1"/>
          </p:cNvSpPr>
          <p:nvPr>
            <p:ph idx="1"/>
          </p:nvPr>
        </p:nvSpPr>
        <p:spPr>
          <a:xfrm>
            <a:off x="457200" y="980728"/>
            <a:ext cx="8229600" cy="5472608"/>
          </a:xfrm>
        </p:spPr>
        <p:txBody>
          <a:bodyPr>
            <a:normAutofit fontScale="70000" lnSpcReduction="20000"/>
          </a:bodyPr>
          <a:lstStyle/>
          <a:p>
            <a:pPr>
              <a:buNone/>
            </a:pPr>
            <a:r>
              <a:rPr lang="en-US" altLang="zh-CN" dirty="0" smtClean="0"/>
              <a:t>          HACCP</a:t>
            </a:r>
            <a:r>
              <a:rPr lang="zh-CN" altLang="en-US" dirty="0"/>
              <a:t>小组应在企业产品生产的范围内，根据产品的操</a:t>
            </a:r>
            <a:r>
              <a:rPr lang="zh-CN" altLang="en-US" dirty="0" smtClean="0"/>
              <a:t>作</a:t>
            </a:r>
            <a:endParaRPr lang="en-US" altLang="zh-CN" dirty="0" smtClean="0"/>
          </a:p>
          <a:p>
            <a:pPr>
              <a:buNone/>
            </a:pPr>
            <a:r>
              <a:rPr lang="zh-CN" altLang="en-US" dirty="0" smtClean="0"/>
              <a:t>要</a:t>
            </a:r>
            <a:r>
              <a:rPr lang="zh-CN" altLang="en-US" dirty="0"/>
              <a:t>求描绘产品的工艺流程图，此图应包括： </a:t>
            </a:r>
            <a:endParaRPr lang="en-US" altLang="zh-CN" dirty="0" smtClean="0"/>
          </a:p>
          <a:p>
            <a:pPr>
              <a:buNone/>
            </a:pPr>
            <a:endParaRPr lang="zh-CN" altLang="en-US" dirty="0"/>
          </a:p>
          <a:p>
            <a:pPr>
              <a:lnSpc>
                <a:spcPct val="120000"/>
              </a:lnSpc>
              <a:buNone/>
            </a:pPr>
            <a:r>
              <a:rPr lang="en-US" altLang="zh-CN" dirty="0"/>
              <a:t>a</a:t>
            </a:r>
            <a:r>
              <a:rPr lang="zh-CN" altLang="en-US" dirty="0"/>
              <a:t>） 每个步骤及其相应操作； </a:t>
            </a:r>
          </a:p>
          <a:p>
            <a:pPr>
              <a:lnSpc>
                <a:spcPct val="120000"/>
              </a:lnSpc>
              <a:buNone/>
            </a:pPr>
            <a:r>
              <a:rPr lang="en-US" altLang="zh-CN" dirty="0"/>
              <a:t>b</a:t>
            </a:r>
            <a:r>
              <a:rPr lang="zh-CN" altLang="en-US" dirty="0"/>
              <a:t>） 这些步骤之间的顺序和相互关系； </a:t>
            </a:r>
          </a:p>
          <a:p>
            <a:pPr>
              <a:lnSpc>
                <a:spcPct val="120000"/>
              </a:lnSpc>
              <a:buNone/>
            </a:pPr>
            <a:r>
              <a:rPr lang="en-US" altLang="zh-CN" dirty="0"/>
              <a:t>c</a:t>
            </a:r>
            <a:r>
              <a:rPr lang="zh-CN" altLang="en-US" dirty="0"/>
              <a:t>） 返工点和循环点（适宜时）； </a:t>
            </a:r>
          </a:p>
          <a:p>
            <a:pPr>
              <a:lnSpc>
                <a:spcPct val="120000"/>
              </a:lnSpc>
              <a:buNone/>
            </a:pPr>
            <a:r>
              <a:rPr lang="en-US" altLang="zh-CN" dirty="0"/>
              <a:t>d</a:t>
            </a:r>
            <a:r>
              <a:rPr lang="zh-CN" altLang="en-US" dirty="0"/>
              <a:t>） 外部的过程和外包的内容； </a:t>
            </a:r>
          </a:p>
          <a:p>
            <a:pPr>
              <a:lnSpc>
                <a:spcPct val="120000"/>
              </a:lnSpc>
              <a:buNone/>
            </a:pPr>
            <a:r>
              <a:rPr lang="en-US" altLang="zh-CN" dirty="0"/>
              <a:t>e</a:t>
            </a:r>
            <a:r>
              <a:rPr lang="zh-CN" altLang="en-US" dirty="0"/>
              <a:t>） 原料、辅料和中间产品的投入点； </a:t>
            </a:r>
          </a:p>
          <a:p>
            <a:pPr>
              <a:lnSpc>
                <a:spcPct val="120000"/>
              </a:lnSpc>
              <a:buNone/>
            </a:pPr>
            <a:r>
              <a:rPr lang="en-US" altLang="zh-CN" dirty="0"/>
              <a:t>f</a:t>
            </a:r>
            <a:r>
              <a:rPr lang="zh-CN" altLang="en-US" dirty="0"/>
              <a:t>） 废弃物的排放点。</a:t>
            </a:r>
          </a:p>
          <a:p>
            <a:pPr>
              <a:lnSpc>
                <a:spcPct val="120000"/>
              </a:lnSpc>
            </a:pPr>
            <a:endParaRPr lang="en-US" altLang="zh-CN" dirty="0"/>
          </a:p>
          <a:p>
            <a:pPr>
              <a:lnSpc>
                <a:spcPct val="120000"/>
              </a:lnSpc>
            </a:pPr>
            <a:r>
              <a:rPr lang="zh-CN" altLang="en-US" dirty="0">
                <a:solidFill>
                  <a:srgbClr val="FF0000"/>
                </a:solidFill>
              </a:rPr>
              <a:t>流程图的制定应完整、准确、清晰。</a:t>
            </a:r>
            <a:r>
              <a:rPr lang="zh-CN" altLang="en-US" dirty="0"/>
              <a:t> </a:t>
            </a:r>
            <a:endParaRPr lang="en-US" altLang="zh-CN" dirty="0"/>
          </a:p>
          <a:p>
            <a:pPr>
              <a:lnSpc>
                <a:spcPct val="120000"/>
              </a:lnSpc>
            </a:pPr>
            <a:r>
              <a:rPr lang="zh-CN" altLang="en-US" dirty="0"/>
              <a:t>         每个加工步骤的操作要求和工艺参数应在工艺描述中列出。适用时，应提供工厂位置图、厂区平面图、车间平面图、人流物流图、供排水网络图、防虫害分布图等。</a:t>
            </a:r>
          </a:p>
          <a:p>
            <a:endParaRPr lang="zh-CN" altLang="en-US" dirty="0"/>
          </a:p>
        </p:txBody>
      </p:sp>
    </p:spTree>
    <p:extLst>
      <p:ext uri="{BB962C8B-B14F-4D97-AF65-F5344CB8AC3E}">
        <p14:creationId xmlns:p14="http://schemas.microsoft.com/office/powerpoint/2010/main" val="37000698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418058"/>
          </a:xfrm>
        </p:spPr>
        <p:txBody>
          <a:bodyPr>
            <a:normAutofit fontScale="90000"/>
          </a:bodyPr>
          <a:lstStyle/>
          <a:p>
            <a:r>
              <a:rPr lang="en-US" altLang="zh-CN" sz="2800" b="1" dirty="0" smtClean="0">
                <a:latin typeface="宋体"/>
                <a:ea typeface="宋体"/>
              </a:rPr>
              <a:t>※ </a:t>
            </a:r>
            <a:r>
              <a:rPr lang="zh-CN" altLang="en-US" sz="2800" b="1" dirty="0" smtClean="0">
                <a:solidFill>
                  <a:srgbClr val="FF0000"/>
                </a:solidFill>
              </a:rPr>
              <a:t>净水过程（水厂部分）流程简图</a:t>
            </a:r>
            <a:endParaRPr lang="zh-CN" altLang="en-US" sz="2800" b="1" dirty="0">
              <a:solidFill>
                <a:srgbClr val="FF0000"/>
              </a:solidFill>
            </a:endParaRPr>
          </a:p>
        </p:txBody>
      </p:sp>
      <p:sp>
        <p:nvSpPr>
          <p:cNvPr id="3" name="内容占位符 2"/>
          <p:cNvSpPr>
            <a:spLocks noGrp="1"/>
          </p:cNvSpPr>
          <p:nvPr>
            <p:ph idx="1"/>
          </p:nvPr>
        </p:nvSpPr>
        <p:spPr>
          <a:xfrm>
            <a:off x="1141377" y="692696"/>
            <a:ext cx="6742992" cy="5832648"/>
          </a:xfrm>
        </p:spPr>
        <p:txBody>
          <a:bodyPr>
            <a:normAutofit/>
          </a:bodyPr>
          <a:lstStyle/>
          <a:p>
            <a:r>
              <a:rPr lang="zh-CN" altLang="en-US" dirty="0" smtClean="0"/>
              <a:t>原水</a:t>
            </a:r>
            <a:endParaRPr lang="en-US" altLang="zh-CN" dirty="0" smtClean="0"/>
          </a:p>
          <a:p>
            <a:r>
              <a:rPr lang="zh-CN" altLang="en-US" dirty="0"/>
              <a:t>格</a:t>
            </a:r>
            <a:r>
              <a:rPr lang="zh-CN" altLang="en-US" dirty="0" smtClean="0"/>
              <a:t>栅滤渣</a:t>
            </a:r>
            <a:endParaRPr lang="en-US" altLang="zh-CN" dirty="0" smtClean="0"/>
          </a:p>
          <a:p>
            <a:r>
              <a:rPr lang="zh-CN" altLang="en-US" dirty="0" smtClean="0"/>
              <a:t>配水预处理</a:t>
            </a:r>
            <a:endParaRPr lang="en-US" altLang="zh-CN" dirty="0" smtClean="0"/>
          </a:p>
          <a:p>
            <a:r>
              <a:rPr lang="zh-CN" altLang="en-US" dirty="0" smtClean="0"/>
              <a:t>加药混凝</a:t>
            </a:r>
            <a:endParaRPr lang="en-US" altLang="zh-CN" dirty="0" smtClean="0"/>
          </a:p>
          <a:p>
            <a:r>
              <a:rPr lang="zh-CN" altLang="en-US" dirty="0" smtClean="0"/>
              <a:t>絮凝沉淀</a:t>
            </a:r>
            <a:endParaRPr lang="en-US" altLang="zh-CN" dirty="0" smtClean="0"/>
          </a:p>
          <a:p>
            <a:r>
              <a:rPr lang="zh-CN" altLang="en-US" dirty="0"/>
              <a:t>过</a:t>
            </a:r>
            <a:r>
              <a:rPr lang="zh-CN" altLang="en-US" dirty="0" smtClean="0"/>
              <a:t>滤</a:t>
            </a:r>
            <a:endParaRPr lang="en-US" altLang="zh-CN" dirty="0" smtClean="0"/>
          </a:p>
          <a:p>
            <a:r>
              <a:rPr lang="zh-CN" altLang="en-US" dirty="0"/>
              <a:t>消</a:t>
            </a:r>
            <a:r>
              <a:rPr lang="zh-CN" altLang="en-US" dirty="0" smtClean="0"/>
              <a:t>毒</a:t>
            </a:r>
            <a:endParaRPr lang="en-US" altLang="zh-CN" dirty="0" smtClean="0"/>
          </a:p>
          <a:p>
            <a:r>
              <a:rPr lang="zh-CN" altLang="en-US" dirty="0"/>
              <a:t>清</a:t>
            </a:r>
            <a:r>
              <a:rPr lang="zh-CN" altLang="en-US" dirty="0" smtClean="0"/>
              <a:t>水池贮水</a:t>
            </a:r>
            <a:endParaRPr lang="en-US" altLang="zh-CN" dirty="0" smtClean="0"/>
          </a:p>
          <a:p>
            <a:pPr marL="0" indent="0">
              <a:buNone/>
            </a:pPr>
            <a:r>
              <a:rPr lang="en-US" altLang="zh-CN" dirty="0"/>
              <a:t> </a:t>
            </a:r>
            <a:r>
              <a:rPr lang="en-US" altLang="zh-CN" dirty="0" smtClean="0"/>
              <a:t>  </a:t>
            </a:r>
            <a:r>
              <a:rPr lang="zh-CN" altLang="en-US" dirty="0" smtClean="0"/>
              <a:t>出厂水输配出厂（至市政管网）</a:t>
            </a:r>
            <a:endParaRPr lang="zh-CN" altLang="en-US" dirty="0"/>
          </a:p>
        </p:txBody>
      </p:sp>
      <p:sp>
        <p:nvSpPr>
          <p:cNvPr id="4" name="下箭头 3"/>
          <p:cNvSpPr/>
          <p:nvPr/>
        </p:nvSpPr>
        <p:spPr>
          <a:xfrm>
            <a:off x="1930599" y="1196752"/>
            <a:ext cx="12115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下箭头 4"/>
          <p:cNvSpPr/>
          <p:nvPr/>
        </p:nvSpPr>
        <p:spPr>
          <a:xfrm>
            <a:off x="1930599" y="1772816"/>
            <a:ext cx="12115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下箭头 5"/>
          <p:cNvSpPr/>
          <p:nvPr/>
        </p:nvSpPr>
        <p:spPr>
          <a:xfrm>
            <a:off x="1930599" y="2287935"/>
            <a:ext cx="12115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下箭头 6"/>
          <p:cNvSpPr/>
          <p:nvPr/>
        </p:nvSpPr>
        <p:spPr>
          <a:xfrm>
            <a:off x="1926309" y="2924944"/>
            <a:ext cx="12115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下箭头 7"/>
          <p:cNvSpPr/>
          <p:nvPr/>
        </p:nvSpPr>
        <p:spPr>
          <a:xfrm>
            <a:off x="1926309" y="3501008"/>
            <a:ext cx="12115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下箭头 8"/>
          <p:cNvSpPr/>
          <p:nvPr/>
        </p:nvSpPr>
        <p:spPr>
          <a:xfrm>
            <a:off x="1930599" y="4077072"/>
            <a:ext cx="12115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下箭头 9"/>
          <p:cNvSpPr/>
          <p:nvPr/>
        </p:nvSpPr>
        <p:spPr>
          <a:xfrm>
            <a:off x="1913261" y="4671367"/>
            <a:ext cx="12115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下箭头 10"/>
          <p:cNvSpPr/>
          <p:nvPr/>
        </p:nvSpPr>
        <p:spPr>
          <a:xfrm>
            <a:off x="1932311" y="5301208"/>
            <a:ext cx="12115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712124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648072"/>
          </a:xfrm>
        </p:spPr>
        <p:txBody>
          <a:bodyPr>
            <a:normAutofit fontScale="90000"/>
          </a:bodyPr>
          <a:lstStyle/>
          <a:p>
            <a:r>
              <a:rPr lang="en-US" altLang="zh-CN" sz="2400" b="1" dirty="0">
                <a:latin typeface="宋体"/>
                <a:ea typeface="宋体"/>
              </a:rPr>
              <a:t>※</a:t>
            </a:r>
            <a:r>
              <a:rPr lang="en-US" altLang="zh-CN" b="1" dirty="0">
                <a:latin typeface="宋体"/>
                <a:ea typeface="宋体"/>
              </a:rPr>
              <a:t> </a:t>
            </a:r>
            <a:r>
              <a:rPr lang="zh-CN" altLang="en-US" sz="2700" b="1" dirty="0">
                <a:solidFill>
                  <a:srgbClr val="FF0000"/>
                </a:solidFill>
              </a:rPr>
              <a:t>净水过程（水厂部分）流</a:t>
            </a:r>
            <a:r>
              <a:rPr lang="zh-CN" altLang="en-US" sz="2700" b="1" dirty="0" smtClean="0">
                <a:solidFill>
                  <a:srgbClr val="FF0000"/>
                </a:solidFill>
              </a:rPr>
              <a:t>程图</a:t>
            </a:r>
            <a:endParaRPr lang="zh-CN" altLang="en-US" sz="2700"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836712"/>
            <a:ext cx="7632848" cy="5760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48770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576064"/>
          </a:xfrm>
        </p:spPr>
        <p:txBody>
          <a:bodyPr>
            <a:normAutofit fontScale="90000"/>
          </a:bodyPr>
          <a:lstStyle/>
          <a:p>
            <a:r>
              <a:rPr lang="en-US" altLang="zh-CN" sz="2700" b="1" dirty="0" smtClean="0">
                <a:latin typeface="宋体"/>
                <a:ea typeface="宋体"/>
              </a:rPr>
              <a:t>※</a:t>
            </a:r>
            <a:r>
              <a:rPr lang="en-US" altLang="zh-CN" b="1" dirty="0" smtClean="0">
                <a:latin typeface="宋体"/>
                <a:ea typeface="宋体"/>
              </a:rPr>
              <a:t> </a:t>
            </a:r>
            <a:r>
              <a:rPr lang="zh-CN" altLang="en-US" sz="2700" b="1" dirty="0" smtClean="0">
                <a:solidFill>
                  <a:srgbClr val="FF0000"/>
                </a:solidFill>
              </a:rPr>
              <a:t>净水及输配水过程流</a:t>
            </a:r>
            <a:r>
              <a:rPr lang="zh-CN" altLang="en-US" sz="2700" b="1" dirty="0">
                <a:solidFill>
                  <a:srgbClr val="FF0000"/>
                </a:solidFill>
              </a:rPr>
              <a:t>程图</a:t>
            </a:r>
            <a:endParaRPr lang="zh-CN" altLang="en-US" sz="2700" dirty="0"/>
          </a:p>
        </p:txBody>
      </p:sp>
      <p:sp>
        <p:nvSpPr>
          <p:cNvPr id="3" name="内容占位符 2"/>
          <p:cNvSpPr>
            <a:spLocks noGrp="1"/>
          </p:cNvSpPr>
          <p:nvPr>
            <p:ph idx="1"/>
          </p:nvPr>
        </p:nvSpPr>
        <p:spPr/>
        <p:txBody>
          <a:bodyPr/>
          <a:lstStyle/>
          <a:p>
            <a:endParaRPr lang="zh-CN"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3" y="764704"/>
            <a:ext cx="8928993"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10845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188640"/>
            <a:ext cx="8229600" cy="360040"/>
          </a:xfrm>
        </p:spPr>
        <p:txBody>
          <a:bodyPr>
            <a:noAutofit/>
          </a:bodyPr>
          <a:lstStyle/>
          <a:p>
            <a:r>
              <a:rPr lang="en-US" altLang="zh-CN" sz="2400" b="1" dirty="0" smtClean="0">
                <a:latin typeface="宋体"/>
                <a:ea typeface="宋体"/>
              </a:rPr>
              <a:t>※ </a:t>
            </a:r>
            <a:r>
              <a:rPr lang="zh-CN" altLang="en-US" sz="2400" dirty="0" smtClean="0">
                <a:solidFill>
                  <a:srgbClr val="FF0000"/>
                </a:solidFill>
              </a:rPr>
              <a:t>市政供水管网流程图</a:t>
            </a:r>
            <a:endParaRPr lang="zh-CN" altLang="en-US" sz="2400" dirty="0">
              <a:solidFill>
                <a:srgbClr val="FF0000"/>
              </a:solidFill>
            </a:endParaRPr>
          </a:p>
        </p:txBody>
      </p:sp>
      <p:grpSp>
        <p:nvGrpSpPr>
          <p:cNvPr id="92" name="组合 91"/>
          <p:cNvGrpSpPr/>
          <p:nvPr/>
        </p:nvGrpSpPr>
        <p:grpSpPr>
          <a:xfrm>
            <a:off x="428732" y="669524"/>
            <a:ext cx="8363272" cy="5832648"/>
            <a:chOff x="0" y="0"/>
            <a:chExt cx="10794611" cy="3888498"/>
          </a:xfrm>
        </p:grpSpPr>
        <p:grpSp>
          <p:nvGrpSpPr>
            <p:cNvPr id="93" name="组合 92"/>
            <p:cNvGrpSpPr/>
            <p:nvPr/>
          </p:nvGrpSpPr>
          <p:grpSpPr>
            <a:xfrm>
              <a:off x="2488758" y="2719346"/>
              <a:ext cx="5064981" cy="324000"/>
              <a:chOff x="2488758" y="2719346"/>
              <a:chExt cx="5064981" cy="324000"/>
            </a:xfrm>
          </p:grpSpPr>
          <p:cxnSp>
            <p:nvCxnSpPr>
              <p:cNvPr id="166" name="直接连接符 165"/>
              <p:cNvCxnSpPr/>
              <p:nvPr/>
            </p:nvCxnSpPr>
            <p:spPr>
              <a:xfrm>
                <a:off x="2488758" y="2719346"/>
                <a:ext cx="0" cy="32400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67" name="直接连接符 166"/>
              <p:cNvCxnSpPr/>
              <p:nvPr/>
            </p:nvCxnSpPr>
            <p:spPr>
              <a:xfrm>
                <a:off x="5390984" y="2727298"/>
                <a:ext cx="0" cy="14400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68" name="直接连接符 167"/>
              <p:cNvCxnSpPr/>
              <p:nvPr/>
            </p:nvCxnSpPr>
            <p:spPr>
              <a:xfrm>
                <a:off x="5390984" y="2870421"/>
                <a:ext cx="21600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69" name="直接连接符 168"/>
              <p:cNvCxnSpPr/>
              <p:nvPr/>
            </p:nvCxnSpPr>
            <p:spPr>
              <a:xfrm>
                <a:off x="7553739" y="2870421"/>
                <a:ext cx="0" cy="17280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grpSp>
        <p:grpSp>
          <p:nvGrpSpPr>
            <p:cNvPr id="94" name="组合 93"/>
            <p:cNvGrpSpPr/>
            <p:nvPr/>
          </p:nvGrpSpPr>
          <p:grpSpPr>
            <a:xfrm>
              <a:off x="0" y="0"/>
              <a:ext cx="10794611" cy="3888498"/>
              <a:chOff x="0" y="0"/>
              <a:chExt cx="10794611" cy="3888498"/>
            </a:xfrm>
          </p:grpSpPr>
          <p:cxnSp>
            <p:nvCxnSpPr>
              <p:cNvPr id="95" name="直接连接符 94"/>
              <p:cNvCxnSpPr/>
              <p:nvPr/>
            </p:nvCxnSpPr>
            <p:spPr>
              <a:xfrm>
                <a:off x="5844208" y="612251"/>
                <a:ext cx="0" cy="28800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96" name="直接连接符 95"/>
              <p:cNvCxnSpPr/>
              <p:nvPr/>
            </p:nvCxnSpPr>
            <p:spPr>
              <a:xfrm>
                <a:off x="3021495" y="2568272"/>
                <a:ext cx="467995"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97" name="直接连接符 96"/>
              <p:cNvCxnSpPr/>
              <p:nvPr/>
            </p:nvCxnSpPr>
            <p:spPr>
              <a:xfrm>
                <a:off x="4309607" y="2568272"/>
                <a:ext cx="53975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98" name="直接连接符 97"/>
              <p:cNvCxnSpPr/>
              <p:nvPr/>
            </p:nvCxnSpPr>
            <p:spPr>
              <a:xfrm>
                <a:off x="5899867" y="2576223"/>
                <a:ext cx="41275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grpSp>
            <p:nvGrpSpPr>
              <p:cNvPr id="99" name="组合 98"/>
              <p:cNvGrpSpPr/>
              <p:nvPr/>
            </p:nvGrpSpPr>
            <p:grpSpPr>
              <a:xfrm>
                <a:off x="0" y="0"/>
                <a:ext cx="10794611" cy="3888498"/>
                <a:chOff x="0" y="0"/>
                <a:chExt cx="10794611" cy="3888498"/>
              </a:xfrm>
            </p:grpSpPr>
            <p:sp>
              <p:nvSpPr>
                <p:cNvPr id="100" name="文本框 149"/>
                <p:cNvSpPr txBox="1"/>
                <p:nvPr/>
              </p:nvSpPr>
              <p:spPr>
                <a:xfrm>
                  <a:off x="3204375" y="1041621"/>
                  <a:ext cx="1057275"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消防栓</a:t>
                  </a:r>
                  <a:endParaRPr lang="zh-CN" sz="1050" kern="100">
                    <a:effectLst/>
                    <a:ea typeface="宋体"/>
                    <a:cs typeface="Times New Roman"/>
                  </a:endParaRPr>
                </a:p>
              </p:txBody>
            </p:sp>
            <p:cxnSp>
              <p:nvCxnSpPr>
                <p:cNvPr id="101" name="直接连接符 100"/>
                <p:cNvCxnSpPr/>
                <p:nvPr/>
              </p:nvCxnSpPr>
              <p:spPr>
                <a:xfrm>
                  <a:off x="2480807" y="1343771"/>
                  <a:ext cx="0" cy="161925"/>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02" name="直接连接符 101"/>
                <p:cNvCxnSpPr/>
                <p:nvPr/>
              </p:nvCxnSpPr>
              <p:spPr>
                <a:xfrm>
                  <a:off x="3729161" y="1343771"/>
                  <a:ext cx="0" cy="16200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grpSp>
              <p:nvGrpSpPr>
                <p:cNvPr id="103" name="组合 102"/>
                <p:cNvGrpSpPr/>
                <p:nvPr/>
              </p:nvGrpSpPr>
              <p:grpSpPr>
                <a:xfrm>
                  <a:off x="0" y="0"/>
                  <a:ext cx="10794611" cy="3888498"/>
                  <a:chOff x="0" y="0"/>
                  <a:chExt cx="10794611" cy="3888498"/>
                </a:xfrm>
              </p:grpSpPr>
              <p:grpSp>
                <p:nvGrpSpPr>
                  <p:cNvPr id="104" name="组合 103"/>
                  <p:cNvGrpSpPr/>
                  <p:nvPr/>
                </p:nvGrpSpPr>
                <p:grpSpPr>
                  <a:xfrm>
                    <a:off x="1712180" y="612251"/>
                    <a:ext cx="2634350" cy="1952116"/>
                    <a:chOff x="1712180" y="612251"/>
                    <a:chExt cx="2634350" cy="1952116"/>
                  </a:xfrm>
                </p:grpSpPr>
                <p:cxnSp>
                  <p:nvCxnSpPr>
                    <p:cNvPr id="160" name="直接连接符 159"/>
                    <p:cNvCxnSpPr/>
                    <p:nvPr/>
                  </p:nvCxnSpPr>
                  <p:spPr>
                    <a:xfrm>
                      <a:off x="1712180" y="612251"/>
                      <a:ext cx="24765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61" name="直接连接符 160"/>
                    <p:cNvCxnSpPr/>
                    <p:nvPr/>
                  </p:nvCxnSpPr>
                  <p:spPr>
                    <a:xfrm>
                      <a:off x="1712180" y="1202801"/>
                      <a:ext cx="24765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62" name="直接连接符 161"/>
                    <p:cNvCxnSpPr/>
                    <p:nvPr/>
                  </p:nvCxnSpPr>
                  <p:spPr>
                    <a:xfrm>
                      <a:off x="1712180" y="2561701"/>
                      <a:ext cx="24765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63" name="直接连接符 162"/>
                    <p:cNvCxnSpPr/>
                    <p:nvPr/>
                  </p:nvCxnSpPr>
                  <p:spPr>
                    <a:xfrm>
                      <a:off x="1712180" y="612251"/>
                      <a:ext cx="0" cy="1952116"/>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65" name="直接连接符 164"/>
                    <p:cNvCxnSpPr/>
                    <p:nvPr/>
                  </p:nvCxnSpPr>
                  <p:spPr>
                    <a:xfrm>
                      <a:off x="1718530" y="1507601"/>
                      <a:ext cx="26280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grpSp>
              <p:cxnSp>
                <p:nvCxnSpPr>
                  <p:cNvPr id="105" name="直接连接符 104"/>
                  <p:cNvCxnSpPr/>
                  <p:nvPr/>
                </p:nvCxnSpPr>
                <p:spPr>
                  <a:xfrm>
                    <a:off x="3021495" y="612251"/>
                    <a:ext cx="3600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06" name="直接连接符 105"/>
                  <p:cNvCxnSpPr/>
                  <p:nvPr/>
                </p:nvCxnSpPr>
                <p:spPr>
                  <a:xfrm>
                    <a:off x="4230094" y="612251"/>
                    <a:ext cx="27000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07" name="直接连接符 106"/>
                  <p:cNvCxnSpPr/>
                  <p:nvPr/>
                </p:nvCxnSpPr>
                <p:spPr>
                  <a:xfrm>
                    <a:off x="4834393" y="318053"/>
                    <a:ext cx="0" cy="29520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08" name="直接连接符 107"/>
                  <p:cNvCxnSpPr/>
                  <p:nvPr/>
                </p:nvCxnSpPr>
                <p:spPr>
                  <a:xfrm>
                    <a:off x="6456459" y="318053"/>
                    <a:ext cx="0" cy="29464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09" name="直接连接符 108"/>
                  <p:cNvCxnSpPr/>
                  <p:nvPr/>
                </p:nvCxnSpPr>
                <p:spPr>
                  <a:xfrm>
                    <a:off x="5224007" y="1510748"/>
                    <a:ext cx="17064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10" name="直接连接符 109"/>
                  <p:cNvCxnSpPr/>
                  <p:nvPr/>
                </p:nvCxnSpPr>
                <p:spPr>
                  <a:xfrm>
                    <a:off x="6925586" y="604299"/>
                    <a:ext cx="0" cy="90000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11" name="直接连接符 110"/>
                  <p:cNvCxnSpPr/>
                  <p:nvPr/>
                </p:nvCxnSpPr>
                <p:spPr>
                  <a:xfrm>
                    <a:off x="5844208" y="1208599"/>
                    <a:ext cx="0" cy="29520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12" name="直接连接符 111"/>
                  <p:cNvCxnSpPr/>
                  <p:nvPr/>
                </p:nvCxnSpPr>
                <p:spPr>
                  <a:xfrm>
                    <a:off x="6933537" y="1081378"/>
                    <a:ext cx="3312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14" name="直接连接符 113"/>
                  <p:cNvCxnSpPr/>
                  <p:nvPr/>
                </p:nvCxnSpPr>
                <p:spPr>
                  <a:xfrm>
                    <a:off x="7060758" y="2576223"/>
                    <a:ext cx="9000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15" name="直接连接符 114"/>
                  <p:cNvCxnSpPr/>
                  <p:nvPr/>
                </p:nvCxnSpPr>
                <p:spPr>
                  <a:xfrm>
                    <a:off x="7450372" y="2274073"/>
                    <a:ext cx="0" cy="29464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grpSp>
                <p:nvGrpSpPr>
                  <p:cNvPr id="116" name="组合 115"/>
                  <p:cNvGrpSpPr/>
                  <p:nvPr/>
                </p:nvGrpSpPr>
                <p:grpSpPr>
                  <a:xfrm>
                    <a:off x="0" y="0"/>
                    <a:ext cx="10794611" cy="3888498"/>
                    <a:chOff x="0" y="0"/>
                    <a:chExt cx="10794611" cy="3888498"/>
                  </a:xfrm>
                </p:grpSpPr>
                <p:sp>
                  <p:nvSpPr>
                    <p:cNvPr id="117" name="文本框 122"/>
                    <p:cNvSpPr txBox="1"/>
                    <p:nvPr/>
                  </p:nvSpPr>
                  <p:spPr>
                    <a:xfrm>
                      <a:off x="3489325" y="2407816"/>
                      <a:ext cx="772326" cy="304800"/>
                    </a:xfrm>
                    <a:prstGeom prst="roundRect">
                      <a:avLst/>
                    </a:prstGeom>
                    <a:solidFill>
                      <a:sysClr val="window" lastClr="FFFFFF"/>
                    </a:solidFill>
                    <a:ln w="6350" cap="flat" cmpd="sng" algn="ctr">
                      <a:solidFill>
                        <a:schemeClr val="tx1"/>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市政管网</a:t>
                      </a:r>
                      <a:endParaRPr lang="zh-CN" sz="1050" kern="100">
                        <a:effectLst/>
                        <a:ea typeface="宋体"/>
                        <a:cs typeface="Times New Roman"/>
                      </a:endParaRPr>
                    </a:p>
                  </p:txBody>
                </p:sp>
                <p:sp>
                  <p:nvSpPr>
                    <p:cNvPr id="118" name="文本框 145"/>
                    <p:cNvSpPr txBox="1"/>
                    <p:nvPr/>
                  </p:nvSpPr>
                  <p:spPr>
                    <a:xfrm>
                      <a:off x="3319345" y="445273"/>
                      <a:ext cx="1013868" cy="304800"/>
                    </a:xfrm>
                    <a:prstGeom prst="roundRect">
                      <a:avLst/>
                    </a:prstGeom>
                    <a:solidFill>
                      <a:sysClr val="window" lastClr="FFFFFF"/>
                    </a:solidFill>
                    <a:ln w="6350" cap="flat" cmpd="sng" algn="ctr">
                      <a:solidFill>
                        <a:schemeClr val="tx1"/>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市政管网</a:t>
                      </a:r>
                      <a:endParaRPr lang="zh-CN" sz="1050" kern="100">
                        <a:effectLst/>
                        <a:ea typeface="宋体"/>
                        <a:cs typeface="Times New Roman"/>
                      </a:endParaRPr>
                    </a:p>
                  </p:txBody>
                </p:sp>
                <p:sp>
                  <p:nvSpPr>
                    <p:cNvPr id="119" name="文本框 138"/>
                    <p:cNvSpPr txBox="1"/>
                    <p:nvPr/>
                  </p:nvSpPr>
                  <p:spPr>
                    <a:xfrm>
                      <a:off x="4238045" y="1351722"/>
                      <a:ext cx="1057275" cy="304800"/>
                    </a:xfrm>
                    <a:prstGeom prst="roundRect">
                      <a:avLst>
                        <a:gd name="adj" fmla="val 43102"/>
                      </a:avLst>
                    </a:prstGeom>
                    <a:solidFill>
                      <a:sysClr val="window" lastClr="FFFFFF"/>
                    </a:solidFill>
                    <a:ln w="6350" cap="flat" cmpd="sng" algn="ctr">
                      <a:solidFill>
                        <a:schemeClr val="tx1"/>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市政管网</a:t>
                      </a:r>
                      <a:endParaRPr lang="zh-CN" sz="1050" kern="100">
                        <a:effectLst/>
                        <a:ea typeface="宋体"/>
                        <a:cs typeface="Times New Roman"/>
                      </a:endParaRPr>
                    </a:p>
                  </p:txBody>
                </p:sp>
                <p:sp>
                  <p:nvSpPr>
                    <p:cNvPr id="120" name="文本框 142"/>
                    <p:cNvSpPr txBox="1"/>
                    <p:nvPr/>
                  </p:nvSpPr>
                  <p:spPr>
                    <a:xfrm>
                      <a:off x="9788777" y="1631725"/>
                      <a:ext cx="968534"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小区二次加压</a:t>
                      </a:r>
                      <a:endParaRPr lang="zh-CN" sz="1050" kern="100">
                        <a:effectLst/>
                        <a:ea typeface="宋体"/>
                        <a:cs typeface="Times New Roman"/>
                      </a:endParaRPr>
                    </a:p>
                  </p:txBody>
                </p:sp>
                <p:sp>
                  <p:nvSpPr>
                    <p:cNvPr id="121" name="文本框 144"/>
                    <p:cNvSpPr txBox="1"/>
                    <p:nvPr/>
                  </p:nvSpPr>
                  <p:spPr>
                    <a:xfrm>
                      <a:off x="8404713" y="1658307"/>
                      <a:ext cx="1057275" cy="287767"/>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水表节点</a:t>
                      </a:r>
                      <a:endParaRPr lang="zh-CN" sz="1050" kern="100">
                        <a:effectLst/>
                        <a:ea typeface="宋体"/>
                        <a:cs typeface="Times New Roman"/>
                      </a:endParaRPr>
                    </a:p>
                  </p:txBody>
                </p:sp>
                <p:sp>
                  <p:nvSpPr>
                    <p:cNvPr id="122" name="文本框 151"/>
                    <p:cNvSpPr txBox="1"/>
                    <p:nvPr/>
                  </p:nvSpPr>
                  <p:spPr>
                    <a:xfrm>
                      <a:off x="1963972" y="461176"/>
                      <a:ext cx="1057275"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阀门</a:t>
                      </a:r>
                      <a:endParaRPr lang="zh-CN" sz="1050" kern="100">
                        <a:effectLst/>
                        <a:ea typeface="宋体"/>
                        <a:cs typeface="Times New Roman"/>
                      </a:endParaRPr>
                    </a:p>
                  </p:txBody>
                </p:sp>
                <p:sp>
                  <p:nvSpPr>
                    <p:cNvPr id="123" name="文本框 113"/>
                    <p:cNvSpPr txBox="1"/>
                    <p:nvPr/>
                  </p:nvSpPr>
                  <p:spPr>
                    <a:xfrm>
                      <a:off x="4309607" y="15903"/>
                      <a:ext cx="1057275"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支状管盲管</a:t>
                      </a:r>
                      <a:endParaRPr lang="zh-CN" sz="1050" kern="100">
                        <a:effectLst/>
                        <a:ea typeface="宋体"/>
                        <a:cs typeface="Times New Roman"/>
                      </a:endParaRPr>
                    </a:p>
                  </p:txBody>
                </p:sp>
                <p:sp>
                  <p:nvSpPr>
                    <p:cNvPr id="124" name="文本框 132"/>
                    <p:cNvSpPr txBox="1"/>
                    <p:nvPr/>
                  </p:nvSpPr>
                  <p:spPr>
                    <a:xfrm>
                      <a:off x="5915770" y="0"/>
                      <a:ext cx="1057275"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预留管</a:t>
                      </a:r>
                      <a:endParaRPr lang="zh-CN" sz="1050" kern="100">
                        <a:effectLst/>
                        <a:ea typeface="宋体"/>
                        <a:cs typeface="Times New Roman"/>
                      </a:endParaRPr>
                    </a:p>
                  </p:txBody>
                </p:sp>
                <p:sp>
                  <p:nvSpPr>
                    <p:cNvPr id="125" name="文本框 131"/>
                    <p:cNvSpPr txBox="1"/>
                    <p:nvPr/>
                  </p:nvSpPr>
                  <p:spPr>
                    <a:xfrm>
                      <a:off x="5303520" y="898498"/>
                      <a:ext cx="1057275"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过路管</a:t>
                      </a:r>
                      <a:endParaRPr lang="zh-CN" sz="1050" kern="100">
                        <a:effectLst/>
                        <a:ea typeface="宋体"/>
                        <a:cs typeface="Times New Roman"/>
                      </a:endParaRPr>
                    </a:p>
                  </p:txBody>
                </p:sp>
                <p:sp>
                  <p:nvSpPr>
                    <p:cNvPr id="126" name="文本框 126"/>
                    <p:cNvSpPr txBox="1"/>
                    <p:nvPr/>
                  </p:nvSpPr>
                  <p:spPr>
                    <a:xfrm>
                      <a:off x="628153" y="795131"/>
                      <a:ext cx="777496"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水厂甲</a:t>
                      </a:r>
                      <a:endParaRPr lang="zh-CN" sz="1050" kern="100">
                        <a:effectLst/>
                        <a:ea typeface="宋体"/>
                        <a:cs typeface="Times New Roman"/>
                      </a:endParaRPr>
                    </a:p>
                  </p:txBody>
                </p:sp>
                <p:sp>
                  <p:nvSpPr>
                    <p:cNvPr id="127" name="文本框 150"/>
                    <p:cNvSpPr txBox="1"/>
                    <p:nvPr/>
                  </p:nvSpPr>
                  <p:spPr>
                    <a:xfrm>
                      <a:off x="1963972" y="1041621"/>
                      <a:ext cx="1057275"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水质</a:t>
                      </a:r>
                      <a:r>
                        <a:rPr lang="zh-CN" altLang="en-US" sz="1200" kern="100">
                          <a:effectLst/>
                          <a:ea typeface="黑体"/>
                          <a:cs typeface="Times New Roman"/>
                        </a:rPr>
                        <a:t>水压</a:t>
                      </a:r>
                      <a:r>
                        <a:rPr lang="zh-CN" sz="1200" kern="100">
                          <a:effectLst/>
                          <a:ea typeface="黑体"/>
                          <a:cs typeface="Times New Roman"/>
                        </a:rPr>
                        <a:t>监测</a:t>
                      </a:r>
                      <a:endParaRPr lang="zh-CN" sz="1050" kern="100">
                        <a:effectLst/>
                        <a:ea typeface="宋体"/>
                        <a:cs typeface="Times New Roman"/>
                      </a:endParaRPr>
                    </a:p>
                  </p:txBody>
                </p:sp>
                <p:sp>
                  <p:nvSpPr>
                    <p:cNvPr id="128" name="文本框 152"/>
                    <p:cNvSpPr txBox="1"/>
                    <p:nvPr/>
                  </p:nvSpPr>
                  <p:spPr>
                    <a:xfrm>
                      <a:off x="1963972" y="2409246"/>
                      <a:ext cx="1057275"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市政二次加压</a:t>
                      </a:r>
                      <a:endParaRPr lang="zh-CN" sz="1050" kern="100">
                        <a:effectLst/>
                        <a:ea typeface="宋体"/>
                        <a:cs typeface="Times New Roman"/>
                      </a:endParaRPr>
                    </a:p>
                  </p:txBody>
                </p:sp>
                <p:sp>
                  <p:nvSpPr>
                    <p:cNvPr id="129" name="文本框 119"/>
                    <p:cNvSpPr txBox="1"/>
                    <p:nvPr/>
                  </p:nvSpPr>
                  <p:spPr>
                    <a:xfrm>
                      <a:off x="4850295" y="2425148"/>
                      <a:ext cx="1057275"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水表节点</a:t>
                      </a:r>
                      <a:endParaRPr lang="zh-CN" sz="1050" kern="100">
                        <a:effectLst/>
                        <a:ea typeface="宋体"/>
                        <a:cs typeface="Times New Roman"/>
                      </a:endParaRPr>
                    </a:p>
                  </p:txBody>
                </p:sp>
                <p:sp>
                  <p:nvSpPr>
                    <p:cNvPr id="130" name="文本框 127"/>
                    <p:cNvSpPr txBox="1"/>
                    <p:nvPr/>
                  </p:nvSpPr>
                  <p:spPr>
                    <a:xfrm>
                      <a:off x="7267491" y="811032"/>
                      <a:ext cx="688786" cy="820692"/>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dirty="0">
                          <a:effectLst/>
                          <a:ea typeface="黑体"/>
                          <a:cs typeface="Times New Roman"/>
                        </a:rPr>
                        <a:t>供水连通节点</a:t>
                      </a:r>
                      <a:endParaRPr lang="zh-CN" sz="1050" kern="100" dirty="0">
                        <a:effectLst/>
                        <a:ea typeface="宋体"/>
                        <a:cs typeface="Times New Roman"/>
                      </a:endParaRPr>
                    </a:p>
                  </p:txBody>
                </p:sp>
                <p:sp>
                  <p:nvSpPr>
                    <p:cNvPr id="131" name="文本框 124"/>
                    <p:cNvSpPr txBox="1"/>
                    <p:nvPr/>
                  </p:nvSpPr>
                  <p:spPr>
                    <a:xfrm>
                      <a:off x="8301161" y="930303"/>
                      <a:ext cx="777496"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水厂乙</a:t>
                      </a:r>
                      <a:endParaRPr lang="zh-CN" sz="1050" kern="100">
                        <a:effectLst/>
                        <a:ea typeface="宋体"/>
                        <a:cs typeface="Times New Roman"/>
                      </a:endParaRPr>
                    </a:p>
                  </p:txBody>
                </p:sp>
                <p:sp>
                  <p:nvSpPr>
                    <p:cNvPr id="132" name="文本框 118"/>
                    <p:cNvSpPr txBox="1"/>
                    <p:nvPr/>
                  </p:nvSpPr>
                  <p:spPr>
                    <a:xfrm>
                      <a:off x="6315279" y="2416623"/>
                      <a:ext cx="816568" cy="304800"/>
                    </a:xfrm>
                    <a:prstGeom prst="roundRect">
                      <a:avLst/>
                    </a:prstGeom>
                    <a:solidFill>
                      <a:sysClr val="window" lastClr="FFFFFF"/>
                    </a:solidFill>
                    <a:ln w="6350" cap="flat" cmpd="sng" algn="ctr">
                      <a:solidFill>
                        <a:schemeClr val="tx1"/>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小区管网</a:t>
                      </a:r>
                      <a:endParaRPr lang="zh-CN" sz="1050" kern="100">
                        <a:effectLst/>
                        <a:ea typeface="宋体"/>
                        <a:cs typeface="Times New Roman"/>
                      </a:endParaRPr>
                    </a:p>
                  </p:txBody>
                </p:sp>
                <p:sp>
                  <p:nvSpPr>
                    <p:cNvPr id="133" name="文本框 116"/>
                    <p:cNvSpPr txBox="1"/>
                    <p:nvPr/>
                  </p:nvSpPr>
                  <p:spPr>
                    <a:xfrm>
                      <a:off x="9845198" y="3043222"/>
                      <a:ext cx="949413" cy="236644"/>
                    </a:xfrm>
                    <a:prstGeom prst="roundRect">
                      <a:avLst>
                        <a:gd name="adj" fmla="val 0"/>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用户</a:t>
                      </a:r>
                      <a:endParaRPr lang="zh-CN" sz="1050" kern="100">
                        <a:effectLst/>
                        <a:ea typeface="宋体"/>
                        <a:cs typeface="Times New Roman"/>
                      </a:endParaRPr>
                    </a:p>
                  </p:txBody>
                </p:sp>
                <p:sp>
                  <p:nvSpPr>
                    <p:cNvPr id="134" name="文本框 114"/>
                    <p:cNvSpPr txBox="1"/>
                    <p:nvPr/>
                  </p:nvSpPr>
                  <p:spPr>
                    <a:xfrm>
                      <a:off x="6917634" y="1979875"/>
                      <a:ext cx="1057275"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消防系统</a:t>
                      </a:r>
                      <a:endParaRPr lang="zh-CN" sz="1050" kern="100">
                        <a:effectLst/>
                        <a:ea typeface="宋体"/>
                        <a:cs typeface="Times New Roman"/>
                      </a:endParaRPr>
                    </a:p>
                  </p:txBody>
                </p:sp>
                <p:grpSp>
                  <p:nvGrpSpPr>
                    <p:cNvPr id="135" name="组合 134"/>
                    <p:cNvGrpSpPr/>
                    <p:nvPr/>
                  </p:nvGrpSpPr>
                  <p:grpSpPr>
                    <a:xfrm>
                      <a:off x="0" y="3045350"/>
                      <a:ext cx="5189298" cy="842643"/>
                      <a:chOff x="0" y="3045350"/>
                      <a:chExt cx="5189726" cy="843148"/>
                    </a:xfrm>
                  </p:grpSpPr>
                  <p:sp>
                    <p:nvSpPr>
                      <p:cNvPr id="148" name="文本框 90"/>
                      <p:cNvSpPr txBox="1"/>
                      <p:nvPr/>
                    </p:nvSpPr>
                    <p:spPr>
                      <a:xfrm>
                        <a:off x="66647" y="3299350"/>
                        <a:ext cx="777240"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地下水池</a:t>
                        </a:r>
                        <a:endParaRPr lang="zh-CN" sz="1050" kern="100">
                          <a:effectLst/>
                          <a:ea typeface="宋体"/>
                          <a:cs typeface="Times New Roman"/>
                        </a:endParaRPr>
                      </a:p>
                    </p:txBody>
                  </p:sp>
                  <p:sp>
                    <p:nvSpPr>
                      <p:cNvPr id="149" name="文本框 91"/>
                      <p:cNvSpPr txBox="1"/>
                      <p:nvPr/>
                    </p:nvSpPr>
                    <p:spPr>
                      <a:xfrm>
                        <a:off x="1000097" y="3305700"/>
                        <a:ext cx="647700" cy="389645"/>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dirty="0">
                            <a:effectLst/>
                            <a:ea typeface="黑体"/>
                            <a:cs typeface="Times New Roman"/>
                          </a:rPr>
                          <a:t>吸水管</a:t>
                        </a:r>
                        <a:endParaRPr lang="zh-CN" sz="1050" kern="100" dirty="0">
                          <a:effectLst/>
                          <a:ea typeface="宋体"/>
                          <a:cs typeface="Times New Roman"/>
                        </a:endParaRPr>
                      </a:p>
                    </p:txBody>
                  </p:sp>
                  <p:sp>
                    <p:nvSpPr>
                      <p:cNvPr id="150" name="文本框 92"/>
                      <p:cNvSpPr txBox="1"/>
                      <p:nvPr/>
                    </p:nvSpPr>
                    <p:spPr>
                      <a:xfrm>
                        <a:off x="1819097" y="3204005"/>
                        <a:ext cx="725320" cy="516255"/>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水泵和</a:t>
                        </a:r>
                        <a:endParaRPr lang="zh-CN" sz="1050" kern="100">
                          <a:effectLst/>
                          <a:ea typeface="宋体"/>
                          <a:cs typeface="Times New Roman"/>
                        </a:endParaRPr>
                      </a:p>
                      <a:p>
                        <a:pPr algn="ctr">
                          <a:spcAft>
                            <a:spcPts val="0"/>
                          </a:spcAft>
                        </a:pPr>
                        <a:r>
                          <a:rPr lang="zh-CN" sz="1200" kern="100">
                            <a:effectLst/>
                            <a:ea typeface="黑体"/>
                            <a:cs typeface="Times New Roman"/>
                          </a:rPr>
                          <a:t>机组</a:t>
                        </a:r>
                        <a:endParaRPr lang="zh-CN" sz="1050" kern="100">
                          <a:effectLst/>
                          <a:ea typeface="宋体"/>
                          <a:cs typeface="Times New Roman"/>
                        </a:endParaRPr>
                      </a:p>
                    </p:txBody>
                  </p:sp>
                  <p:sp>
                    <p:nvSpPr>
                      <p:cNvPr id="151" name="文本框 93"/>
                      <p:cNvSpPr txBox="1"/>
                      <p:nvPr/>
                    </p:nvSpPr>
                    <p:spPr>
                      <a:xfrm>
                        <a:off x="2708361" y="3299350"/>
                        <a:ext cx="647700" cy="395995"/>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dirty="0">
                            <a:effectLst/>
                            <a:ea typeface="黑体"/>
                            <a:cs typeface="Times New Roman"/>
                          </a:rPr>
                          <a:t>压力表</a:t>
                        </a:r>
                        <a:endParaRPr lang="zh-CN" sz="1050" kern="100" dirty="0">
                          <a:effectLst/>
                          <a:ea typeface="宋体"/>
                          <a:cs typeface="Times New Roman"/>
                        </a:endParaRPr>
                      </a:p>
                    </p:txBody>
                  </p:sp>
                  <p:sp>
                    <p:nvSpPr>
                      <p:cNvPr id="152" name="文本框 94"/>
                      <p:cNvSpPr txBox="1"/>
                      <p:nvPr/>
                    </p:nvSpPr>
                    <p:spPr>
                      <a:xfrm>
                        <a:off x="3521159" y="3305699"/>
                        <a:ext cx="647700" cy="389645"/>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dirty="0">
                            <a:effectLst/>
                            <a:ea typeface="黑体"/>
                            <a:cs typeface="Times New Roman"/>
                          </a:rPr>
                          <a:t>出水管</a:t>
                        </a:r>
                        <a:endParaRPr lang="zh-CN" sz="1050" kern="100" dirty="0">
                          <a:effectLst/>
                          <a:ea typeface="宋体"/>
                          <a:cs typeface="Times New Roman"/>
                        </a:endParaRPr>
                      </a:p>
                    </p:txBody>
                  </p:sp>
                  <p:sp>
                    <p:nvSpPr>
                      <p:cNvPr id="153" name="文本框 95"/>
                      <p:cNvSpPr txBox="1"/>
                      <p:nvPr/>
                    </p:nvSpPr>
                    <p:spPr>
                      <a:xfrm>
                        <a:off x="4314910" y="3305700"/>
                        <a:ext cx="777240"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高位水箱</a:t>
                        </a:r>
                        <a:endParaRPr lang="zh-CN" sz="1050" kern="100">
                          <a:effectLst/>
                          <a:ea typeface="宋体"/>
                          <a:cs typeface="Times New Roman"/>
                        </a:endParaRPr>
                      </a:p>
                    </p:txBody>
                  </p:sp>
                  <p:sp>
                    <p:nvSpPr>
                      <p:cNvPr id="154" name="圆角矩形 153"/>
                      <p:cNvSpPr/>
                      <p:nvPr/>
                    </p:nvSpPr>
                    <p:spPr>
                      <a:xfrm>
                        <a:off x="0" y="3045350"/>
                        <a:ext cx="5189726" cy="843148"/>
                      </a:xfrm>
                      <a:prstGeom prst="roundRect">
                        <a:avLst/>
                      </a:prstGeom>
                      <a:noFill/>
                      <a:ln w="12700" cap="flat" cmpd="sng" algn="ctr">
                        <a:solidFill>
                          <a:sysClr val="windowText" lastClr="00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a:p>
                    </p:txBody>
                  </p:sp>
                  <p:cxnSp>
                    <p:nvCxnSpPr>
                      <p:cNvPr id="155" name="直接连接符 154"/>
                      <p:cNvCxnSpPr/>
                      <p:nvPr/>
                    </p:nvCxnSpPr>
                    <p:spPr>
                      <a:xfrm>
                        <a:off x="854047" y="3464450"/>
                        <a:ext cx="1440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56" name="直接连接符 155"/>
                      <p:cNvCxnSpPr/>
                      <p:nvPr/>
                    </p:nvCxnSpPr>
                    <p:spPr>
                      <a:xfrm>
                        <a:off x="1655748" y="3464450"/>
                        <a:ext cx="1800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57" name="直接连接符 156"/>
                      <p:cNvCxnSpPr/>
                      <p:nvPr/>
                    </p:nvCxnSpPr>
                    <p:spPr>
                      <a:xfrm>
                        <a:off x="2530560" y="3464450"/>
                        <a:ext cx="1728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58" name="直接连接符 157"/>
                      <p:cNvCxnSpPr/>
                      <p:nvPr/>
                    </p:nvCxnSpPr>
                    <p:spPr>
                      <a:xfrm>
                        <a:off x="3356060" y="3464450"/>
                        <a:ext cx="1620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59" name="直接连接符 158"/>
                      <p:cNvCxnSpPr/>
                      <p:nvPr/>
                    </p:nvCxnSpPr>
                    <p:spPr>
                      <a:xfrm>
                        <a:off x="4162510" y="3464450"/>
                        <a:ext cx="1548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grpSp>
                <p:grpSp>
                  <p:nvGrpSpPr>
                    <p:cNvPr id="136" name="组合 135"/>
                    <p:cNvGrpSpPr/>
                    <p:nvPr/>
                  </p:nvGrpSpPr>
                  <p:grpSpPr>
                    <a:xfrm>
                      <a:off x="5661328" y="3045350"/>
                      <a:ext cx="3780000" cy="843148"/>
                      <a:chOff x="5661328" y="3045350"/>
                      <a:chExt cx="3780000" cy="843148"/>
                    </a:xfrm>
                  </p:grpSpPr>
                  <p:sp>
                    <p:nvSpPr>
                      <p:cNvPr id="138" name="文本框 20"/>
                      <p:cNvSpPr txBox="1"/>
                      <p:nvPr/>
                    </p:nvSpPr>
                    <p:spPr>
                      <a:xfrm>
                        <a:off x="5820078" y="3305700"/>
                        <a:ext cx="492760"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阀门</a:t>
                        </a:r>
                        <a:endParaRPr lang="zh-CN" sz="1050" kern="100">
                          <a:effectLst/>
                          <a:ea typeface="宋体"/>
                          <a:cs typeface="Times New Roman"/>
                        </a:endParaRPr>
                      </a:p>
                    </p:txBody>
                  </p:sp>
                  <p:sp>
                    <p:nvSpPr>
                      <p:cNvPr id="139" name="文本框 80"/>
                      <p:cNvSpPr txBox="1"/>
                      <p:nvPr/>
                    </p:nvSpPr>
                    <p:spPr>
                      <a:xfrm>
                        <a:off x="6474128" y="3299350"/>
                        <a:ext cx="648000" cy="420506"/>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dirty="0">
                            <a:effectLst/>
                            <a:ea typeface="黑体"/>
                            <a:cs typeface="Times New Roman"/>
                          </a:rPr>
                          <a:t>过滤器</a:t>
                        </a:r>
                        <a:endParaRPr lang="zh-CN" sz="1050" kern="100" dirty="0">
                          <a:effectLst/>
                          <a:ea typeface="宋体"/>
                          <a:cs typeface="Times New Roman"/>
                        </a:endParaRPr>
                      </a:p>
                    </p:txBody>
                  </p:sp>
                  <p:sp>
                    <p:nvSpPr>
                      <p:cNvPr id="140" name="文本框 81"/>
                      <p:cNvSpPr txBox="1"/>
                      <p:nvPr/>
                    </p:nvSpPr>
                    <p:spPr>
                      <a:xfrm>
                        <a:off x="7280578" y="3299350"/>
                        <a:ext cx="492760"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水表</a:t>
                        </a:r>
                        <a:endParaRPr lang="zh-CN" sz="1050" kern="100">
                          <a:effectLst/>
                          <a:ea typeface="宋体"/>
                          <a:cs typeface="Times New Roman"/>
                        </a:endParaRPr>
                      </a:p>
                    </p:txBody>
                  </p:sp>
                  <p:sp>
                    <p:nvSpPr>
                      <p:cNvPr id="141" name="文本框 82"/>
                      <p:cNvSpPr txBox="1"/>
                      <p:nvPr/>
                    </p:nvSpPr>
                    <p:spPr>
                      <a:xfrm>
                        <a:off x="7947328" y="3178700"/>
                        <a:ext cx="648000" cy="629234"/>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dirty="0">
                            <a:effectLst/>
                            <a:ea typeface="黑体"/>
                            <a:cs typeface="Times New Roman"/>
                          </a:rPr>
                          <a:t>倒流防止器</a:t>
                        </a:r>
                        <a:endParaRPr lang="zh-CN" sz="1050" kern="100" dirty="0">
                          <a:effectLst/>
                          <a:ea typeface="宋体"/>
                          <a:cs typeface="Times New Roman"/>
                        </a:endParaRPr>
                      </a:p>
                    </p:txBody>
                  </p:sp>
                  <p:sp>
                    <p:nvSpPr>
                      <p:cNvPr id="142" name="文本框 83"/>
                      <p:cNvSpPr txBox="1"/>
                      <p:nvPr/>
                    </p:nvSpPr>
                    <p:spPr>
                      <a:xfrm>
                        <a:off x="8798228" y="3299350"/>
                        <a:ext cx="492760"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阀门</a:t>
                        </a:r>
                        <a:endParaRPr lang="zh-CN" sz="1050" kern="100">
                          <a:effectLst/>
                          <a:ea typeface="宋体"/>
                          <a:cs typeface="Times New Roman"/>
                        </a:endParaRPr>
                      </a:p>
                    </p:txBody>
                  </p:sp>
                  <p:sp>
                    <p:nvSpPr>
                      <p:cNvPr id="143" name="圆角矩形 142"/>
                      <p:cNvSpPr/>
                      <p:nvPr/>
                    </p:nvSpPr>
                    <p:spPr>
                      <a:xfrm>
                        <a:off x="5661328" y="3045350"/>
                        <a:ext cx="3780000" cy="843148"/>
                      </a:xfrm>
                      <a:prstGeom prst="roundRect">
                        <a:avLst/>
                      </a:prstGeom>
                      <a:noFill/>
                      <a:ln w="12700" cap="flat" cmpd="sng" algn="ctr">
                        <a:solidFill>
                          <a:sysClr val="windowText" lastClr="00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a:p>
                    </p:txBody>
                  </p:sp>
                  <p:cxnSp>
                    <p:nvCxnSpPr>
                      <p:cNvPr id="144" name="直接连接符 143"/>
                      <p:cNvCxnSpPr/>
                      <p:nvPr/>
                    </p:nvCxnSpPr>
                    <p:spPr>
                      <a:xfrm>
                        <a:off x="6315378" y="3464450"/>
                        <a:ext cx="1548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45" name="直接连接符 144"/>
                      <p:cNvCxnSpPr/>
                      <p:nvPr/>
                    </p:nvCxnSpPr>
                    <p:spPr>
                      <a:xfrm>
                        <a:off x="7121828" y="3464450"/>
                        <a:ext cx="1512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46" name="直接连接符 145"/>
                      <p:cNvCxnSpPr/>
                      <p:nvPr/>
                    </p:nvCxnSpPr>
                    <p:spPr>
                      <a:xfrm>
                        <a:off x="7775878" y="3464450"/>
                        <a:ext cx="1728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cxnSp>
                    <p:nvCxnSpPr>
                      <p:cNvPr id="147" name="直接连接符 146"/>
                      <p:cNvCxnSpPr/>
                      <p:nvPr/>
                    </p:nvCxnSpPr>
                    <p:spPr>
                      <a:xfrm>
                        <a:off x="8601378" y="3464450"/>
                        <a:ext cx="187200" cy="0"/>
                      </a:xfrm>
                      <a:prstGeom prst="line">
                        <a:avLst/>
                      </a:prstGeom>
                      <a:noFill/>
                      <a:ln w="6350" cap="flat" cmpd="sng" algn="ctr">
                        <a:solidFill>
                          <a:sysClr val="windowText" lastClr="000000"/>
                        </a:solidFill>
                        <a:prstDash val="solid"/>
                        <a:miter lim="800000"/>
                      </a:ln>
                      <a:effectLst/>
                    </p:spPr>
                    <p:style>
                      <a:lnRef idx="1">
                        <a:schemeClr val="dk1"/>
                      </a:lnRef>
                      <a:fillRef idx="0">
                        <a:schemeClr val="dk1"/>
                      </a:fillRef>
                      <a:effectRef idx="0">
                        <a:schemeClr val="dk1"/>
                      </a:effectRef>
                      <a:fontRef idx="minor">
                        <a:schemeClr val="tx1"/>
                      </a:fontRef>
                    </p:style>
                  </p:cxnSp>
                </p:grpSp>
                <p:sp>
                  <p:nvSpPr>
                    <p:cNvPr id="137" name="文本框 13"/>
                    <p:cNvSpPr txBox="1"/>
                    <p:nvPr/>
                  </p:nvSpPr>
                  <p:spPr>
                    <a:xfrm>
                      <a:off x="1200647" y="1852654"/>
                      <a:ext cx="1057275" cy="304800"/>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spcAft>
                          <a:spcPts val="0"/>
                        </a:spcAft>
                      </a:pPr>
                      <a:r>
                        <a:rPr lang="zh-CN" sz="1200" kern="100">
                          <a:effectLst/>
                          <a:ea typeface="黑体"/>
                          <a:cs typeface="Times New Roman"/>
                        </a:rPr>
                        <a:t>施工、维抢修</a:t>
                      </a:r>
                      <a:endParaRPr lang="zh-CN" sz="1050" kern="100">
                        <a:effectLst/>
                        <a:ea typeface="宋体"/>
                        <a:cs typeface="Times New Roman"/>
                      </a:endParaRPr>
                    </a:p>
                  </p:txBody>
                </p:sp>
              </p:grpSp>
            </p:grpSp>
          </p:grpSp>
        </p:grpSp>
      </p:grpSp>
      <p:sp>
        <p:nvSpPr>
          <p:cNvPr id="170" name="文本框 144"/>
          <p:cNvSpPr txBox="1"/>
          <p:nvPr/>
        </p:nvSpPr>
        <p:spPr>
          <a:xfrm>
            <a:off x="7788005" y="4304359"/>
            <a:ext cx="1003999" cy="296862"/>
          </a:xfrm>
          <a:prstGeom prst="roundRect">
            <a:avLst/>
          </a:prstGeom>
          <a:solidFill>
            <a:sysClr val="window" lastClr="FFFFFF"/>
          </a:solidFill>
          <a:ln w="12700" cap="flat" cmpd="sng" algn="ctr">
            <a:solidFill>
              <a:sysClr val="windowText" lastClr="000000"/>
            </a:solidFill>
            <a:prstDash val="solid"/>
            <a:miter lim="800000"/>
          </a:ln>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spcAft>
                <a:spcPts val="0"/>
              </a:spcAft>
            </a:pPr>
            <a:r>
              <a:rPr lang="zh-CN" sz="1200" kern="100">
                <a:effectLst/>
                <a:ea typeface="黑体"/>
                <a:cs typeface="Times New Roman"/>
              </a:rPr>
              <a:t>水表节点</a:t>
            </a:r>
            <a:endParaRPr lang="zh-CN" sz="1050" kern="100">
              <a:effectLst/>
              <a:ea typeface="宋体"/>
              <a:cs typeface="Times New Roman"/>
            </a:endParaRPr>
          </a:p>
        </p:txBody>
      </p:sp>
      <p:cxnSp>
        <p:nvCxnSpPr>
          <p:cNvPr id="171" name="直接箭头连接符 170"/>
          <p:cNvCxnSpPr>
            <a:stCxn id="126" idx="3"/>
          </p:cNvCxnSpPr>
          <p:nvPr/>
        </p:nvCxnSpPr>
        <p:spPr>
          <a:xfrm>
            <a:off x="1517778" y="2090796"/>
            <a:ext cx="23748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2" name="直接箭头连接符 171"/>
          <p:cNvCxnSpPr>
            <a:stCxn id="131" idx="1"/>
          </p:cNvCxnSpPr>
          <p:nvPr/>
        </p:nvCxnSpPr>
        <p:spPr>
          <a:xfrm flipH="1">
            <a:off x="6586033" y="2293551"/>
            <a:ext cx="27413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3" name="直接箭头连接符 172"/>
          <p:cNvCxnSpPr/>
          <p:nvPr/>
        </p:nvCxnSpPr>
        <p:spPr>
          <a:xfrm flipV="1">
            <a:off x="7364760" y="3662458"/>
            <a:ext cx="0" cy="8945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4" name="直接箭头连接符 173"/>
          <p:cNvCxnSpPr>
            <a:endCxn id="170" idx="0"/>
          </p:cNvCxnSpPr>
          <p:nvPr/>
        </p:nvCxnSpPr>
        <p:spPr>
          <a:xfrm>
            <a:off x="8290004" y="3588585"/>
            <a:ext cx="1" cy="71577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5" name="直接箭头连接符 174"/>
          <p:cNvCxnSpPr/>
          <p:nvPr/>
        </p:nvCxnSpPr>
        <p:spPr>
          <a:xfrm>
            <a:off x="8357112" y="4653136"/>
            <a:ext cx="0" cy="58114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flipV="1">
            <a:off x="6576240" y="4535780"/>
            <a:ext cx="817588" cy="589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直接箭头连接符 176"/>
          <p:cNvCxnSpPr>
            <a:stCxn id="121" idx="3"/>
          </p:cNvCxnSpPr>
          <p:nvPr/>
        </p:nvCxnSpPr>
        <p:spPr>
          <a:xfrm flipV="1">
            <a:off x="7759536" y="3367223"/>
            <a:ext cx="275166" cy="55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64448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548680"/>
            <a:ext cx="8229600" cy="792088"/>
          </a:xfrm>
        </p:spPr>
        <p:txBody>
          <a:bodyPr>
            <a:normAutofit fontScale="90000"/>
          </a:bodyPr>
          <a:lstStyle/>
          <a:p>
            <a:pPr algn="l"/>
            <a:r>
              <a:rPr lang="en-US" altLang="zh-CN" sz="2800" b="1" dirty="0" smtClean="0">
                <a:solidFill>
                  <a:srgbClr val="FF0000"/>
                </a:solidFill>
              </a:rPr>
              <a:t> </a:t>
            </a:r>
            <a:r>
              <a:rPr lang="en-US" altLang="zh-CN" sz="3100" b="1" dirty="0" smtClean="0">
                <a:solidFill>
                  <a:srgbClr val="FF0000"/>
                </a:solidFill>
              </a:rPr>
              <a:t>5</a:t>
            </a:r>
            <a:r>
              <a:rPr lang="zh-CN" altLang="en-US" sz="3100" b="1" dirty="0" smtClean="0">
                <a:solidFill>
                  <a:srgbClr val="FF0000"/>
                </a:solidFill>
              </a:rPr>
              <a:t>、流</a:t>
            </a:r>
            <a:r>
              <a:rPr lang="zh-CN" altLang="en-US" sz="3100" b="1" dirty="0">
                <a:solidFill>
                  <a:srgbClr val="FF0000"/>
                </a:solidFill>
              </a:rPr>
              <a:t>程图</a:t>
            </a:r>
            <a:r>
              <a:rPr lang="zh-CN" altLang="en-US" sz="3100" b="1" dirty="0" smtClean="0">
                <a:solidFill>
                  <a:srgbClr val="FF0000"/>
                </a:solidFill>
              </a:rPr>
              <a:t>的确认</a:t>
            </a:r>
            <a:r>
              <a:rPr lang="en-US" altLang="zh-CN" sz="3100" b="1" dirty="0">
                <a:solidFill>
                  <a:srgbClr val="FF0000"/>
                </a:solidFill>
              </a:rPr>
              <a:t/>
            </a:r>
            <a:br>
              <a:rPr lang="en-US" altLang="zh-CN" sz="3100" b="1" dirty="0">
                <a:solidFill>
                  <a:srgbClr val="FF0000"/>
                </a:solidFill>
              </a:rPr>
            </a:br>
            <a:endParaRPr lang="zh-CN" altLang="en-US" sz="3100" dirty="0"/>
          </a:p>
        </p:txBody>
      </p:sp>
      <p:sp>
        <p:nvSpPr>
          <p:cNvPr id="3" name="内容占位符 2"/>
          <p:cNvSpPr>
            <a:spLocks noGrp="1"/>
          </p:cNvSpPr>
          <p:nvPr>
            <p:ph idx="1"/>
          </p:nvPr>
        </p:nvSpPr>
        <p:spPr>
          <a:xfrm>
            <a:off x="457200" y="1340768"/>
            <a:ext cx="8229600" cy="4785395"/>
          </a:xfrm>
        </p:spPr>
        <p:txBody>
          <a:bodyPr/>
          <a:lstStyle/>
          <a:p>
            <a:pPr>
              <a:lnSpc>
                <a:spcPct val="150000"/>
              </a:lnSpc>
            </a:pPr>
            <a:r>
              <a:rPr lang="zh-CN" altLang="en-US" dirty="0" smtClean="0"/>
              <a:t>         应</a:t>
            </a:r>
            <a:r>
              <a:rPr lang="zh-CN" altLang="en-US" dirty="0"/>
              <a:t>由熟悉操作工艺的</a:t>
            </a:r>
            <a:r>
              <a:rPr lang="en-US" altLang="zh-CN" dirty="0"/>
              <a:t>HACCP</a:t>
            </a:r>
            <a:r>
              <a:rPr lang="zh-CN" altLang="en-US" dirty="0"/>
              <a:t>小组人员对所</a:t>
            </a:r>
            <a:r>
              <a:rPr lang="zh-CN" altLang="en-US" dirty="0" smtClean="0"/>
              <a:t>有操</a:t>
            </a:r>
            <a:r>
              <a:rPr lang="zh-CN" altLang="en-US" dirty="0"/>
              <a:t>作步骤在操作状态下进行现场核查，确认并</a:t>
            </a:r>
            <a:r>
              <a:rPr lang="zh-CN" altLang="en-US" dirty="0" smtClean="0"/>
              <a:t>证实</a:t>
            </a:r>
            <a:r>
              <a:rPr lang="zh-CN" altLang="en-US" dirty="0"/>
              <a:t>与所制定流程图是否一致，并在必要时进行</a:t>
            </a:r>
            <a:r>
              <a:rPr lang="zh-CN" altLang="en-US" dirty="0" smtClean="0"/>
              <a:t>修改</a:t>
            </a:r>
            <a:r>
              <a:rPr lang="zh-CN" altLang="en-US" dirty="0"/>
              <a:t>。</a:t>
            </a:r>
            <a:endParaRPr lang="en-US" altLang="zh-CN" dirty="0"/>
          </a:p>
          <a:p>
            <a:r>
              <a:rPr lang="zh-CN" altLang="en-US" dirty="0"/>
              <a:t>        </a:t>
            </a:r>
            <a:endParaRPr lang="en-US" altLang="zh-CN" dirty="0" smtClean="0"/>
          </a:p>
          <a:p>
            <a:r>
              <a:rPr lang="en-US" altLang="zh-CN" dirty="0"/>
              <a:t> </a:t>
            </a:r>
            <a:r>
              <a:rPr lang="en-US" altLang="zh-CN" dirty="0" smtClean="0"/>
              <a:t>         </a:t>
            </a:r>
            <a:r>
              <a:rPr lang="zh-CN" altLang="en-US" dirty="0" smtClean="0"/>
              <a:t>应</a:t>
            </a:r>
            <a:r>
              <a:rPr lang="zh-CN" altLang="en-US" dirty="0"/>
              <a:t>保持经确认的流程图。</a:t>
            </a:r>
          </a:p>
          <a:p>
            <a:endParaRPr lang="zh-CN" altLang="en-US" dirty="0"/>
          </a:p>
        </p:txBody>
      </p:sp>
    </p:spTree>
    <p:extLst>
      <p:ext uri="{BB962C8B-B14F-4D97-AF65-F5344CB8AC3E}">
        <p14:creationId xmlns:p14="http://schemas.microsoft.com/office/powerpoint/2010/main" val="3682077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22114"/>
          </a:xfrm>
        </p:spPr>
        <p:txBody>
          <a:bodyPr>
            <a:normAutofit/>
          </a:bodyPr>
          <a:lstStyle/>
          <a:p>
            <a:r>
              <a:rPr lang="en-US" altLang="zh-CN" sz="3200" dirty="0">
                <a:solidFill>
                  <a:srgbClr val="FF0000"/>
                </a:solidFill>
              </a:rPr>
              <a:t>7.3 </a:t>
            </a:r>
            <a:r>
              <a:rPr lang="zh-CN" altLang="en-US" sz="3200" dirty="0">
                <a:solidFill>
                  <a:srgbClr val="FF0000"/>
                </a:solidFill>
              </a:rPr>
              <a:t>危害分析和制定控制措施</a:t>
            </a:r>
            <a:endParaRPr lang="zh-CN" altLang="en-US" sz="3200" dirty="0"/>
          </a:p>
        </p:txBody>
      </p:sp>
      <p:sp>
        <p:nvSpPr>
          <p:cNvPr id="3" name="内容占位符 2"/>
          <p:cNvSpPr>
            <a:spLocks noGrp="1"/>
          </p:cNvSpPr>
          <p:nvPr>
            <p:ph idx="1"/>
          </p:nvPr>
        </p:nvSpPr>
        <p:spPr>
          <a:xfrm>
            <a:off x="457200" y="1556792"/>
            <a:ext cx="8229600" cy="4569371"/>
          </a:xfrm>
        </p:spPr>
        <p:txBody>
          <a:bodyPr/>
          <a:lstStyle/>
          <a:p>
            <a:r>
              <a:rPr lang="en-US" altLang="zh-CN" dirty="0"/>
              <a:t> </a:t>
            </a:r>
            <a:r>
              <a:rPr lang="en-US" altLang="zh-CN" dirty="0" smtClean="0"/>
              <a:t> 1</a:t>
            </a:r>
            <a:r>
              <a:rPr lang="zh-CN" altLang="en-US" dirty="0"/>
              <a:t>、危害识别</a:t>
            </a:r>
            <a:endParaRPr lang="en-US" altLang="zh-CN" dirty="0"/>
          </a:p>
          <a:p>
            <a:r>
              <a:rPr lang="en-US" altLang="zh-CN" dirty="0"/>
              <a:t>  2</a:t>
            </a:r>
            <a:r>
              <a:rPr lang="zh-CN" altLang="en-US" dirty="0"/>
              <a:t>、危害评估</a:t>
            </a:r>
            <a:endParaRPr lang="en-US" altLang="zh-CN" dirty="0"/>
          </a:p>
          <a:p>
            <a:r>
              <a:rPr lang="en-US" altLang="zh-CN" dirty="0"/>
              <a:t>  3</a:t>
            </a:r>
            <a:r>
              <a:rPr lang="zh-CN" altLang="en-US" dirty="0"/>
              <a:t>、控制措施的制定</a:t>
            </a:r>
            <a:endParaRPr lang="en-US" altLang="zh-CN" dirty="0"/>
          </a:p>
          <a:p>
            <a:r>
              <a:rPr lang="en-US" altLang="zh-CN" dirty="0"/>
              <a:t>  4</a:t>
            </a:r>
            <a:r>
              <a:rPr lang="zh-CN" altLang="en-US" dirty="0"/>
              <a:t>、危害分析工作单</a:t>
            </a:r>
          </a:p>
        </p:txBody>
      </p:sp>
    </p:spTree>
    <p:extLst>
      <p:ext uri="{BB962C8B-B14F-4D97-AF65-F5344CB8AC3E}">
        <p14:creationId xmlns:p14="http://schemas.microsoft.com/office/powerpoint/2010/main" val="9446827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490066"/>
          </a:xfrm>
        </p:spPr>
        <p:txBody>
          <a:bodyPr>
            <a:normAutofit fontScale="90000"/>
          </a:bodyPr>
          <a:lstStyle/>
          <a:p>
            <a:r>
              <a:rPr lang="en-US" altLang="zh-CN" sz="3200" dirty="0" smtClean="0">
                <a:solidFill>
                  <a:srgbClr val="FF0000"/>
                </a:solidFill>
              </a:rPr>
              <a:t>7.3 </a:t>
            </a:r>
            <a:r>
              <a:rPr lang="zh-CN" altLang="en-US" sz="3200" dirty="0" smtClean="0">
                <a:solidFill>
                  <a:srgbClr val="FF0000"/>
                </a:solidFill>
              </a:rPr>
              <a:t>危</a:t>
            </a:r>
            <a:r>
              <a:rPr lang="zh-CN" altLang="en-US" sz="3200" dirty="0">
                <a:solidFill>
                  <a:srgbClr val="FF0000"/>
                </a:solidFill>
              </a:rPr>
              <a:t>害分</a:t>
            </a:r>
            <a:r>
              <a:rPr lang="zh-CN" altLang="en-US" sz="3200" dirty="0" smtClean="0">
                <a:solidFill>
                  <a:srgbClr val="FF0000"/>
                </a:solidFill>
              </a:rPr>
              <a:t>析和</a:t>
            </a:r>
            <a:r>
              <a:rPr lang="zh-CN" altLang="en-US" sz="3200" dirty="0">
                <a:solidFill>
                  <a:srgbClr val="FF0000"/>
                </a:solidFill>
              </a:rPr>
              <a:t>制定</a:t>
            </a:r>
            <a:r>
              <a:rPr lang="zh-CN" altLang="en-US" sz="3200" dirty="0" smtClean="0">
                <a:solidFill>
                  <a:srgbClr val="FF0000"/>
                </a:solidFill>
              </a:rPr>
              <a:t>控</a:t>
            </a:r>
            <a:r>
              <a:rPr lang="zh-CN" altLang="en-US" sz="3200" dirty="0">
                <a:solidFill>
                  <a:srgbClr val="FF0000"/>
                </a:solidFill>
              </a:rPr>
              <a:t>制措</a:t>
            </a:r>
            <a:r>
              <a:rPr lang="zh-CN" altLang="en-US" sz="3200" dirty="0" smtClean="0">
                <a:solidFill>
                  <a:srgbClr val="FF0000"/>
                </a:solidFill>
              </a:rPr>
              <a:t>施</a:t>
            </a:r>
            <a:endParaRPr lang="zh-CN" altLang="en-US" sz="3200" dirty="0"/>
          </a:p>
        </p:txBody>
      </p:sp>
      <p:sp>
        <p:nvSpPr>
          <p:cNvPr id="3" name="内容占位符 2"/>
          <p:cNvSpPr>
            <a:spLocks noGrp="1"/>
          </p:cNvSpPr>
          <p:nvPr>
            <p:ph idx="1"/>
          </p:nvPr>
        </p:nvSpPr>
        <p:spPr>
          <a:xfrm>
            <a:off x="323528" y="908720"/>
            <a:ext cx="8363272" cy="5217443"/>
          </a:xfrm>
        </p:spPr>
        <p:txBody>
          <a:bodyPr>
            <a:normAutofit/>
          </a:bodyPr>
          <a:lstStyle/>
          <a:p>
            <a:r>
              <a:rPr lang="zh-CN" altLang="en-US" dirty="0">
                <a:latin typeface="+mn-ea"/>
              </a:rPr>
              <a:t>危害分析 </a:t>
            </a:r>
            <a:r>
              <a:rPr lang="en-US" altLang="zh-CN" dirty="0">
                <a:latin typeface="+mn-ea"/>
              </a:rPr>
              <a:t>= </a:t>
            </a:r>
            <a:r>
              <a:rPr lang="zh-CN" altLang="en-US" dirty="0">
                <a:latin typeface="+mn-ea"/>
              </a:rPr>
              <a:t>危害识别 </a:t>
            </a:r>
            <a:r>
              <a:rPr lang="en-US" altLang="zh-CN" dirty="0">
                <a:latin typeface="+mn-ea"/>
              </a:rPr>
              <a:t>+ </a:t>
            </a:r>
            <a:r>
              <a:rPr lang="zh-CN" altLang="en-US" dirty="0">
                <a:latin typeface="+mn-ea"/>
              </a:rPr>
              <a:t>危害评估</a:t>
            </a:r>
          </a:p>
          <a:p>
            <a:pPr>
              <a:lnSpc>
                <a:spcPct val="150000"/>
              </a:lnSpc>
              <a:buNone/>
            </a:pPr>
            <a:r>
              <a:rPr lang="zh-CN" altLang="en-US" sz="2000" dirty="0" smtClean="0"/>
              <a:t>                危</a:t>
            </a:r>
            <a:r>
              <a:rPr lang="zh-CN" altLang="en-US" sz="2000" dirty="0"/>
              <a:t>害识</a:t>
            </a:r>
            <a:r>
              <a:rPr lang="zh-CN" altLang="en-US" sz="2000" dirty="0" smtClean="0"/>
              <a:t>别</a:t>
            </a:r>
            <a:r>
              <a:rPr lang="zh-CN" altLang="en-US" dirty="0" smtClean="0"/>
              <a:t>：</a:t>
            </a:r>
            <a:r>
              <a:rPr lang="en-US" altLang="zh-CN" sz="2000" dirty="0" smtClean="0"/>
              <a:t>HACCP</a:t>
            </a:r>
            <a:r>
              <a:rPr lang="zh-CN" altLang="en-US" sz="2000" dirty="0"/>
              <a:t>小组根据水质风险程度，</a:t>
            </a:r>
            <a:r>
              <a:rPr lang="zh-CN" altLang="en-US" sz="2000" dirty="0" smtClean="0"/>
              <a:t>在</a:t>
            </a:r>
            <a:r>
              <a:rPr lang="zh-CN" altLang="en-US" sz="2000" dirty="0"/>
              <a:t>制</a:t>
            </a:r>
            <a:r>
              <a:rPr lang="zh-CN" altLang="en-US" sz="2000" dirty="0" smtClean="0"/>
              <a:t>水或输配步</a:t>
            </a:r>
            <a:r>
              <a:rPr lang="zh-CN" altLang="en-US" sz="2000" dirty="0"/>
              <a:t>骤中分</a:t>
            </a:r>
            <a:r>
              <a:rPr lang="zh-CN" altLang="en-US" sz="2000" dirty="0" smtClean="0"/>
              <a:t>析从生</a:t>
            </a:r>
            <a:r>
              <a:rPr lang="zh-CN" altLang="en-US" sz="2000" dirty="0"/>
              <a:t>物、化学、物</a:t>
            </a:r>
            <a:r>
              <a:rPr lang="zh-CN" altLang="en-US" sz="2000" dirty="0" smtClean="0"/>
              <a:t>理方面来进行危</a:t>
            </a:r>
            <a:r>
              <a:rPr lang="zh-CN" altLang="en-US" sz="2000" dirty="0"/>
              <a:t>害识别</a:t>
            </a:r>
            <a:r>
              <a:rPr lang="zh-CN" altLang="en-US" sz="2000" dirty="0" smtClean="0"/>
              <a:t>，</a:t>
            </a:r>
            <a:r>
              <a:rPr lang="zh-CN" altLang="en-US" sz="2000" dirty="0"/>
              <a:t>在从出厂水输配过程直至最终用户饮用的范围内，针对需考虑的所有危害，识别其在每个操作步骤中有根据预期被引入、产生或增长的所有潜在危害及其原因。 </a:t>
            </a:r>
            <a:endParaRPr lang="en-US" altLang="zh-CN" sz="2000" dirty="0"/>
          </a:p>
          <a:p>
            <a:pPr marL="0" indent="0">
              <a:lnSpc>
                <a:spcPct val="150000"/>
              </a:lnSpc>
              <a:buNone/>
            </a:pPr>
            <a:r>
              <a:rPr lang="zh-CN" altLang="en-US" sz="2000" dirty="0" smtClean="0">
                <a:latin typeface="+mn-ea"/>
              </a:rPr>
              <a:t>    危</a:t>
            </a:r>
            <a:r>
              <a:rPr lang="zh-CN" altLang="en-US" sz="2000" dirty="0">
                <a:latin typeface="+mn-ea"/>
              </a:rPr>
              <a:t>害评</a:t>
            </a:r>
            <a:r>
              <a:rPr lang="zh-CN" altLang="en-US" sz="2000" dirty="0" smtClean="0">
                <a:latin typeface="+mn-ea"/>
              </a:rPr>
              <a:t>估：</a:t>
            </a:r>
            <a:r>
              <a:rPr lang="en-US" altLang="zh-CN" sz="2000" dirty="0"/>
              <a:t>HACCP</a:t>
            </a:r>
            <a:r>
              <a:rPr lang="zh-CN" altLang="en-US" sz="2000" dirty="0"/>
              <a:t>小组应针对识别的潜在危害，</a:t>
            </a:r>
            <a:r>
              <a:rPr lang="zh-CN" altLang="en-US" sz="2000" dirty="0" smtClean="0"/>
              <a:t>评估</a:t>
            </a:r>
            <a:r>
              <a:rPr lang="zh-CN" altLang="en-US" sz="2000" dirty="0"/>
              <a:t>其发生的</a:t>
            </a:r>
            <a:r>
              <a:rPr lang="zh-CN" altLang="en-US" sz="2000" dirty="0" smtClean="0"/>
              <a:t>严重</a:t>
            </a:r>
            <a:r>
              <a:rPr lang="zh-CN" altLang="en-US" sz="2000" dirty="0"/>
              <a:t>性</a:t>
            </a:r>
            <a:r>
              <a:rPr lang="zh-CN" altLang="en-US" sz="2000" dirty="0" smtClean="0"/>
              <a:t>和可</a:t>
            </a:r>
            <a:r>
              <a:rPr lang="zh-CN" altLang="en-US" sz="2000" dirty="0"/>
              <a:t>能性，如果这种</a:t>
            </a:r>
            <a:r>
              <a:rPr lang="zh-CN" altLang="en-US" sz="2000" dirty="0" smtClean="0"/>
              <a:t>潜在</a:t>
            </a:r>
            <a:r>
              <a:rPr lang="zh-CN" altLang="en-US" sz="2000" dirty="0"/>
              <a:t>危害在该步骤极可能发生且后果严重</a:t>
            </a:r>
            <a:r>
              <a:rPr lang="zh-CN" altLang="en-US" sz="2000" dirty="0" smtClean="0"/>
              <a:t>，则</a:t>
            </a:r>
            <a:r>
              <a:rPr lang="zh-CN" altLang="en-US" sz="2000" dirty="0"/>
              <a:t>应确定为显著危害</a:t>
            </a:r>
            <a:r>
              <a:rPr lang="zh-CN" altLang="en-US" sz="2000" dirty="0" smtClean="0"/>
              <a:t>。</a:t>
            </a:r>
            <a:endParaRPr lang="en-US" altLang="zh-CN" sz="2000" dirty="0" smtClean="0"/>
          </a:p>
          <a:p>
            <a:endParaRPr lang="en-US" altLang="zh-CN" sz="2000" dirty="0" smtClean="0"/>
          </a:p>
          <a:p>
            <a:r>
              <a:rPr lang="en-US" altLang="zh-CN" sz="2000" dirty="0" smtClean="0">
                <a:solidFill>
                  <a:srgbClr val="0070C0"/>
                </a:solidFill>
              </a:rPr>
              <a:t>(</a:t>
            </a:r>
            <a:r>
              <a:rPr lang="zh-CN" altLang="en-US" sz="2000" dirty="0" smtClean="0">
                <a:solidFill>
                  <a:srgbClr val="0070C0"/>
                </a:solidFill>
              </a:rPr>
              <a:t>风</a:t>
            </a:r>
            <a:r>
              <a:rPr lang="zh-CN" altLang="en-US" sz="2000" dirty="0">
                <a:solidFill>
                  <a:srgbClr val="0070C0"/>
                </a:solidFill>
              </a:rPr>
              <a:t>险评估依</a:t>
            </a:r>
            <a:r>
              <a:rPr lang="zh-CN" altLang="en-US" sz="2000" dirty="0" smtClean="0">
                <a:solidFill>
                  <a:srgbClr val="0070C0"/>
                </a:solidFill>
              </a:rPr>
              <a:t>据，参</a:t>
            </a:r>
            <a:r>
              <a:rPr lang="zh-CN" altLang="en-US" sz="2000" dirty="0">
                <a:solidFill>
                  <a:srgbClr val="0070C0"/>
                </a:solidFill>
              </a:rPr>
              <a:t>考 </a:t>
            </a:r>
            <a:r>
              <a:rPr lang="en-US" altLang="zh-CN" sz="2000" dirty="0">
                <a:solidFill>
                  <a:srgbClr val="0070C0"/>
                </a:solidFill>
              </a:rPr>
              <a:t>GB/T  27921-2011   </a:t>
            </a:r>
            <a:r>
              <a:rPr lang="zh-CN" altLang="en-US" sz="2000" dirty="0">
                <a:solidFill>
                  <a:srgbClr val="0070C0"/>
                </a:solidFill>
              </a:rPr>
              <a:t>风险管理     </a:t>
            </a:r>
            <a:r>
              <a:rPr lang="zh-CN" altLang="en-US" sz="2000" dirty="0" smtClean="0">
                <a:solidFill>
                  <a:srgbClr val="0070C0"/>
                </a:solidFill>
              </a:rPr>
              <a:t>风</a:t>
            </a:r>
            <a:r>
              <a:rPr lang="zh-CN" altLang="en-US" sz="2000" dirty="0">
                <a:solidFill>
                  <a:srgbClr val="0070C0"/>
                </a:solidFill>
              </a:rPr>
              <a:t>险评估技</a:t>
            </a:r>
            <a:r>
              <a:rPr lang="zh-CN" altLang="en-US" sz="2000" dirty="0" smtClean="0">
                <a:solidFill>
                  <a:srgbClr val="0070C0"/>
                </a:solidFill>
              </a:rPr>
              <a:t>术</a:t>
            </a:r>
            <a:r>
              <a:rPr lang="en-US" altLang="zh-CN" sz="2000" dirty="0" smtClean="0"/>
              <a:t>)</a:t>
            </a:r>
            <a:endParaRPr lang="zh-CN" altLang="en-US" sz="2000" dirty="0"/>
          </a:p>
          <a:p>
            <a:pPr marL="0" indent="0">
              <a:lnSpc>
                <a:spcPct val="150000"/>
              </a:lnSpc>
              <a:buNone/>
            </a:pPr>
            <a:endParaRPr lang="en-US" altLang="zh-CN" sz="2000" dirty="0"/>
          </a:p>
          <a:p>
            <a:pPr>
              <a:buNone/>
            </a:pPr>
            <a:endParaRPr lang="zh-CN" altLang="en-US" sz="2000" dirty="0"/>
          </a:p>
        </p:txBody>
      </p:sp>
    </p:spTree>
    <p:extLst>
      <p:ext uri="{BB962C8B-B14F-4D97-AF65-F5344CB8AC3E}">
        <p14:creationId xmlns:p14="http://schemas.microsoft.com/office/powerpoint/2010/main" val="18174064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06090"/>
          </a:xfrm>
        </p:spPr>
        <p:txBody>
          <a:bodyPr>
            <a:normAutofit/>
          </a:bodyPr>
          <a:lstStyle/>
          <a:p>
            <a:pPr algn="l"/>
            <a:r>
              <a:rPr lang="zh-CN" altLang="en-US" sz="2800" dirty="0" smtClean="0">
                <a:solidFill>
                  <a:srgbClr val="FF0000"/>
                </a:solidFill>
              </a:rPr>
              <a:t>   </a:t>
            </a:r>
            <a:r>
              <a:rPr lang="en-US" altLang="zh-CN" sz="2800" dirty="0" smtClean="0">
                <a:solidFill>
                  <a:srgbClr val="FF0000"/>
                </a:solidFill>
              </a:rPr>
              <a:t>1</a:t>
            </a:r>
            <a:r>
              <a:rPr lang="zh-CN" altLang="en-US" sz="2800" dirty="0" smtClean="0">
                <a:solidFill>
                  <a:srgbClr val="FF0000"/>
                </a:solidFill>
              </a:rPr>
              <a:t>、危害识别 </a:t>
            </a:r>
            <a:r>
              <a:rPr lang="en-US" altLang="zh-CN" sz="2800" dirty="0" smtClean="0">
                <a:solidFill>
                  <a:srgbClr val="FF0000"/>
                </a:solidFill>
              </a:rPr>
              <a:t>I</a:t>
            </a:r>
            <a:endParaRPr lang="zh-CN" altLang="en-US" sz="2800" dirty="0">
              <a:solidFill>
                <a:srgbClr val="FF0000"/>
              </a:solidFill>
            </a:endParaRPr>
          </a:p>
        </p:txBody>
      </p:sp>
      <p:sp>
        <p:nvSpPr>
          <p:cNvPr id="3" name="内容占位符 2"/>
          <p:cNvSpPr>
            <a:spLocks noGrp="1"/>
          </p:cNvSpPr>
          <p:nvPr>
            <p:ph idx="1"/>
          </p:nvPr>
        </p:nvSpPr>
        <p:spPr>
          <a:xfrm>
            <a:off x="457200" y="980728"/>
            <a:ext cx="8229600" cy="5145435"/>
          </a:xfrm>
        </p:spPr>
        <p:txBody>
          <a:bodyPr>
            <a:normAutofit fontScale="70000" lnSpcReduction="20000"/>
          </a:bodyPr>
          <a:lstStyle/>
          <a:p>
            <a:pPr>
              <a:lnSpc>
                <a:spcPct val="120000"/>
              </a:lnSpc>
            </a:pPr>
            <a:r>
              <a:rPr lang="en-US" altLang="zh-CN" dirty="0" smtClean="0"/>
              <a:t>        HACCP</a:t>
            </a:r>
            <a:r>
              <a:rPr lang="zh-CN" altLang="en-US" dirty="0"/>
              <a:t>小组根</a:t>
            </a:r>
            <a:r>
              <a:rPr lang="zh-CN" altLang="en-US" dirty="0" smtClean="0"/>
              <a:t>据水质风</a:t>
            </a:r>
            <a:r>
              <a:rPr lang="zh-CN" altLang="en-US" dirty="0"/>
              <a:t>险程度，</a:t>
            </a:r>
            <a:r>
              <a:rPr lang="zh-CN" altLang="en-US" dirty="0" smtClean="0"/>
              <a:t>在</a:t>
            </a:r>
            <a:r>
              <a:rPr lang="zh-CN" altLang="en-US" dirty="0"/>
              <a:t>生产</a:t>
            </a:r>
            <a:r>
              <a:rPr lang="zh-CN" altLang="en-US" dirty="0" smtClean="0"/>
              <a:t>步</a:t>
            </a:r>
            <a:r>
              <a:rPr lang="zh-CN" altLang="en-US" dirty="0"/>
              <a:t>骤中分析生物、化学、物理危害时，应考虑以下方面的因素： </a:t>
            </a:r>
          </a:p>
          <a:p>
            <a:pPr>
              <a:lnSpc>
                <a:spcPct val="120000"/>
              </a:lnSpc>
              <a:buNone/>
            </a:pPr>
            <a:r>
              <a:rPr lang="en-US" altLang="zh-CN" dirty="0"/>
              <a:t>a</a:t>
            </a:r>
            <a:r>
              <a:rPr lang="zh-CN" altLang="en-US" dirty="0"/>
              <a:t>） 产品、操作和环境； </a:t>
            </a:r>
          </a:p>
          <a:p>
            <a:pPr>
              <a:lnSpc>
                <a:spcPct val="120000"/>
              </a:lnSpc>
              <a:buNone/>
            </a:pPr>
            <a:r>
              <a:rPr lang="en-US" altLang="zh-CN" dirty="0"/>
              <a:t>b</a:t>
            </a:r>
            <a:r>
              <a:rPr lang="zh-CN" altLang="en-US" dirty="0"/>
              <a:t>） 消费者或顾客和法律法规对产品及原辅料</a:t>
            </a:r>
            <a:r>
              <a:rPr lang="zh-CN" altLang="en-US" dirty="0" smtClean="0"/>
              <a:t>、</a:t>
            </a:r>
            <a:r>
              <a:rPr lang="zh-CN" altLang="en-US" dirty="0"/>
              <a:t>涉水</a:t>
            </a:r>
            <a:r>
              <a:rPr lang="zh-CN" altLang="en-US" dirty="0" smtClean="0"/>
              <a:t>材</a:t>
            </a:r>
            <a:r>
              <a:rPr lang="zh-CN" altLang="en-US" dirty="0"/>
              <a:t>料的安全卫生要求； </a:t>
            </a:r>
          </a:p>
          <a:p>
            <a:pPr>
              <a:lnSpc>
                <a:spcPct val="120000"/>
              </a:lnSpc>
              <a:buNone/>
            </a:pPr>
            <a:r>
              <a:rPr lang="en-US" altLang="zh-CN" dirty="0"/>
              <a:t>c</a:t>
            </a:r>
            <a:r>
              <a:rPr lang="zh-CN" altLang="en-US" dirty="0"/>
              <a:t>） 产</a:t>
            </a:r>
            <a:r>
              <a:rPr lang="zh-CN" altLang="en-US" dirty="0" smtClean="0"/>
              <a:t>品饮用</a:t>
            </a:r>
            <a:r>
              <a:rPr lang="zh-CN" altLang="en-US" dirty="0"/>
              <a:t>、使用安全的监控和评价结果； </a:t>
            </a:r>
          </a:p>
          <a:p>
            <a:pPr>
              <a:lnSpc>
                <a:spcPct val="120000"/>
              </a:lnSpc>
              <a:buNone/>
            </a:pPr>
            <a:r>
              <a:rPr lang="en-US" altLang="zh-CN" dirty="0"/>
              <a:t>d</a:t>
            </a:r>
            <a:r>
              <a:rPr lang="zh-CN" altLang="en-US" dirty="0"/>
              <a:t>） 不安全产品处置、纠偏、召回和应急预案的状况； </a:t>
            </a:r>
          </a:p>
          <a:p>
            <a:pPr>
              <a:lnSpc>
                <a:spcPct val="120000"/>
              </a:lnSpc>
              <a:buNone/>
            </a:pPr>
            <a:r>
              <a:rPr lang="en-US" altLang="zh-CN" dirty="0"/>
              <a:t>e</a:t>
            </a:r>
            <a:r>
              <a:rPr lang="zh-CN" altLang="en-US" dirty="0"/>
              <a:t>） 历史上和当前的流行病学、动植物疫情或疾病统计数据</a:t>
            </a:r>
            <a:r>
              <a:rPr lang="zh-CN" altLang="en-US" dirty="0" smtClean="0"/>
              <a:t>和</a:t>
            </a:r>
            <a:r>
              <a:rPr lang="zh-CN" altLang="en-US" dirty="0"/>
              <a:t>水质</a:t>
            </a:r>
            <a:r>
              <a:rPr lang="zh-CN" altLang="en-US" dirty="0" smtClean="0"/>
              <a:t>安</a:t>
            </a:r>
            <a:r>
              <a:rPr lang="zh-CN" altLang="en-US" dirty="0"/>
              <a:t>全事故案例； </a:t>
            </a:r>
          </a:p>
          <a:p>
            <a:pPr>
              <a:lnSpc>
                <a:spcPct val="120000"/>
              </a:lnSpc>
              <a:buNone/>
            </a:pPr>
            <a:r>
              <a:rPr lang="en-US" altLang="zh-CN" dirty="0"/>
              <a:t>f</a:t>
            </a:r>
            <a:r>
              <a:rPr lang="zh-CN" altLang="en-US" dirty="0"/>
              <a:t>）  科技文献，包括相关类别产品的危害控制指南； </a:t>
            </a:r>
          </a:p>
          <a:p>
            <a:pPr>
              <a:lnSpc>
                <a:spcPct val="120000"/>
              </a:lnSpc>
              <a:buNone/>
            </a:pPr>
            <a:r>
              <a:rPr lang="en-US" altLang="zh-CN" dirty="0"/>
              <a:t>g</a:t>
            </a:r>
            <a:r>
              <a:rPr lang="zh-CN" altLang="en-US" dirty="0"/>
              <a:t>） 危害识别范围内的其他步骤对产品产生的影响； </a:t>
            </a:r>
          </a:p>
          <a:p>
            <a:pPr>
              <a:lnSpc>
                <a:spcPct val="120000"/>
              </a:lnSpc>
              <a:buNone/>
            </a:pPr>
            <a:r>
              <a:rPr lang="en-US" altLang="zh-CN" dirty="0"/>
              <a:t>h</a:t>
            </a:r>
            <a:r>
              <a:rPr lang="zh-CN" altLang="en-US" dirty="0"/>
              <a:t>） 人为的破坏和蓄意污染等情况； </a:t>
            </a:r>
          </a:p>
          <a:p>
            <a:pPr>
              <a:lnSpc>
                <a:spcPct val="120000"/>
              </a:lnSpc>
              <a:buNone/>
            </a:pPr>
            <a:r>
              <a:rPr lang="en-US" altLang="zh-CN" dirty="0"/>
              <a:t>i</a:t>
            </a:r>
            <a:r>
              <a:rPr lang="zh-CN" altLang="en-US" dirty="0"/>
              <a:t>）   经验。 </a:t>
            </a:r>
          </a:p>
        </p:txBody>
      </p:sp>
    </p:spTree>
    <p:extLst>
      <p:ext uri="{BB962C8B-B14F-4D97-AF65-F5344CB8AC3E}">
        <p14:creationId xmlns:p14="http://schemas.microsoft.com/office/powerpoint/2010/main" val="40733177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562074"/>
          </a:xfrm>
        </p:spPr>
        <p:txBody>
          <a:bodyPr>
            <a:normAutofit/>
          </a:bodyPr>
          <a:lstStyle/>
          <a:p>
            <a:pPr algn="l"/>
            <a:r>
              <a:rPr lang="en-US" altLang="zh-CN" sz="2800" dirty="0" smtClean="0">
                <a:solidFill>
                  <a:srgbClr val="FF0000"/>
                </a:solidFill>
              </a:rPr>
              <a:t>  1</a:t>
            </a:r>
            <a:r>
              <a:rPr lang="zh-CN" altLang="en-US" sz="2800" dirty="0">
                <a:solidFill>
                  <a:srgbClr val="FF0000"/>
                </a:solidFill>
              </a:rPr>
              <a:t>、</a:t>
            </a:r>
            <a:r>
              <a:rPr lang="zh-CN" altLang="en-US" sz="2800" dirty="0" smtClean="0">
                <a:solidFill>
                  <a:srgbClr val="FF0000"/>
                </a:solidFill>
              </a:rPr>
              <a:t>危</a:t>
            </a:r>
            <a:r>
              <a:rPr lang="zh-CN" altLang="en-US" sz="2800" dirty="0">
                <a:solidFill>
                  <a:srgbClr val="FF0000"/>
                </a:solidFill>
              </a:rPr>
              <a:t>害识</a:t>
            </a:r>
            <a:r>
              <a:rPr lang="zh-CN" altLang="en-US" sz="2800" dirty="0" smtClean="0">
                <a:solidFill>
                  <a:srgbClr val="FF0000"/>
                </a:solidFill>
              </a:rPr>
              <a:t>别 </a:t>
            </a:r>
            <a:r>
              <a:rPr lang="en-US" altLang="zh-CN" sz="2800" dirty="0" smtClean="0">
                <a:solidFill>
                  <a:srgbClr val="FF0000"/>
                </a:solidFill>
                <a:latin typeface="宋体"/>
                <a:ea typeface="宋体"/>
              </a:rPr>
              <a:t>Ⅱ</a:t>
            </a:r>
            <a:endParaRPr lang="zh-CN" altLang="en-US" sz="2800" dirty="0"/>
          </a:p>
        </p:txBody>
      </p:sp>
      <p:sp>
        <p:nvSpPr>
          <p:cNvPr id="3" name="内容占位符 2"/>
          <p:cNvSpPr>
            <a:spLocks noGrp="1"/>
          </p:cNvSpPr>
          <p:nvPr>
            <p:ph idx="1"/>
          </p:nvPr>
        </p:nvSpPr>
        <p:spPr>
          <a:xfrm>
            <a:off x="457200" y="980728"/>
            <a:ext cx="8229600" cy="5145435"/>
          </a:xfrm>
        </p:spPr>
        <p:txBody>
          <a:bodyPr>
            <a:normAutofit lnSpcReduction="10000"/>
          </a:bodyPr>
          <a:lstStyle/>
          <a:p>
            <a:pPr>
              <a:lnSpc>
                <a:spcPct val="150000"/>
              </a:lnSpc>
            </a:pPr>
            <a:r>
              <a:rPr lang="zh-CN" altLang="en-US" dirty="0" smtClean="0"/>
              <a:t>         在</a:t>
            </a:r>
            <a:r>
              <a:rPr lang="zh-CN" altLang="en-US" dirty="0"/>
              <a:t>从原料生产直到最终消费的范围内，针对需考虑的所有危害，识别其在每个操作步骤中有根据预期被引入、产生或增长的所有潜在危害及其原因。 </a:t>
            </a:r>
            <a:endParaRPr lang="en-US" altLang="zh-CN" dirty="0"/>
          </a:p>
          <a:p>
            <a:pPr>
              <a:lnSpc>
                <a:spcPct val="150000"/>
              </a:lnSpc>
            </a:pPr>
            <a:r>
              <a:rPr lang="zh-CN" altLang="en-US" dirty="0"/>
              <a:t>        当影响危害识别结果的任何因素发生变化时，</a:t>
            </a:r>
            <a:r>
              <a:rPr lang="en-US" altLang="zh-CN" dirty="0"/>
              <a:t>HACCP</a:t>
            </a:r>
            <a:r>
              <a:rPr lang="zh-CN" altLang="en-US" dirty="0"/>
              <a:t>小组应重新进行危害识别。 </a:t>
            </a:r>
            <a:endParaRPr lang="en-US" altLang="zh-CN" dirty="0"/>
          </a:p>
          <a:p>
            <a:pPr>
              <a:lnSpc>
                <a:spcPct val="150000"/>
              </a:lnSpc>
            </a:pPr>
            <a:r>
              <a:rPr lang="zh-CN" altLang="en-US" dirty="0"/>
              <a:t>        应保持危害识别依据和结果的记录。 </a:t>
            </a:r>
          </a:p>
          <a:p>
            <a:pPr>
              <a:lnSpc>
                <a:spcPct val="150000"/>
              </a:lnSpc>
            </a:pPr>
            <a:endParaRPr lang="zh-CN" altLang="en-US" dirty="0"/>
          </a:p>
        </p:txBody>
      </p:sp>
    </p:spTree>
    <p:extLst>
      <p:ext uri="{BB962C8B-B14F-4D97-AF65-F5344CB8AC3E}">
        <p14:creationId xmlns:p14="http://schemas.microsoft.com/office/powerpoint/2010/main" val="19163127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22114"/>
          </a:xfrm>
        </p:spPr>
        <p:txBody>
          <a:bodyPr>
            <a:normAutofit/>
          </a:bodyPr>
          <a:lstStyle/>
          <a:p>
            <a:pPr algn="l"/>
            <a:r>
              <a:rPr lang="en-US" altLang="zh-CN" sz="2800" dirty="0" smtClean="0">
                <a:solidFill>
                  <a:srgbClr val="FF0000"/>
                </a:solidFill>
              </a:rPr>
              <a:t>  2</a:t>
            </a:r>
            <a:r>
              <a:rPr lang="zh-CN" altLang="en-US" sz="2800" dirty="0" smtClean="0">
                <a:solidFill>
                  <a:srgbClr val="FF0000"/>
                </a:solidFill>
              </a:rPr>
              <a:t>、危害评估</a:t>
            </a:r>
            <a:endParaRPr lang="zh-CN" altLang="en-US" sz="2800" dirty="0">
              <a:solidFill>
                <a:srgbClr val="FF0000"/>
              </a:solidFill>
            </a:endParaRPr>
          </a:p>
        </p:txBody>
      </p:sp>
      <p:sp>
        <p:nvSpPr>
          <p:cNvPr id="3" name="内容占位符 2"/>
          <p:cNvSpPr>
            <a:spLocks noGrp="1"/>
          </p:cNvSpPr>
          <p:nvPr>
            <p:ph idx="1"/>
          </p:nvPr>
        </p:nvSpPr>
        <p:spPr>
          <a:xfrm>
            <a:off x="457200" y="1196752"/>
            <a:ext cx="8229600" cy="4929411"/>
          </a:xfrm>
        </p:spPr>
        <p:txBody>
          <a:bodyPr/>
          <a:lstStyle/>
          <a:p>
            <a:pPr>
              <a:lnSpc>
                <a:spcPct val="150000"/>
              </a:lnSpc>
            </a:pPr>
            <a:r>
              <a:rPr lang="en-US" altLang="zh-CN" dirty="0" smtClean="0"/>
              <a:t>         HACCP</a:t>
            </a:r>
            <a:r>
              <a:rPr lang="zh-CN" altLang="en-US" dirty="0"/>
              <a:t>小组应针对识别的潜在危害，评</a:t>
            </a:r>
            <a:endParaRPr lang="en-US" altLang="zh-CN" dirty="0"/>
          </a:p>
          <a:p>
            <a:pPr>
              <a:lnSpc>
                <a:spcPct val="150000"/>
              </a:lnSpc>
            </a:pPr>
            <a:r>
              <a:rPr lang="zh-CN" altLang="en-US" dirty="0"/>
              <a:t>估其发生的严重性和可能性，如果这种潜</a:t>
            </a:r>
            <a:endParaRPr lang="en-US" altLang="zh-CN" dirty="0"/>
          </a:p>
          <a:p>
            <a:pPr>
              <a:lnSpc>
                <a:spcPct val="150000"/>
              </a:lnSpc>
            </a:pPr>
            <a:r>
              <a:rPr lang="zh-CN" altLang="en-US" dirty="0"/>
              <a:t>在危害在该步骤极可能发生且后果严重，</a:t>
            </a:r>
            <a:endParaRPr lang="en-US" altLang="zh-CN" dirty="0"/>
          </a:p>
          <a:p>
            <a:pPr>
              <a:lnSpc>
                <a:spcPct val="150000"/>
              </a:lnSpc>
            </a:pPr>
            <a:r>
              <a:rPr lang="zh-CN" altLang="en-US" dirty="0"/>
              <a:t>则应确定为显著危害。</a:t>
            </a:r>
            <a:endParaRPr lang="en-US" altLang="zh-CN" dirty="0"/>
          </a:p>
          <a:p>
            <a:pPr marL="0" indent="0">
              <a:lnSpc>
                <a:spcPct val="150000"/>
              </a:lnSpc>
              <a:buNone/>
            </a:pPr>
            <a:r>
              <a:rPr lang="en-US" altLang="zh-CN" dirty="0"/>
              <a:t>             </a:t>
            </a:r>
            <a:r>
              <a:rPr lang="zh-CN" altLang="en-US" dirty="0"/>
              <a:t>应保持危害评估依据和结果的记录。</a:t>
            </a:r>
            <a:endParaRPr lang="en-US" altLang="zh-CN" dirty="0"/>
          </a:p>
          <a:p>
            <a:endParaRPr lang="zh-CN" altLang="en-US" dirty="0"/>
          </a:p>
        </p:txBody>
      </p:sp>
    </p:spTree>
    <p:extLst>
      <p:ext uri="{BB962C8B-B14F-4D97-AF65-F5344CB8AC3E}">
        <p14:creationId xmlns:p14="http://schemas.microsoft.com/office/powerpoint/2010/main" val="39623056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332656"/>
            <a:ext cx="8229600" cy="1440160"/>
          </a:xfrm>
        </p:spPr>
        <p:txBody>
          <a:bodyPr>
            <a:noAutofit/>
          </a:bodyPr>
          <a:lstStyle/>
          <a:p>
            <a:pPr algn="l"/>
            <a:r>
              <a:rPr lang="en-US" altLang="zh-CN" sz="2400" dirty="0">
                <a:solidFill>
                  <a:srgbClr val="002060"/>
                </a:solidFill>
                <a:latin typeface="+mn-ea"/>
              </a:rPr>
              <a:t>※ </a:t>
            </a:r>
            <a:r>
              <a:rPr lang="zh-CN" altLang="zh-CN" sz="2400" dirty="0">
                <a:solidFill>
                  <a:srgbClr val="FF0000"/>
                </a:solidFill>
              </a:rPr>
              <a:t>危害评价准则和危害分级</a:t>
            </a:r>
            <a:br>
              <a:rPr lang="zh-CN" altLang="zh-CN" sz="2400" dirty="0">
                <a:solidFill>
                  <a:srgbClr val="FF0000"/>
                </a:solidFill>
              </a:rPr>
            </a:br>
            <a:r>
              <a:rPr lang="zh-CN" altLang="zh-CN" sz="2400" dirty="0">
                <a:solidFill>
                  <a:srgbClr val="FF0000"/>
                </a:solidFill>
              </a:rPr>
              <a:t>按危害的可能性和危害的严重性评估，将危害分为</a:t>
            </a:r>
            <a:r>
              <a:rPr lang="en-US" altLang="zh-CN" sz="2400" dirty="0">
                <a:solidFill>
                  <a:srgbClr val="FF0000"/>
                </a:solidFill>
              </a:rPr>
              <a:t>4</a:t>
            </a:r>
            <a:r>
              <a:rPr lang="zh-CN" altLang="zh-CN" sz="2400" dirty="0">
                <a:solidFill>
                  <a:srgbClr val="FF0000"/>
                </a:solidFill>
              </a:rPr>
              <a:t>级，如下表</a:t>
            </a:r>
            <a:r>
              <a:rPr lang="zh-CN" altLang="zh-CN" sz="2800" dirty="0"/>
              <a:t/>
            </a:r>
            <a:br>
              <a:rPr lang="zh-CN" altLang="zh-CN" sz="2800" dirty="0"/>
            </a:br>
            <a:endParaRPr lang="zh-CN" altLang="en-US" sz="2800" dirty="0"/>
          </a:p>
        </p:txBody>
      </p:sp>
      <p:pic>
        <p:nvPicPr>
          <p:cNvPr id="4" name="内容占位符 3"/>
          <p:cNvPicPr>
            <a:picLocks noGrp="1"/>
          </p:cNvPicPr>
          <p:nvPr>
            <p:ph idx="1"/>
          </p:nvPr>
        </p:nvPicPr>
        <p:blipFill>
          <a:blip r:embed="rId2" cstate="print"/>
          <a:srcRect/>
          <a:stretch>
            <a:fillRect/>
          </a:stretch>
        </p:blipFill>
        <p:spPr>
          <a:xfrm>
            <a:off x="892895" y="1412874"/>
            <a:ext cx="7358210" cy="5184477"/>
          </a:xfrm>
          <a:prstGeom prst="rect">
            <a:avLst/>
          </a:prstGeom>
          <a:noFill/>
          <a:ln w="9525">
            <a:noFill/>
            <a:miter lim="800000"/>
            <a:headEnd/>
            <a:tailEnd/>
          </a:ln>
        </p:spPr>
      </p:pic>
    </p:spTree>
    <p:extLst>
      <p:ext uri="{BB962C8B-B14F-4D97-AF65-F5344CB8AC3E}">
        <p14:creationId xmlns:p14="http://schemas.microsoft.com/office/powerpoint/2010/main" val="42122365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634082"/>
          </a:xfrm>
        </p:spPr>
        <p:txBody>
          <a:bodyPr>
            <a:normAutofit/>
          </a:bodyPr>
          <a:lstStyle/>
          <a:p>
            <a:pPr algn="l"/>
            <a:r>
              <a:rPr lang="en-US" altLang="zh-CN" sz="2800" dirty="0">
                <a:solidFill>
                  <a:srgbClr val="002060"/>
                </a:solidFill>
                <a:latin typeface="+mn-ea"/>
              </a:rPr>
              <a:t>※ </a:t>
            </a:r>
            <a:r>
              <a:rPr lang="zh-CN" altLang="en-US" sz="2800" dirty="0"/>
              <a:t>判断显著危害</a:t>
            </a:r>
          </a:p>
        </p:txBody>
      </p:sp>
      <p:sp>
        <p:nvSpPr>
          <p:cNvPr id="3" name="内容占位符 2"/>
          <p:cNvSpPr>
            <a:spLocks noGrp="1"/>
          </p:cNvSpPr>
          <p:nvPr>
            <p:ph idx="1"/>
          </p:nvPr>
        </p:nvSpPr>
        <p:spPr>
          <a:xfrm>
            <a:off x="457200" y="1052736"/>
            <a:ext cx="8229600" cy="5073427"/>
          </a:xfrm>
        </p:spPr>
        <p:txBody>
          <a:bodyPr>
            <a:normAutofit fontScale="92500" lnSpcReduction="20000"/>
          </a:bodyPr>
          <a:lstStyle/>
          <a:p>
            <a:pPr>
              <a:lnSpc>
                <a:spcPct val="150000"/>
              </a:lnSpc>
            </a:pPr>
            <a:r>
              <a:rPr lang="en-US" altLang="zh-CN" dirty="0" smtClean="0"/>
              <a:t>         </a:t>
            </a:r>
            <a:r>
              <a:rPr lang="zh-CN" altLang="zh-CN" dirty="0" smtClean="0"/>
              <a:t>危</a:t>
            </a:r>
            <a:r>
              <a:rPr lang="zh-CN" altLang="zh-CN" dirty="0"/>
              <a:t>害程度横纵坐标之总交即为危害程度之综合分，当综合平均分</a:t>
            </a:r>
            <a:r>
              <a:rPr lang="en-US" altLang="zh-CN" dirty="0"/>
              <a:t>≥9</a:t>
            </a:r>
            <a:r>
              <a:rPr lang="zh-CN" altLang="zh-CN" dirty="0"/>
              <a:t>时，即可判定此危害为显著危害。</a:t>
            </a:r>
            <a:endParaRPr lang="en-US" altLang="zh-CN" dirty="0"/>
          </a:p>
          <a:p>
            <a:pPr>
              <a:lnSpc>
                <a:spcPct val="150000"/>
              </a:lnSpc>
            </a:pPr>
            <a:r>
              <a:rPr lang="en-US" altLang="zh-CN" dirty="0"/>
              <a:t>        </a:t>
            </a:r>
            <a:r>
              <a:rPr lang="zh-CN" altLang="zh-CN" dirty="0"/>
              <a:t>确定为显著危害后，</a:t>
            </a:r>
            <a:r>
              <a:rPr lang="en-US" altLang="zh-CN" dirty="0"/>
              <a:t>HACCP</a:t>
            </a:r>
            <a:r>
              <a:rPr lang="zh-CN" altLang="zh-CN" dirty="0"/>
              <a:t>小组还需通过</a:t>
            </a:r>
            <a:r>
              <a:rPr lang="en-US" altLang="zh-CN" dirty="0"/>
              <a:t>CCP</a:t>
            </a:r>
            <a:r>
              <a:rPr lang="zh-CN" altLang="zh-CN" dirty="0"/>
              <a:t>判断树（见</a:t>
            </a:r>
            <a:r>
              <a:rPr lang="zh-CN" altLang="en-US" dirty="0"/>
              <a:t>标准附录</a:t>
            </a:r>
            <a:r>
              <a:rPr lang="en-US" altLang="zh-CN" dirty="0"/>
              <a:t>A</a:t>
            </a:r>
            <a:r>
              <a:rPr lang="zh-CN" altLang="zh-CN" dirty="0"/>
              <a:t>）再确定其是否为</a:t>
            </a:r>
            <a:r>
              <a:rPr lang="en-US" altLang="zh-CN" dirty="0"/>
              <a:t>CCP</a:t>
            </a:r>
            <a:r>
              <a:rPr lang="zh-CN" altLang="zh-CN" dirty="0"/>
              <a:t>点。如综合平均分＜</a:t>
            </a:r>
            <a:r>
              <a:rPr lang="en-US" altLang="zh-CN" dirty="0"/>
              <a:t>9</a:t>
            </a:r>
            <a:r>
              <a:rPr lang="zh-CN" altLang="zh-CN" dirty="0"/>
              <a:t>时，即为非显著危害，不需再确定其是否为</a:t>
            </a:r>
            <a:r>
              <a:rPr lang="en-US" altLang="zh-CN" dirty="0"/>
              <a:t>CCP</a:t>
            </a:r>
            <a:r>
              <a:rPr lang="zh-CN" altLang="zh-CN" dirty="0"/>
              <a:t>点，可通过</a:t>
            </a:r>
            <a:r>
              <a:rPr lang="en-US" altLang="zh-CN" dirty="0"/>
              <a:t>GMP</a:t>
            </a:r>
            <a:r>
              <a:rPr lang="zh-CN" altLang="zh-CN" dirty="0"/>
              <a:t>或</a:t>
            </a:r>
            <a:r>
              <a:rPr lang="en-US" altLang="zh-CN" dirty="0"/>
              <a:t>SSOP</a:t>
            </a:r>
            <a:r>
              <a:rPr lang="zh-CN" altLang="zh-CN" dirty="0"/>
              <a:t>方</a:t>
            </a:r>
            <a:r>
              <a:rPr lang="zh-CN" altLang="zh-CN" dirty="0" smtClean="0"/>
              <a:t>案</a:t>
            </a:r>
            <a:r>
              <a:rPr lang="zh-CN" altLang="en-US" dirty="0" smtClean="0"/>
              <a:t>等</a:t>
            </a:r>
            <a:r>
              <a:rPr lang="zh-CN" altLang="zh-CN" dirty="0" smtClean="0"/>
              <a:t>进</a:t>
            </a:r>
            <a:r>
              <a:rPr lang="zh-CN" altLang="zh-CN" dirty="0"/>
              <a:t>行控制。</a:t>
            </a:r>
          </a:p>
          <a:p>
            <a:endParaRPr lang="zh-CN" altLang="en-US" dirty="0"/>
          </a:p>
          <a:p>
            <a:endParaRPr lang="zh-CN" altLang="en-US" dirty="0"/>
          </a:p>
        </p:txBody>
      </p:sp>
    </p:spTree>
    <p:extLst>
      <p:ext uri="{BB962C8B-B14F-4D97-AF65-F5344CB8AC3E}">
        <p14:creationId xmlns:p14="http://schemas.microsoft.com/office/powerpoint/2010/main" val="24560028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gn="l"/>
            <a:r>
              <a:rPr lang="en-US" altLang="zh-CN" sz="2400" dirty="0">
                <a:solidFill>
                  <a:srgbClr val="FF0000"/>
                </a:solidFill>
                <a:latin typeface="+mn-ea"/>
              </a:rPr>
              <a:t>※ </a:t>
            </a:r>
            <a:r>
              <a:rPr lang="zh-CN" altLang="zh-CN" sz="2400" dirty="0">
                <a:solidFill>
                  <a:srgbClr val="FF0000"/>
                </a:solidFill>
              </a:rPr>
              <a:t>严重度</a:t>
            </a:r>
            <a:r>
              <a:rPr lang="en-US" altLang="zh-CN" sz="2400" dirty="0">
                <a:solidFill>
                  <a:srgbClr val="FF0000"/>
                </a:solidFill>
              </a:rPr>
              <a:t>S</a:t>
            </a:r>
            <a:r>
              <a:rPr lang="zh-CN" altLang="zh-CN" sz="2400" dirty="0">
                <a:solidFill>
                  <a:srgbClr val="FF0000"/>
                </a:solidFill>
              </a:rPr>
              <a:t>（</a:t>
            </a:r>
            <a:r>
              <a:rPr lang="en-US" altLang="zh-CN" sz="2400" dirty="0">
                <a:solidFill>
                  <a:srgbClr val="FF0000"/>
                </a:solidFill>
              </a:rPr>
              <a:t>severity</a:t>
            </a:r>
            <a:r>
              <a:rPr lang="zh-CN" altLang="zh-CN" sz="2400" dirty="0">
                <a:solidFill>
                  <a:srgbClr val="FF0000"/>
                </a:solidFill>
              </a:rPr>
              <a:t>）</a:t>
            </a:r>
            <a:br>
              <a:rPr lang="zh-CN" altLang="zh-CN" sz="2400" dirty="0">
                <a:solidFill>
                  <a:srgbClr val="FF0000"/>
                </a:solidFill>
              </a:rPr>
            </a:br>
            <a:r>
              <a:rPr lang="zh-CN" altLang="zh-CN" sz="2400" dirty="0">
                <a:solidFill>
                  <a:srgbClr val="FF0000"/>
                </a:solidFill>
              </a:rPr>
              <a:t>严重度是相应于失效模式所引起的最严重效应的评分。</a:t>
            </a:r>
            <a:r>
              <a:rPr lang="en-US" altLang="zh-CN" sz="2400" dirty="0">
                <a:solidFill>
                  <a:srgbClr val="FF0000"/>
                </a:solidFill>
              </a:rPr>
              <a:t/>
            </a:r>
            <a:br>
              <a:rPr lang="en-US" altLang="zh-CN" sz="2400" dirty="0">
                <a:solidFill>
                  <a:srgbClr val="FF0000"/>
                </a:solidFill>
              </a:rPr>
            </a:br>
            <a:r>
              <a:rPr lang="zh-CN" altLang="zh-CN" sz="2400" dirty="0">
                <a:solidFill>
                  <a:srgbClr val="FF0000"/>
                </a:solidFill>
              </a:rPr>
              <a:t>严重度应用下表来估计</a:t>
            </a:r>
            <a:endParaRPr lang="zh-CN" altLang="en-US" sz="2400" dirty="0">
              <a:solidFill>
                <a:srgbClr val="FF0000"/>
              </a:solidFill>
            </a:endParaRPr>
          </a:p>
        </p:txBody>
      </p:sp>
      <p:graphicFrame>
        <p:nvGraphicFramePr>
          <p:cNvPr id="4" name="内容占位符 3"/>
          <p:cNvGraphicFramePr>
            <a:graphicFrameLocks noGrp="1"/>
          </p:cNvGraphicFramePr>
          <p:nvPr>
            <p:ph idx="1"/>
            <p:extLst>
              <p:ext uri="{D42A27DB-BD31-4B8C-83A1-F6EECF244321}">
                <p14:modId xmlns:p14="http://schemas.microsoft.com/office/powerpoint/2010/main" val="1742579272"/>
              </p:ext>
            </p:extLst>
          </p:nvPr>
        </p:nvGraphicFramePr>
        <p:xfrm>
          <a:off x="457200" y="1484313"/>
          <a:ext cx="7632847" cy="4487057"/>
        </p:xfrm>
        <a:graphic>
          <a:graphicData uri="http://schemas.openxmlformats.org/drawingml/2006/table">
            <a:tbl>
              <a:tblPr firstRow="1" firstCol="1" bandRow="1">
                <a:tableStyleId>{5C22544A-7EE6-4342-B048-85BDC9FD1C3A}</a:tableStyleId>
              </a:tblPr>
              <a:tblGrid>
                <a:gridCol w="1059116"/>
                <a:gridCol w="2209716"/>
                <a:gridCol w="2742794"/>
                <a:gridCol w="1621221"/>
              </a:tblGrid>
              <a:tr h="610484">
                <a:tc>
                  <a:txBody>
                    <a:bodyPr/>
                    <a:lstStyle/>
                    <a:p>
                      <a:pPr algn="ctr">
                        <a:spcAft>
                          <a:spcPts val="0"/>
                        </a:spcAft>
                      </a:pPr>
                      <a:r>
                        <a:rPr lang="zh-CN" sz="1800" kern="100" dirty="0">
                          <a:effectLst/>
                        </a:rPr>
                        <a:t>严重度</a:t>
                      </a:r>
                      <a:endParaRPr lang="zh-CN" sz="1800" kern="100" dirty="0">
                        <a:effectLst/>
                        <a:latin typeface="Calibri"/>
                        <a:ea typeface="宋体"/>
                        <a:cs typeface="Times New Roman"/>
                      </a:endParaRPr>
                    </a:p>
                  </a:txBody>
                  <a:tcPr marL="0" marR="0" marT="0" marB="0"/>
                </a:tc>
                <a:tc>
                  <a:txBody>
                    <a:bodyPr/>
                    <a:lstStyle/>
                    <a:p>
                      <a:pPr algn="ctr">
                        <a:spcAft>
                          <a:spcPts val="0"/>
                        </a:spcAft>
                      </a:pPr>
                      <a:r>
                        <a:rPr lang="zh-CN" sz="1800" kern="100" dirty="0">
                          <a:effectLst/>
                        </a:rPr>
                        <a:t>项目——严重度类别</a:t>
                      </a:r>
                      <a:endParaRPr lang="zh-CN" sz="1800" kern="100" dirty="0">
                        <a:effectLst/>
                        <a:latin typeface="Calibri"/>
                        <a:ea typeface="宋体"/>
                        <a:cs typeface="Times New Roman"/>
                      </a:endParaRPr>
                    </a:p>
                  </a:txBody>
                  <a:tcPr marL="0" marR="0" marT="0" marB="0"/>
                </a:tc>
                <a:tc>
                  <a:txBody>
                    <a:bodyPr/>
                    <a:lstStyle/>
                    <a:p>
                      <a:pPr algn="ctr">
                        <a:spcAft>
                          <a:spcPts val="0"/>
                        </a:spcAft>
                      </a:pPr>
                      <a:r>
                        <a:rPr lang="zh-CN" sz="1800" kern="100" dirty="0">
                          <a:effectLst/>
                        </a:rPr>
                        <a:t>说明</a:t>
                      </a:r>
                      <a:endParaRPr lang="zh-CN" sz="1800" kern="100" dirty="0">
                        <a:effectLst/>
                        <a:latin typeface="Calibri"/>
                        <a:ea typeface="宋体"/>
                        <a:cs typeface="Times New Roman"/>
                      </a:endParaRPr>
                    </a:p>
                  </a:txBody>
                  <a:tcPr marL="0" marR="0" marT="0" marB="0"/>
                </a:tc>
                <a:tc>
                  <a:txBody>
                    <a:bodyPr/>
                    <a:lstStyle/>
                    <a:p>
                      <a:pPr algn="ctr">
                        <a:spcAft>
                          <a:spcPts val="0"/>
                        </a:spcAft>
                      </a:pPr>
                      <a:r>
                        <a:rPr lang="zh-CN" sz="1800" kern="100" dirty="0">
                          <a:effectLst/>
                        </a:rPr>
                        <a:t>等级</a:t>
                      </a:r>
                      <a:endParaRPr lang="zh-CN" sz="1800" kern="100" dirty="0">
                        <a:effectLst/>
                        <a:latin typeface="Calibri"/>
                        <a:ea typeface="宋体"/>
                        <a:cs typeface="Times New Roman"/>
                      </a:endParaRPr>
                    </a:p>
                  </a:txBody>
                  <a:tcPr marL="0" marR="0" marT="0" marB="0"/>
                </a:tc>
              </a:tr>
              <a:tr h="849368">
                <a:tc>
                  <a:txBody>
                    <a:bodyPr/>
                    <a:lstStyle/>
                    <a:p>
                      <a:pPr algn="ctr">
                        <a:spcAft>
                          <a:spcPts val="0"/>
                        </a:spcAft>
                      </a:pPr>
                      <a:r>
                        <a:rPr lang="en-US" sz="2000" kern="100" dirty="0">
                          <a:effectLst/>
                        </a:rPr>
                        <a:t>5</a:t>
                      </a:r>
                      <a:endParaRPr lang="zh-CN" sz="2000" kern="100" dirty="0">
                        <a:effectLst/>
                        <a:latin typeface="Calibri"/>
                        <a:ea typeface="宋体"/>
                        <a:cs typeface="Times New Roman"/>
                      </a:endParaRPr>
                    </a:p>
                  </a:txBody>
                  <a:tcPr marL="0" marR="0" marT="0" marB="0"/>
                </a:tc>
                <a:tc>
                  <a:txBody>
                    <a:bodyPr/>
                    <a:lstStyle/>
                    <a:p>
                      <a:pPr algn="ctr">
                        <a:spcAft>
                          <a:spcPts val="0"/>
                        </a:spcAft>
                      </a:pPr>
                      <a:r>
                        <a:rPr lang="zh-CN" sz="2000" kern="100" dirty="0">
                          <a:effectLst/>
                        </a:rPr>
                        <a:t>灾难性的</a:t>
                      </a:r>
                      <a:endParaRPr lang="zh-CN" sz="2000" kern="100" dirty="0">
                        <a:effectLst/>
                        <a:latin typeface="Calibri"/>
                        <a:ea typeface="宋体"/>
                        <a:cs typeface="Times New Roman"/>
                      </a:endParaRPr>
                    </a:p>
                  </a:txBody>
                  <a:tcPr marL="0" marR="0" marT="0" marB="0"/>
                </a:tc>
                <a:tc>
                  <a:txBody>
                    <a:bodyPr/>
                    <a:lstStyle/>
                    <a:p>
                      <a:pPr algn="ctr">
                        <a:spcAft>
                          <a:spcPts val="0"/>
                        </a:spcAft>
                      </a:pPr>
                      <a:r>
                        <a:rPr lang="zh-CN" sz="2000" kern="100" dirty="0">
                          <a:effectLst/>
                        </a:rPr>
                        <a:t>公众健康影响</a:t>
                      </a:r>
                      <a:endParaRPr lang="zh-CN" sz="2000" kern="100" dirty="0">
                        <a:effectLst/>
                        <a:latin typeface="Calibri"/>
                        <a:ea typeface="宋体"/>
                        <a:cs typeface="Times New Roman"/>
                      </a:endParaRPr>
                    </a:p>
                  </a:txBody>
                  <a:tcPr marL="0" marR="0" marT="0" marB="0"/>
                </a:tc>
                <a:tc>
                  <a:txBody>
                    <a:bodyPr/>
                    <a:lstStyle/>
                    <a:p>
                      <a:pPr algn="ctr">
                        <a:spcAft>
                          <a:spcPts val="0"/>
                        </a:spcAft>
                      </a:pPr>
                      <a:r>
                        <a:rPr lang="en-US" sz="2000" kern="100">
                          <a:effectLst/>
                        </a:rPr>
                        <a:t>5</a:t>
                      </a:r>
                      <a:endParaRPr lang="zh-CN" sz="2000" kern="100">
                        <a:effectLst/>
                        <a:latin typeface="Calibri"/>
                        <a:ea typeface="宋体"/>
                        <a:cs typeface="Times New Roman"/>
                      </a:endParaRPr>
                    </a:p>
                  </a:txBody>
                  <a:tcPr marL="0" marR="0" marT="0" marB="0"/>
                </a:tc>
              </a:tr>
              <a:tr h="891837">
                <a:tc>
                  <a:txBody>
                    <a:bodyPr/>
                    <a:lstStyle/>
                    <a:p>
                      <a:pPr algn="ctr">
                        <a:spcAft>
                          <a:spcPts val="0"/>
                        </a:spcAft>
                      </a:pPr>
                      <a:r>
                        <a:rPr lang="en-US" sz="2000" kern="100" dirty="0">
                          <a:effectLst/>
                        </a:rPr>
                        <a:t>4</a:t>
                      </a:r>
                      <a:endParaRPr lang="zh-CN" sz="2000" kern="100" dirty="0">
                        <a:effectLst/>
                        <a:latin typeface="Calibri"/>
                        <a:ea typeface="宋体"/>
                        <a:cs typeface="Times New Roman"/>
                      </a:endParaRPr>
                    </a:p>
                  </a:txBody>
                  <a:tcPr marL="0" marR="0" marT="0" marB="0"/>
                </a:tc>
                <a:tc>
                  <a:txBody>
                    <a:bodyPr/>
                    <a:lstStyle/>
                    <a:p>
                      <a:pPr algn="ctr">
                        <a:spcAft>
                          <a:spcPts val="0"/>
                        </a:spcAft>
                      </a:pPr>
                      <a:r>
                        <a:rPr lang="zh-CN" sz="2000" kern="100" dirty="0">
                          <a:effectLst/>
                        </a:rPr>
                        <a:t>很严重</a:t>
                      </a:r>
                      <a:endParaRPr lang="zh-CN" sz="2000" kern="100" dirty="0">
                        <a:effectLst/>
                        <a:latin typeface="Calibri"/>
                        <a:ea typeface="宋体"/>
                        <a:cs typeface="Times New Roman"/>
                      </a:endParaRPr>
                    </a:p>
                  </a:txBody>
                  <a:tcPr marL="0" marR="0" marT="0" marB="0"/>
                </a:tc>
                <a:tc>
                  <a:txBody>
                    <a:bodyPr/>
                    <a:lstStyle/>
                    <a:p>
                      <a:pPr algn="l">
                        <a:spcAft>
                          <a:spcPts val="0"/>
                        </a:spcAft>
                      </a:pPr>
                      <a:r>
                        <a:rPr lang="zh-CN" sz="2000" kern="100" dirty="0">
                          <a:effectLst/>
                        </a:rPr>
                        <a:t>管理影响（</a:t>
                      </a:r>
                      <a:r>
                        <a:rPr lang="zh-CN" sz="2000" kern="100" dirty="0" smtClean="0">
                          <a:effectLst/>
                        </a:rPr>
                        <a:t>水</a:t>
                      </a:r>
                      <a:r>
                        <a:rPr lang="zh-CN" altLang="en-US" sz="2000" kern="100" dirty="0" smtClean="0">
                          <a:effectLst/>
                        </a:rPr>
                        <a:t>质</a:t>
                      </a:r>
                      <a:r>
                        <a:rPr lang="zh-CN" sz="2000" kern="100" dirty="0" smtClean="0">
                          <a:effectLst/>
                        </a:rPr>
                        <a:t>安</a:t>
                      </a:r>
                      <a:r>
                        <a:rPr lang="zh-CN" sz="2000" kern="100" dirty="0">
                          <a:effectLst/>
                        </a:rPr>
                        <a:t>全计划满足标准要求主要影响）</a:t>
                      </a:r>
                      <a:endParaRPr lang="zh-CN" sz="2000" kern="100" dirty="0">
                        <a:effectLst/>
                        <a:latin typeface="Calibri"/>
                        <a:ea typeface="宋体"/>
                        <a:cs typeface="Times New Roman"/>
                      </a:endParaRPr>
                    </a:p>
                  </a:txBody>
                  <a:tcPr marL="0" marR="0" marT="0" marB="0"/>
                </a:tc>
                <a:tc>
                  <a:txBody>
                    <a:bodyPr/>
                    <a:lstStyle/>
                    <a:p>
                      <a:pPr algn="ctr">
                        <a:spcAft>
                          <a:spcPts val="0"/>
                        </a:spcAft>
                      </a:pPr>
                      <a:r>
                        <a:rPr lang="en-US" sz="2000" kern="100">
                          <a:effectLst/>
                        </a:rPr>
                        <a:t>4</a:t>
                      </a:r>
                      <a:endParaRPr lang="zh-CN" sz="2000" kern="100">
                        <a:effectLst/>
                        <a:latin typeface="Calibri"/>
                        <a:ea typeface="宋体"/>
                        <a:cs typeface="Times New Roman"/>
                      </a:endParaRPr>
                    </a:p>
                  </a:txBody>
                  <a:tcPr marL="0" marR="0" marT="0" marB="0"/>
                </a:tc>
              </a:tr>
              <a:tr h="891837">
                <a:tc>
                  <a:txBody>
                    <a:bodyPr/>
                    <a:lstStyle/>
                    <a:p>
                      <a:pPr algn="ctr">
                        <a:spcAft>
                          <a:spcPts val="0"/>
                        </a:spcAft>
                      </a:pPr>
                      <a:r>
                        <a:rPr lang="en-US" sz="2000" kern="100" dirty="0">
                          <a:effectLst/>
                        </a:rPr>
                        <a:t>3</a:t>
                      </a:r>
                      <a:endParaRPr lang="zh-CN" sz="2000" kern="100" dirty="0">
                        <a:effectLst/>
                        <a:latin typeface="Calibri"/>
                        <a:ea typeface="宋体"/>
                        <a:cs typeface="Times New Roman"/>
                      </a:endParaRPr>
                    </a:p>
                  </a:txBody>
                  <a:tcPr marL="0" marR="0" marT="0" marB="0"/>
                </a:tc>
                <a:tc>
                  <a:txBody>
                    <a:bodyPr/>
                    <a:lstStyle/>
                    <a:p>
                      <a:pPr algn="ctr">
                        <a:spcAft>
                          <a:spcPts val="0"/>
                        </a:spcAft>
                      </a:pPr>
                      <a:r>
                        <a:rPr lang="zh-CN" sz="2000" kern="100">
                          <a:effectLst/>
                        </a:rPr>
                        <a:t>中等严重</a:t>
                      </a:r>
                      <a:endParaRPr lang="zh-CN" sz="2000" kern="100">
                        <a:effectLst/>
                        <a:latin typeface="Calibri"/>
                        <a:ea typeface="宋体"/>
                        <a:cs typeface="Times New Roman"/>
                      </a:endParaRPr>
                    </a:p>
                  </a:txBody>
                  <a:tcPr marL="0" marR="0" marT="0" marB="0"/>
                </a:tc>
                <a:tc>
                  <a:txBody>
                    <a:bodyPr/>
                    <a:lstStyle/>
                    <a:p>
                      <a:pPr algn="ctr">
                        <a:spcAft>
                          <a:spcPts val="0"/>
                        </a:spcAft>
                      </a:pPr>
                      <a:r>
                        <a:rPr lang="zh-CN" sz="2000" kern="100" dirty="0">
                          <a:effectLst/>
                        </a:rPr>
                        <a:t>审美影响（</a:t>
                      </a:r>
                      <a:r>
                        <a:rPr lang="zh-CN" sz="2000" kern="100" dirty="0" smtClean="0">
                          <a:effectLst/>
                        </a:rPr>
                        <a:t>水</a:t>
                      </a:r>
                      <a:r>
                        <a:rPr lang="zh-CN" altLang="en-US" sz="2000" kern="100" dirty="0" smtClean="0">
                          <a:effectLst/>
                        </a:rPr>
                        <a:t>质</a:t>
                      </a:r>
                      <a:r>
                        <a:rPr lang="zh-CN" sz="2000" kern="100" dirty="0" smtClean="0">
                          <a:effectLst/>
                        </a:rPr>
                        <a:t>安</a:t>
                      </a:r>
                      <a:r>
                        <a:rPr lang="zh-CN" sz="2000" kern="100" dirty="0">
                          <a:effectLst/>
                        </a:rPr>
                        <a:t>全计划为中等感官影响）</a:t>
                      </a:r>
                      <a:endParaRPr lang="zh-CN" sz="2000" kern="100" dirty="0">
                        <a:effectLst/>
                        <a:latin typeface="Calibri"/>
                        <a:ea typeface="宋体"/>
                        <a:cs typeface="Times New Roman"/>
                      </a:endParaRPr>
                    </a:p>
                  </a:txBody>
                  <a:tcPr marL="0" marR="0" marT="0" marB="0"/>
                </a:tc>
                <a:tc>
                  <a:txBody>
                    <a:bodyPr/>
                    <a:lstStyle/>
                    <a:p>
                      <a:pPr algn="ctr">
                        <a:spcAft>
                          <a:spcPts val="0"/>
                        </a:spcAft>
                      </a:pPr>
                      <a:r>
                        <a:rPr lang="en-US" sz="2000" kern="100" dirty="0">
                          <a:effectLst/>
                        </a:rPr>
                        <a:t>3</a:t>
                      </a:r>
                      <a:endParaRPr lang="zh-CN" sz="2000" kern="100" dirty="0">
                        <a:effectLst/>
                        <a:latin typeface="Calibri"/>
                        <a:ea typeface="宋体"/>
                        <a:cs typeface="Times New Roman"/>
                      </a:endParaRPr>
                    </a:p>
                  </a:txBody>
                  <a:tcPr marL="0" marR="0" marT="0" marB="0"/>
                </a:tc>
              </a:tr>
              <a:tr h="610484">
                <a:tc>
                  <a:txBody>
                    <a:bodyPr/>
                    <a:lstStyle/>
                    <a:p>
                      <a:pPr algn="ctr">
                        <a:spcAft>
                          <a:spcPts val="0"/>
                        </a:spcAft>
                      </a:pPr>
                      <a:r>
                        <a:rPr lang="en-US" sz="2000" kern="100" dirty="0">
                          <a:effectLst/>
                        </a:rPr>
                        <a:t>2</a:t>
                      </a:r>
                      <a:endParaRPr lang="zh-CN" sz="2000" kern="100" dirty="0">
                        <a:effectLst/>
                        <a:latin typeface="Calibri"/>
                        <a:ea typeface="宋体"/>
                        <a:cs typeface="Times New Roman"/>
                      </a:endParaRPr>
                    </a:p>
                  </a:txBody>
                  <a:tcPr marL="0" marR="0" marT="0" marB="0"/>
                </a:tc>
                <a:tc>
                  <a:txBody>
                    <a:bodyPr/>
                    <a:lstStyle/>
                    <a:p>
                      <a:pPr algn="ctr">
                        <a:spcAft>
                          <a:spcPts val="0"/>
                        </a:spcAft>
                      </a:pPr>
                      <a:r>
                        <a:rPr lang="zh-CN" sz="2000" kern="100">
                          <a:effectLst/>
                        </a:rPr>
                        <a:t>略微严重</a:t>
                      </a:r>
                      <a:endParaRPr lang="zh-CN" sz="2000" kern="100">
                        <a:effectLst/>
                        <a:latin typeface="Calibri"/>
                        <a:ea typeface="宋体"/>
                        <a:cs typeface="Times New Roman"/>
                      </a:endParaRPr>
                    </a:p>
                  </a:txBody>
                  <a:tcPr marL="0" marR="0" marT="0" marB="0"/>
                </a:tc>
                <a:tc>
                  <a:txBody>
                    <a:bodyPr/>
                    <a:lstStyle/>
                    <a:p>
                      <a:pPr algn="ctr">
                        <a:spcAft>
                          <a:spcPts val="0"/>
                        </a:spcAft>
                      </a:pPr>
                      <a:r>
                        <a:rPr lang="zh-CN" sz="2000" kern="100" dirty="0">
                          <a:effectLst/>
                        </a:rPr>
                        <a:t>规定遵从影响</a:t>
                      </a:r>
                      <a:endParaRPr lang="zh-CN" sz="2000" kern="100" dirty="0">
                        <a:effectLst/>
                        <a:latin typeface="Calibri"/>
                        <a:ea typeface="宋体"/>
                        <a:cs typeface="Times New Roman"/>
                      </a:endParaRPr>
                    </a:p>
                  </a:txBody>
                  <a:tcPr marL="0" marR="0" marT="0" marB="0"/>
                </a:tc>
                <a:tc>
                  <a:txBody>
                    <a:bodyPr/>
                    <a:lstStyle/>
                    <a:p>
                      <a:pPr algn="ctr">
                        <a:spcAft>
                          <a:spcPts val="0"/>
                        </a:spcAft>
                      </a:pPr>
                      <a:r>
                        <a:rPr lang="en-US" sz="2000" kern="100" dirty="0">
                          <a:effectLst/>
                        </a:rPr>
                        <a:t>2</a:t>
                      </a:r>
                      <a:endParaRPr lang="zh-CN" sz="2000" kern="100" dirty="0">
                        <a:effectLst/>
                        <a:latin typeface="Calibri"/>
                        <a:ea typeface="宋体"/>
                        <a:cs typeface="Times New Roman"/>
                      </a:endParaRPr>
                    </a:p>
                  </a:txBody>
                  <a:tcPr marL="0" marR="0" marT="0" marB="0"/>
                </a:tc>
              </a:tr>
              <a:tr h="610484">
                <a:tc>
                  <a:txBody>
                    <a:bodyPr/>
                    <a:lstStyle/>
                    <a:p>
                      <a:pPr algn="ctr">
                        <a:spcAft>
                          <a:spcPts val="0"/>
                        </a:spcAft>
                      </a:pPr>
                      <a:r>
                        <a:rPr lang="en-US" sz="2000" kern="100" dirty="0">
                          <a:effectLst/>
                        </a:rPr>
                        <a:t>1</a:t>
                      </a:r>
                      <a:endParaRPr lang="zh-CN" sz="2000" kern="100" dirty="0">
                        <a:effectLst/>
                        <a:latin typeface="Calibri"/>
                        <a:ea typeface="宋体"/>
                        <a:cs typeface="Times New Roman"/>
                      </a:endParaRPr>
                    </a:p>
                  </a:txBody>
                  <a:tcPr marL="0" marR="0" marT="0" marB="0"/>
                </a:tc>
                <a:tc>
                  <a:txBody>
                    <a:bodyPr/>
                    <a:lstStyle/>
                    <a:p>
                      <a:pPr algn="ctr">
                        <a:spcAft>
                          <a:spcPts val="0"/>
                        </a:spcAft>
                      </a:pPr>
                      <a:r>
                        <a:rPr lang="zh-CN" sz="2000" kern="100">
                          <a:effectLst/>
                        </a:rPr>
                        <a:t>不严重</a:t>
                      </a:r>
                      <a:endParaRPr lang="zh-CN" sz="2000" kern="100">
                        <a:effectLst/>
                        <a:latin typeface="Calibri"/>
                        <a:ea typeface="宋体"/>
                        <a:cs typeface="Times New Roman"/>
                      </a:endParaRPr>
                    </a:p>
                  </a:txBody>
                  <a:tcPr marL="0" marR="0" marT="0" marB="0"/>
                </a:tc>
                <a:tc>
                  <a:txBody>
                    <a:bodyPr/>
                    <a:lstStyle/>
                    <a:p>
                      <a:pPr algn="ctr">
                        <a:spcAft>
                          <a:spcPts val="0"/>
                        </a:spcAft>
                      </a:pPr>
                      <a:r>
                        <a:rPr lang="zh-CN" sz="2000" kern="100" dirty="0">
                          <a:effectLst/>
                        </a:rPr>
                        <a:t>没有影响或检测不到</a:t>
                      </a:r>
                      <a:endParaRPr lang="zh-CN" sz="2000" kern="100" dirty="0">
                        <a:effectLst/>
                        <a:latin typeface="Calibri"/>
                        <a:ea typeface="宋体"/>
                        <a:cs typeface="Times New Roman"/>
                      </a:endParaRPr>
                    </a:p>
                  </a:txBody>
                  <a:tcPr marL="0" marR="0" marT="0" marB="0"/>
                </a:tc>
                <a:tc>
                  <a:txBody>
                    <a:bodyPr/>
                    <a:lstStyle/>
                    <a:p>
                      <a:pPr algn="ctr">
                        <a:spcAft>
                          <a:spcPts val="0"/>
                        </a:spcAft>
                      </a:pPr>
                      <a:r>
                        <a:rPr lang="en-US" sz="2000" kern="100" dirty="0">
                          <a:effectLst/>
                        </a:rPr>
                        <a:t>1</a:t>
                      </a:r>
                      <a:endParaRPr lang="zh-CN" sz="2000" kern="100" dirty="0">
                        <a:effectLst/>
                        <a:latin typeface="Calibri"/>
                        <a:ea typeface="宋体"/>
                        <a:cs typeface="Times New Roman"/>
                      </a:endParaRPr>
                    </a:p>
                  </a:txBody>
                  <a:tcPr marL="0" marR="0" marT="0" marB="0"/>
                </a:tc>
              </a:tr>
            </a:tbl>
          </a:graphicData>
        </a:graphic>
      </p:graphicFrame>
    </p:spTree>
    <p:extLst>
      <p:ext uri="{BB962C8B-B14F-4D97-AF65-F5344CB8AC3E}">
        <p14:creationId xmlns:p14="http://schemas.microsoft.com/office/powerpoint/2010/main" val="5555838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4400" y="764704"/>
            <a:ext cx="8229600" cy="850106"/>
          </a:xfrm>
        </p:spPr>
        <p:txBody>
          <a:bodyPr>
            <a:normAutofit fontScale="90000"/>
          </a:bodyPr>
          <a:lstStyle/>
          <a:p>
            <a:pPr algn="l"/>
            <a:r>
              <a:rPr lang="en-US" altLang="zh-CN" sz="2800" dirty="0">
                <a:solidFill>
                  <a:srgbClr val="002060"/>
                </a:solidFill>
                <a:latin typeface="+mn-ea"/>
              </a:rPr>
              <a:t>※ </a:t>
            </a:r>
            <a:r>
              <a:rPr lang="zh-CN" altLang="zh-CN" sz="2800" dirty="0"/>
              <a:t>可能性（频度）（</a:t>
            </a:r>
            <a:r>
              <a:rPr lang="en-US" altLang="zh-CN" sz="2800" dirty="0"/>
              <a:t>Occurrence or Frequentness</a:t>
            </a:r>
            <a:r>
              <a:rPr lang="zh-CN" altLang="zh-CN" sz="2800" dirty="0"/>
              <a:t>）</a:t>
            </a:r>
            <a:br>
              <a:rPr lang="zh-CN" altLang="zh-CN" sz="2800" dirty="0"/>
            </a:br>
            <a:endParaRPr lang="zh-CN" altLang="en-US" sz="2800" dirty="0">
              <a:solidFill>
                <a:srgbClr val="FF0000"/>
              </a:solidFill>
            </a:endParaRPr>
          </a:p>
        </p:txBody>
      </p:sp>
      <p:graphicFrame>
        <p:nvGraphicFramePr>
          <p:cNvPr id="4" name="内容占位符 3"/>
          <p:cNvGraphicFramePr>
            <a:graphicFrameLocks noGrp="1"/>
          </p:cNvGraphicFramePr>
          <p:nvPr>
            <p:ph idx="1"/>
            <p:extLst>
              <p:ext uri="{D42A27DB-BD31-4B8C-83A1-F6EECF244321}">
                <p14:modId xmlns:p14="http://schemas.microsoft.com/office/powerpoint/2010/main" val="2693694219"/>
              </p:ext>
            </p:extLst>
          </p:nvPr>
        </p:nvGraphicFramePr>
        <p:xfrm>
          <a:off x="1187624" y="1484784"/>
          <a:ext cx="6624586" cy="5085185"/>
        </p:xfrm>
        <a:graphic>
          <a:graphicData uri="http://schemas.openxmlformats.org/drawingml/2006/table">
            <a:tbl>
              <a:tblPr firstRow="1" firstCol="1" bandRow="1">
                <a:tableStyleId>{5C22544A-7EE6-4342-B048-85BDC9FD1C3A}</a:tableStyleId>
              </a:tblPr>
              <a:tblGrid>
                <a:gridCol w="1006759"/>
                <a:gridCol w="2167870"/>
                <a:gridCol w="1675614"/>
                <a:gridCol w="1774343"/>
              </a:tblGrid>
              <a:tr h="1452910">
                <a:tc>
                  <a:txBody>
                    <a:bodyPr/>
                    <a:lstStyle/>
                    <a:p>
                      <a:pPr algn="ctr">
                        <a:spcAft>
                          <a:spcPts val="0"/>
                        </a:spcAft>
                      </a:pPr>
                      <a:r>
                        <a:rPr lang="zh-CN" sz="2400" kern="100" dirty="0">
                          <a:effectLst/>
                        </a:rPr>
                        <a:t>可能性</a:t>
                      </a:r>
                      <a:endParaRPr lang="zh-CN" sz="2400" kern="100" dirty="0">
                        <a:effectLst/>
                        <a:latin typeface="Calibri"/>
                        <a:ea typeface="宋体"/>
                        <a:cs typeface="Times New Roman"/>
                      </a:endParaRPr>
                    </a:p>
                  </a:txBody>
                  <a:tcPr marL="0" marR="0" marT="0" marB="0" anchor="ctr"/>
                </a:tc>
                <a:tc>
                  <a:txBody>
                    <a:bodyPr/>
                    <a:lstStyle/>
                    <a:p>
                      <a:pPr algn="ctr">
                        <a:spcAft>
                          <a:spcPts val="0"/>
                        </a:spcAft>
                      </a:pPr>
                      <a:r>
                        <a:rPr lang="zh-CN" sz="2400" kern="100" dirty="0">
                          <a:effectLst/>
                        </a:rPr>
                        <a:t>项目</a:t>
                      </a:r>
                      <a:r>
                        <a:rPr lang="en-US" sz="2400" kern="100" dirty="0">
                          <a:effectLst/>
                        </a:rPr>
                        <a:t>-</a:t>
                      </a:r>
                      <a:r>
                        <a:rPr lang="zh-CN" sz="2400" kern="100" dirty="0">
                          <a:effectLst/>
                        </a:rPr>
                        <a:t>可能性类别</a:t>
                      </a:r>
                      <a:endParaRPr lang="zh-CN" sz="2400" kern="100" dirty="0">
                        <a:effectLst/>
                        <a:latin typeface="Calibri"/>
                        <a:ea typeface="宋体"/>
                        <a:cs typeface="Times New Roman"/>
                      </a:endParaRPr>
                    </a:p>
                  </a:txBody>
                  <a:tcPr marL="0" marR="0" marT="0" marB="0" anchor="ctr"/>
                </a:tc>
                <a:tc>
                  <a:txBody>
                    <a:bodyPr/>
                    <a:lstStyle/>
                    <a:p>
                      <a:pPr algn="ctr">
                        <a:spcAft>
                          <a:spcPts val="0"/>
                        </a:spcAft>
                      </a:pPr>
                      <a:r>
                        <a:rPr lang="zh-CN" sz="2400" kern="100" dirty="0">
                          <a:effectLst/>
                        </a:rPr>
                        <a:t>说明</a:t>
                      </a:r>
                      <a:endParaRPr lang="zh-CN" sz="2400" kern="100" dirty="0">
                        <a:effectLst/>
                        <a:latin typeface="Calibri"/>
                        <a:ea typeface="宋体"/>
                        <a:cs typeface="Times New Roman"/>
                      </a:endParaRPr>
                    </a:p>
                  </a:txBody>
                  <a:tcPr marL="0" marR="0" marT="0" marB="0" anchor="ctr"/>
                </a:tc>
                <a:tc>
                  <a:txBody>
                    <a:bodyPr/>
                    <a:lstStyle/>
                    <a:p>
                      <a:pPr indent="266700" algn="ctr">
                        <a:spcAft>
                          <a:spcPts val="0"/>
                        </a:spcAft>
                      </a:pPr>
                      <a:r>
                        <a:rPr lang="zh-CN" sz="2400" kern="100">
                          <a:effectLst/>
                        </a:rPr>
                        <a:t>等级</a:t>
                      </a:r>
                      <a:endParaRPr lang="zh-CN" sz="2400" kern="100">
                        <a:effectLst/>
                        <a:latin typeface="Calibri"/>
                        <a:ea typeface="宋体"/>
                        <a:cs typeface="Times New Roman"/>
                      </a:endParaRPr>
                    </a:p>
                  </a:txBody>
                  <a:tcPr marL="0" marR="0" marT="0" marB="0" anchor="ctr"/>
                </a:tc>
              </a:tr>
              <a:tr h="726455">
                <a:tc>
                  <a:txBody>
                    <a:bodyPr/>
                    <a:lstStyle/>
                    <a:p>
                      <a:pPr indent="266700" algn="ctr">
                        <a:spcAft>
                          <a:spcPts val="0"/>
                        </a:spcAft>
                      </a:pPr>
                      <a:r>
                        <a:rPr lang="en-US" sz="2400" kern="100">
                          <a:effectLst/>
                        </a:rPr>
                        <a:t>5</a:t>
                      </a:r>
                      <a:endParaRPr lang="zh-CN" sz="2400" kern="100">
                        <a:effectLst/>
                        <a:latin typeface="Calibri"/>
                        <a:ea typeface="宋体"/>
                        <a:cs typeface="Times New Roman"/>
                      </a:endParaRPr>
                    </a:p>
                  </a:txBody>
                  <a:tcPr marL="0" marR="0" marT="0" marB="0" anchor="ctr"/>
                </a:tc>
                <a:tc>
                  <a:txBody>
                    <a:bodyPr/>
                    <a:lstStyle/>
                    <a:p>
                      <a:pPr algn="ctr">
                        <a:spcAft>
                          <a:spcPts val="0"/>
                        </a:spcAft>
                      </a:pPr>
                      <a:r>
                        <a:rPr lang="zh-CN" sz="2400" kern="100" dirty="0">
                          <a:effectLst/>
                        </a:rPr>
                        <a:t>几乎能肯定</a:t>
                      </a:r>
                      <a:endParaRPr lang="zh-CN" sz="2400" kern="100" dirty="0">
                        <a:effectLst/>
                        <a:latin typeface="Calibri"/>
                        <a:ea typeface="宋体"/>
                        <a:cs typeface="Times New Roman"/>
                      </a:endParaRPr>
                    </a:p>
                  </a:txBody>
                  <a:tcPr marL="0" marR="0" marT="0" marB="0" anchor="ctr"/>
                </a:tc>
                <a:tc>
                  <a:txBody>
                    <a:bodyPr/>
                    <a:lstStyle/>
                    <a:p>
                      <a:pPr algn="ctr">
                        <a:spcAft>
                          <a:spcPts val="0"/>
                        </a:spcAft>
                      </a:pPr>
                      <a:r>
                        <a:rPr lang="zh-CN" sz="2400" kern="100">
                          <a:effectLst/>
                        </a:rPr>
                        <a:t>每日一次</a:t>
                      </a:r>
                      <a:endParaRPr lang="zh-CN" sz="2400" kern="100">
                        <a:effectLst/>
                        <a:latin typeface="Calibri"/>
                        <a:ea typeface="宋体"/>
                        <a:cs typeface="Times New Roman"/>
                      </a:endParaRPr>
                    </a:p>
                  </a:txBody>
                  <a:tcPr marL="0" marR="0" marT="0" marB="0" anchor="ctr"/>
                </a:tc>
                <a:tc>
                  <a:txBody>
                    <a:bodyPr/>
                    <a:lstStyle/>
                    <a:p>
                      <a:pPr indent="266700" algn="ctr">
                        <a:spcAft>
                          <a:spcPts val="0"/>
                        </a:spcAft>
                      </a:pPr>
                      <a:r>
                        <a:rPr lang="en-US" sz="2400" kern="100">
                          <a:effectLst/>
                        </a:rPr>
                        <a:t>5</a:t>
                      </a:r>
                      <a:endParaRPr lang="zh-CN" sz="2400" kern="100">
                        <a:effectLst/>
                        <a:latin typeface="Calibri"/>
                        <a:ea typeface="宋体"/>
                        <a:cs typeface="Times New Roman"/>
                      </a:endParaRPr>
                    </a:p>
                  </a:txBody>
                  <a:tcPr marL="0" marR="0" marT="0" marB="0" anchor="ctr"/>
                </a:tc>
              </a:tr>
              <a:tr h="726455">
                <a:tc>
                  <a:txBody>
                    <a:bodyPr/>
                    <a:lstStyle/>
                    <a:p>
                      <a:pPr indent="266700" algn="ctr">
                        <a:spcAft>
                          <a:spcPts val="0"/>
                        </a:spcAft>
                      </a:pPr>
                      <a:r>
                        <a:rPr lang="en-US" sz="2400" kern="100">
                          <a:effectLst/>
                        </a:rPr>
                        <a:t>4</a:t>
                      </a:r>
                      <a:endParaRPr lang="zh-CN" sz="2400" kern="100">
                        <a:effectLst/>
                        <a:latin typeface="Calibri"/>
                        <a:ea typeface="宋体"/>
                        <a:cs typeface="Times New Roman"/>
                      </a:endParaRPr>
                    </a:p>
                  </a:txBody>
                  <a:tcPr marL="0" marR="0" marT="0" marB="0" anchor="ctr"/>
                </a:tc>
                <a:tc>
                  <a:txBody>
                    <a:bodyPr/>
                    <a:lstStyle/>
                    <a:p>
                      <a:pPr algn="ctr">
                        <a:spcAft>
                          <a:spcPts val="0"/>
                        </a:spcAft>
                      </a:pPr>
                      <a:r>
                        <a:rPr lang="zh-CN" sz="2400" kern="100" dirty="0">
                          <a:effectLst/>
                        </a:rPr>
                        <a:t>很可能</a:t>
                      </a:r>
                      <a:endParaRPr lang="zh-CN" sz="2400" kern="100" dirty="0">
                        <a:effectLst/>
                        <a:latin typeface="Calibri"/>
                        <a:ea typeface="宋体"/>
                        <a:cs typeface="Times New Roman"/>
                      </a:endParaRPr>
                    </a:p>
                  </a:txBody>
                  <a:tcPr marL="0" marR="0" marT="0" marB="0" anchor="ctr"/>
                </a:tc>
                <a:tc>
                  <a:txBody>
                    <a:bodyPr/>
                    <a:lstStyle/>
                    <a:p>
                      <a:pPr algn="ctr">
                        <a:spcAft>
                          <a:spcPts val="0"/>
                        </a:spcAft>
                      </a:pPr>
                      <a:r>
                        <a:rPr lang="zh-CN" sz="2400" kern="100">
                          <a:effectLst/>
                        </a:rPr>
                        <a:t>每周一次</a:t>
                      </a:r>
                      <a:endParaRPr lang="zh-CN" sz="2400" kern="100">
                        <a:effectLst/>
                        <a:latin typeface="Calibri"/>
                        <a:ea typeface="宋体"/>
                        <a:cs typeface="Times New Roman"/>
                      </a:endParaRPr>
                    </a:p>
                  </a:txBody>
                  <a:tcPr marL="0" marR="0" marT="0" marB="0" anchor="ctr"/>
                </a:tc>
                <a:tc>
                  <a:txBody>
                    <a:bodyPr/>
                    <a:lstStyle/>
                    <a:p>
                      <a:pPr indent="266700" algn="ctr">
                        <a:spcAft>
                          <a:spcPts val="0"/>
                        </a:spcAft>
                      </a:pPr>
                      <a:r>
                        <a:rPr lang="en-US" sz="2400" kern="100">
                          <a:effectLst/>
                        </a:rPr>
                        <a:t>4</a:t>
                      </a:r>
                      <a:endParaRPr lang="zh-CN" sz="2400" kern="100">
                        <a:effectLst/>
                        <a:latin typeface="Calibri"/>
                        <a:ea typeface="宋体"/>
                        <a:cs typeface="Times New Roman"/>
                      </a:endParaRPr>
                    </a:p>
                  </a:txBody>
                  <a:tcPr marL="0" marR="0" marT="0" marB="0" anchor="ctr"/>
                </a:tc>
              </a:tr>
              <a:tr h="726455">
                <a:tc>
                  <a:txBody>
                    <a:bodyPr/>
                    <a:lstStyle/>
                    <a:p>
                      <a:pPr indent="266700" algn="ctr">
                        <a:spcAft>
                          <a:spcPts val="0"/>
                        </a:spcAft>
                      </a:pPr>
                      <a:r>
                        <a:rPr lang="en-US" sz="2400" kern="100">
                          <a:effectLst/>
                        </a:rPr>
                        <a:t>3</a:t>
                      </a:r>
                      <a:endParaRPr lang="zh-CN" sz="2400" kern="100">
                        <a:effectLst/>
                        <a:latin typeface="Calibri"/>
                        <a:ea typeface="宋体"/>
                        <a:cs typeface="Times New Roman"/>
                      </a:endParaRPr>
                    </a:p>
                  </a:txBody>
                  <a:tcPr marL="0" marR="0" marT="0" marB="0" anchor="ctr"/>
                </a:tc>
                <a:tc>
                  <a:txBody>
                    <a:bodyPr/>
                    <a:lstStyle/>
                    <a:p>
                      <a:pPr algn="ctr">
                        <a:spcAft>
                          <a:spcPts val="0"/>
                        </a:spcAft>
                      </a:pPr>
                      <a:r>
                        <a:rPr lang="zh-CN" sz="2400" kern="100" dirty="0">
                          <a:effectLst/>
                        </a:rPr>
                        <a:t>中等可能</a:t>
                      </a:r>
                      <a:endParaRPr lang="zh-CN" sz="2400" kern="100" dirty="0">
                        <a:effectLst/>
                        <a:latin typeface="Calibri"/>
                        <a:ea typeface="宋体"/>
                        <a:cs typeface="Times New Roman"/>
                      </a:endParaRPr>
                    </a:p>
                  </a:txBody>
                  <a:tcPr marL="0" marR="0" marT="0" marB="0" anchor="ctr"/>
                </a:tc>
                <a:tc>
                  <a:txBody>
                    <a:bodyPr/>
                    <a:lstStyle/>
                    <a:p>
                      <a:pPr algn="ctr">
                        <a:spcAft>
                          <a:spcPts val="0"/>
                        </a:spcAft>
                      </a:pPr>
                      <a:r>
                        <a:rPr lang="zh-CN" sz="2400" kern="100" dirty="0">
                          <a:effectLst/>
                        </a:rPr>
                        <a:t>每月一次</a:t>
                      </a:r>
                      <a:endParaRPr lang="zh-CN" sz="2400" kern="100" dirty="0">
                        <a:effectLst/>
                        <a:latin typeface="Calibri"/>
                        <a:ea typeface="宋体"/>
                        <a:cs typeface="Times New Roman"/>
                      </a:endParaRPr>
                    </a:p>
                  </a:txBody>
                  <a:tcPr marL="0" marR="0" marT="0" marB="0" anchor="ctr"/>
                </a:tc>
                <a:tc>
                  <a:txBody>
                    <a:bodyPr/>
                    <a:lstStyle/>
                    <a:p>
                      <a:pPr indent="266700" algn="ctr">
                        <a:spcAft>
                          <a:spcPts val="0"/>
                        </a:spcAft>
                      </a:pPr>
                      <a:r>
                        <a:rPr lang="en-US" sz="2400" kern="100">
                          <a:effectLst/>
                        </a:rPr>
                        <a:t>3</a:t>
                      </a:r>
                      <a:endParaRPr lang="zh-CN" sz="2400" kern="100">
                        <a:effectLst/>
                        <a:latin typeface="Calibri"/>
                        <a:ea typeface="宋体"/>
                        <a:cs typeface="Times New Roman"/>
                      </a:endParaRPr>
                    </a:p>
                  </a:txBody>
                  <a:tcPr marL="0" marR="0" marT="0" marB="0" anchor="ctr"/>
                </a:tc>
              </a:tr>
              <a:tr h="726455">
                <a:tc>
                  <a:txBody>
                    <a:bodyPr/>
                    <a:lstStyle/>
                    <a:p>
                      <a:pPr indent="266700" algn="ctr">
                        <a:spcAft>
                          <a:spcPts val="0"/>
                        </a:spcAft>
                      </a:pPr>
                      <a:r>
                        <a:rPr lang="en-US" sz="2400" kern="100">
                          <a:effectLst/>
                        </a:rPr>
                        <a:t>2</a:t>
                      </a:r>
                      <a:endParaRPr lang="zh-CN" sz="2400" kern="100">
                        <a:effectLst/>
                        <a:latin typeface="Calibri"/>
                        <a:ea typeface="宋体"/>
                        <a:cs typeface="Times New Roman"/>
                      </a:endParaRPr>
                    </a:p>
                  </a:txBody>
                  <a:tcPr marL="0" marR="0" marT="0" marB="0" anchor="ctr"/>
                </a:tc>
                <a:tc>
                  <a:txBody>
                    <a:bodyPr/>
                    <a:lstStyle/>
                    <a:p>
                      <a:pPr algn="ctr">
                        <a:spcAft>
                          <a:spcPts val="0"/>
                        </a:spcAft>
                      </a:pPr>
                      <a:r>
                        <a:rPr lang="zh-CN" sz="2400" kern="100">
                          <a:effectLst/>
                        </a:rPr>
                        <a:t>不大可能</a:t>
                      </a:r>
                      <a:endParaRPr lang="zh-CN" sz="2400" kern="100">
                        <a:effectLst/>
                        <a:latin typeface="Calibri"/>
                        <a:ea typeface="宋体"/>
                        <a:cs typeface="Times New Roman"/>
                      </a:endParaRPr>
                    </a:p>
                  </a:txBody>
                  <a:tcPr marL="0" marR="0" marT="0" marB="0" anchor="ctr"/>
                </a:tc>
                <a:tc>
                  <a:txBody>
                    <a:bodyPr/>
                    <a:lstStyle/>
                    <a:p>
                      <a:pPr algn="ctr">
                        <a:spcAft>
                          <a:spcPts val="0"/>
                        </a:spcAft>
                      </a:pPr>
                      <a:r>
                        <a:rPr lang="zh-CN" sz="2400" kern="100" dirty="0">
                          <a:effectLst/>
                        </a:rPr>
                        <a:t>每年一次</a:t>
                      </a:r>
                      <a:endParaRPr lang="zh-CN" sz="2400" kern="100" dirty="0">
                        <a:effectLst/>
                        <a:latin typeface="Calibri"/>
                        <a:ea typeface="宋体"/>
                        <a:cs typeface="Times New Roman"/>
                      </a:endParaRPr>
                    </a:p>
                  </a:txBody>
                  <a:tcPr marL="0" marR="0" marT="0" marB="0" anchor="ctr"/>
                </a:tc>
                <a:tc>
                  <a:txBody>
                    <a:bodyPr/>
                    <a:lstStyle/>
                    <a:p>
                      <a:pPr indent="266700" algn="ctr">
                        <a:spcAft>
                          <a:spcPts val="0"/>
                        </a:spcAft>
                      </a:pPr>
                      <a:r>
                        <a:rPr lang="en-US" sz="2400" kern="100">
                          <a:effectLst/>
                        </a:rPr>
                        <a:t>2</a:t>
                      </a:r>
                      <a:endParaRPr lang="zh-CN" sz="2400" kern="100">
                        <a:effectLst/>
                        <a:latin typeface="Calibri"/>
                        <a:ea typeface="宋体"/>
                        <a:cs typeface="Times New Roman"/>
                      </a:endParaRPr>
                    </a:p>
                  </a:txBody>
                  <a:tcPr marL="0" marR="0" marT="0" marB="0" anchor="ctr"/>
                </a:tc>
              </a:tr>
              <a:tr h="726455">
                <a:tc>
                  <a:txBody>
                    <a:bodyPr/>
                    <a:lstStyle/>
                    <a:p>
                      <a:pPr indent="266700" algn="ctr">
                        <a:spcAft>
                          <a:spcPts val="0"/>
                        </a:spcAft>
                      </a:pPr>
                      <a:r>
                        <a:rPr lang="en-US" sz="2400" kern="100">
                          <a:effectLst/>
                        </a:rPr>
                        <a:t>1</a:t>
                      </a:r>
                      <a:endParaRPr lang="zh-CN" sz="2400" kern="100">
                        <a:effectLst/>
                        <a:latin typeface="Calibri"/>
                        <a:ea typeface="宋体"/>
                        <a:cs typeface="Times New Roman"/>
                      </a:endParaRPr>
                    </a:p>
                  </a:txBody>
                  <a:tcPr marL="0" marR="0" marT="0" marB="0" anchor="ctr"/>
                </a:tc>
                <a:tc>
                  <a:txBody>
                    <a:bodyPr/>
                    <a:lstStyle/>
                    <a:p>
                      <a:pPr algn="ctr">
                        <a:spcAft>
                          <a:spcPts val="0"/>
                        </a:spcAft>
                      </a:pPr>
                      <a:r>
                        <a:rPr lang="zh-CN" sz="2400" kern="100">
                          <a:effectLst/>
                        </a:rPr>
                        <a:t>罕见</a:t>
                      </a:r>
                      <a:endParaRPr lang="zh-CN" sz="2400" kern="100">
                        <a:effectLst/>
                        <a:latin typeface="Calibri"/>
                        <a:ea typeface="宋体"/>
                        <a:cs typeface="Times New Roman"/>
                      </a:endParaRPr>
                    </a:p>
                  </a:txBody>
                  <a:tcPr marL="0" marR="0" marT="0" marB="0" anchor="ctr"/>
                </a:tc>
                <a:tc>
                  <a:txBody>
                    <a:bodyPr/>
                    <a:lstStyle/>
                    <a:p>
                      <a:pPr algn="ctr">
                        <a:spcAft>
                          <a:spcPts val="0"/>
                        </a:spcAft>
                      </a:pPr>
                      <a:r>
                        <a:rPr lang="zh-CN" sz="2400" kern="100" dirty="0">
                          <a:effectLst/>
                        </a:rPr>
                        <a:t>每五年一次</a:t>
                      </a:r>
                      <a:endParaRPr lang="zh-CN" sz="2400" kern="100" dirty="0">
                        <a:effectLst/>
                        <a:latin typeface="Calibri"/>
                        <a:ea typeface="宋体"/>
                        <a:cs typeface="Times New Roman"/>
                      </a:endParaRPr>
                    </a:p>
                  </a:txBody>
                  <a:tcPr marL="0" marR="0" marT="0" marB="0" anchor="ctr"/>
                </a:tc>
                <a:tc>
                  <a:txBody>
                    <a:bodyPr/>
                    <a:lstStyle/>
                    <a:p>
                      <a:pPr indent="266700" algn="ctr">
                        <a:spcAft>
                          <a:spcPts val="0"/>
                        </a:spcAft>
                      </a:pPr>
                      <a:r>
                        <a:rPr lang="en-US" sz="2400" kern="100" dirty="0">
                          <a:effectLst/>
                        </a:rPr>
                        <a:t>1</a:t>
                      </a:r>
                      <a:endParaRPr lang="zh-CN" sz="2400" kern="100" dirty="0">
                        <a:effectLst/>
                        <a:latin typeface="Calibri"/>
                        <a:ea typeface="宋体"/>
                        <a:cs typeface="Times New Roman"/>
                      </a:endParaRPr>
                    </a:p>
                  </a:txBody>
                  <a:tcPr marL="0" marR="0" marT="0" marB="0" anchor="ctr"/>
                </a:tc>
              </a:tr>
            </a:tbl>
          </a:graphicData>
        </a:graphic>
      </p:graphicFrame>
    </p:spTree>
    <p:extLst>
      <p:ext uri="{BB962C8B-B14F-4D97-AF65-F5344CB8AC3E}">
        <p14:creationId xmlns:p14="http://schemas.microsoft.com/office/powerpoint/2010/main" val="22124212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562074"/>
          </a:xfrm>
        </p:spPr>
        <p:txBody>
          <a:bodyPr>
            <a:normAutofit fontScale="90000"/>
          </a:bodyPr>
          <a:lstStyle/>
          <a:p>
            <a:pPr algn="l"/>
            <a:r>
              <a:rPr lang="en-US" altLang="zh-CN" sz="2800" dirty="0" smtClean="0">
                <a:solidFill>
                  <a:srgbClr val="FF0000"/>
                </a:solidFill>
              </a:rPr>
              <a:t>  </a:t>
            </a:r>
            <a:r>
              <a:rPr lang="en-US" altLang="zh-CN" sz="3100" dirty="0" smtClean="0">
                <a:solidFill>
                  <a:srgbClr val="FF0000"/>
                </a:solidFill>
              </a:rPr>
              <a:t>3</a:t>
            </a:r>
            <a:r>
              <a:rPr lang="zh-CN" altLang="en-US" sz="3100" dirty="0" smtClean="0">
                <a:solidFill>
                  <a:srgbClr val="FF0000"/>
                </a:solidFill>
              </a:rPr>
              <a:t>、控</a:t>
            </a:r>
            <a:r>
              <a:rPr lang="zh-CN" altLang="en-US" sz="3100" dirty="0">
                <a:solidFill>
                  <a:srgbClr val="FF0000"/>
                </a:solidFill>
              </a:rPr>
              <a:t>制措施的制</a:t>
            </a:r>
            <a:r>
              <a:rPr lang="zh-CN" altLang="en-US" sz="3100" dirty="0" smtClean="0">
                <a:solidFill>
                  <a:srgbClr val="FF0000"/>
                </a:solidFill>
              </a:rPr>
              <a:t>定 </a:t>
            </a:r>
            <a:r>
              <a:rPr lang="en-US" altLang="zh-CN" sz="3100" dirty="0" smtClean="0">
                <a:solidFill>
                  <a:srgbClr val="FF0000"/>
                </a:solidFill>
              </a:rPr>
              <a:t>I</a:t>
            </a:r>
            <a:r>
              <a:rPr lang="zh-CN" altLang="en-US" sz="3100" dirty="0" smtClean="0">
                <a:solidFill>
                  <a:srgbClr val="FF0000"/>
                </a:solidFill>
              </a:rPr>
              <a:t> </a:t>
            </a:r>
            <a:endParaRPr lang="zh-CN" altLang="en-US" sz="3100" dirty="0"/>
          </a:p>
        </p:txBody>
      </p:sp>
      <p:sp>
        <p:nvSpPr>
          <p:cNvPr id="3" name="内容占位符 2"/>
          <p:cNvSpPr>
            <a:spLocks noGrp="1"/>
          </p:cNvSpPr>
          <p:nvPr>
            <p:ph idx="1"/>
          </p:nvPr>
        </p:nvSpPr>
        <p:spPr>
          <a:xfrm>
            <a:off x="457200" y="908720"/>
            <a:ext cx="8229600" cy="5217443"/>
          </a:xfrm>
        </p:spPr>
        <p:txBody>
          <a:bodyPr>
            <a:normAutofit fontScale="77500" lnSpcReduction="20000"/>
          </a:bodyPr>
          <a:lstStyle/>
          <a:p>
            <a:pPr>
              <a:lnSpc>
                <a:spcPct val="150000"/>
              </a:lnSpc>
            </a:pPr>
            <a:r>
              <a:rPr lang="zh-CN" altLang="en-US" sz="2000" dirty="0"/>
              <a:t> </a:t>
            </a:r>
            <a:r>
              <a:rPr lang="zh-CN" altLang="en-US" sz="2000" dirty="0" smtClean="0"/>
              <a:t>             </a:t>
            </a:r>
            <a:r>
              <a:rPr lang="en-US" altLang="zh-CN" dirty="0" smtClean="0"/>
              <a:t>HACCP</a:t>
            </a:r>
            <a:r>
              <a:rPr lang="zh-CN" altLang="en-US" dirty="0"/>
              <a:t>小组应针对每种显著危害，制定相应的控制措施，并提供证实其有效性的证据；应明确显著危害与控制措施之间的对应关系，并考虑</a:t>
            </a:r>
            <a:r>
              <a:rPr lang="zh-CN" altLang="en-US" dirty="0">
                <a:solidFill>
                  <a:srgbClr val="FF0000"/>
                </a:solidFill>
              </a:rPr>
              <a:t>一项控制措施控制多种显著危害或多项控制措施控制一种显著危害</a:t>
            </a:r>
            <a:r>
              <a:rPr lang="zh-CN" altLang="en-US" dirty="0"/>
              <a:t>的情况。</a:t>
            </a:r>
            <a:endParaRPr lang="en-US" altLang="zh-CN" dirty="0"/>
          </a:p>
          <a:p>
            <a:pPr>
              <a:lnSpc>
                <a:spcPct val="150000"/>
              </a:lnSpc>
            </a:pPr>
            <a:r>
              <a:rPr lang="zh-CN" altLang="en-US" dirty="0"/>
              <a:t>针对人为的破坏或蓄意污染等造成的显著危害，应建立水质防护计划作为控制措施，找出薄弱环节，制定措施控制。（可参照</a:t>
            </a:r>
            <a:r>
              <a:rPr lang="en-US" altLang="zh-CN" dirty="0"/>
              <a:t>GB/T 27320-2010</a:t>
            </a:r>
            <a:r>
              <a:rPr lang="zh-CN" altLang="en-US" dirty="0"/>
              <a:t>制定。）</a:t>
            </a:r>
            <a:endParaRPr lang="en-US" altLang="zh-CN" dirty="0"/>
          </a:p>
          <a:p>
            <a:pPr>
              <a:lnSpc>
                <a:spcPct val="150000"/>
              </a:lnSpc>
            </a:pPr>
            <a:r>
              <a:rPr lang="zh-CN" altLang="en-US" dirty="0"/>
              <a:t>        当这些措施涉及操作的改变时，应做出相应的变更，并修改流程图。</a:t>
            </a:r>
          </a:p>
        </p:txBody>
      </p:sp>
    </p:spTree>
    <p:extLst>
      <p:ext uri="{BB962C8B-B14F-4D97-AF65-F5344CB8AC3E}">
        <p14:creationId xmlns:p14="http://schemas.microsoft.com/office/powerpoint/2010/main" val="4359630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490066"/>
          </a:xfrm>
        </p:spPr>
        <p:txBody>
          <a:bodyPr>
            <a:normAutofit fontScale="90000"/>
          </a:bodyPr>
          <a:lstStyle/>
          <a:p>
            <a:pPr algn="l"/>
            <a:r>
              <a:rPr lang="en-US" altLang="zh-CN" sz="2800" dirty="0" smtClean="0">
                <a:solidFill>
                  <a:srgbClr val="FF0000"/>
                </a:solidFill>
              </a:rPr>
              <a:t>  </a:t>
            </a:r>
            <a:r>
              <a:rPr lang="en-US" altLang="zh-CN" sz="3100" dirty="0" smtClean="0">
                <a:solidFill>
                  <a:srgbClr val="FF0000"/>
                </a:solidFill>
              </a:rPr>
              <a:t>3</a:t>
            </a:r>
            <a:r>
              <a:rPr lang="zh-CN" altLang="en-US" sz="3100" dirty="0">
                <a:solidFill>
                  <a:srgbClr val="FF0000"/>
                </a:solidFill>
              </a:rPr>
              <a:t>、</a:t>
            </a:r>
            <a:r>
              <a:rPr lang="zh-CN" altLang="en-US" sz="3100" dirty="0" smtClean="0">
                <a:solidFill>
                  <a:srgbClr val="FF0000"/>
                </a:solidFill>
              </a:rPr>
              <a:t>控</a:t>
            </a:r>
            <a:r>
              <a:rPr lang="zh-CN" altLang="en-US" sz="3100" dirty="0">
                <a:solidFill>
                  <a:srgbClr val="FF0000"/>
                </a:solidFill>
              </a:rPr>
              <a:t>制措施的制</a:t>
            </a:r>
            <a:r>
              <a:rPr lang="zh-CN" altLang="en-US" sz="3100" dirty="0" smtClean="0">
                <a:solidFill>
                  <a:srgbClr val="FF0000"/>
                </a:solidFill>
              </a:rPr>
              <a:t>定 </a:t>
            </a:r>
            <a:r>
              <a:rPr lang="en-US" altLang="zh-CN" sz="3100" dirty="0" smtClean="0">
                <a:solidFill>
                  <a:srgbClr val="FF0000"/>
                </a:solidFill>
                <a:latin typeface="宋体"/>
                <a:ea typeface="宋体"/>
              </a:rPr>
              <a:t>Ⅱ</a:t>
            </a:r>
            <a:endParaRPr lang="zh-CN" altLang="en-US" sz="3100" dirty="0"/>
          </a:p>
        </p:txBody>
      </p:sp>
      <p:sp>
        <p:nvSpPr>
          <p:cNvPr id="3" name="内容占位符 2"/>
          <p:cNvSpPr>
            <a:spLocks noGrp="1"/>
          </p:cNvSpPr>
          <p:nvPr>
            <p:ph idx="1"/>
          </p:nvPr>
        </p:nvSpPr>
        <p:spPr>
          <a:xfrm>
            <a:off x="457200" y="908720"/>
            <a:ext cx="8229600" cy="5217443"/>
          </a:xfrm>
        </p:spPr>
        <p:txBody>
          <a:bodyPr>
            <a:normAutofit fontScale="77500" lnSpcReduction="20000"/>
          </a:bodyPr>
          <a:lstStyle/>
          <a:p>
            <a:pPr>
              <a:lnSpc>
                <a:spcPct val="170000"/>
              </a:lnSpc>
            </a:pPr>
            <a:r>
              <a:rPr lang="zh-CN" altLang="en-US" dirty="0" smtClean="0"/>
              <a:t>         在</a:t>
            </a:r>
            <a:r>
              <a:rPr lang="zh-CN" altLang="en-US" dirty="0"/>
              <a:t>现有技术条件下，某种显著危害不能制定有效控制措施时，企业应策划和实施必要的技术改造，必要时，应变更加工工艺、产品（包括原辅料）或预期用途，直至建立有效的控制措施。</a:t>
            </a:r>
            <a:endParaRPr lang="en-US" altLang="zh-CN" dirty="0"/>
          </a:p>
          <a:p>
            <a:pPr>
              <a:lnSpc>
                <a:spcPct val="170000"/>
              </a:lnSpc>
            </a:pPr>
            <a:r>
              <a:rPr lang="zh-CN" altLang="en-US" dirty="0"/>
              <a:t>        应对所制定的控制措施予以</a:t>
            </a:r>
            <a:r>
              <a:rPr lang="zh-CN" altLang="en-US" dirty="0" smtClean="0"/>
              <a:t>确认</a:t>
            </a:r>
            <a:r>
              <a:rPr lang="zh-CN" altLang="en-US" dirty="0"/>
              <a:t>。</a:t>
            </a:r>
            <a:endParaRPr lang="en-US" altLang="zh-CN" dirty="0"/>
          </a:p>
          <a:p>
            <a:pPr>
              <a:lnSpc>
                <a:spcPct val="170000"/>
              </a:lnSpc>
            </a:pPr>
            <a:r>
              <a:rPr lang="zh-CN" altLang="en-US" dirty="0"/>
              <a:t>        当控制措施有效性受到影响时，应评价、更新或改进控制措施，并再确认。 </a:t>
            </a:r>
            <a:endParaRPr lang="en-US" altLang="zh-CN" dirty="0"/>
          </a:p>
          <a:p>
            <a:pPr>
              <a:lnSpc>
                <a:spcPct val="170000"/>
              </a:lnSpc>
            </a:pPr>
            <a:r>
              <a:rPr lang="zh-CN" altLang="en-US" dirty="0"/>
              <a:t>        应保持控制措施的制定依据和控制措施文</a:t>
            </a:r>
            <a:r>
              <a:rPr lang="zh-CN" altLang="en-US" dirty="0" smtClean="0"/>
              <a:t>件。</a:t>
            </a:r>
            <a:endParaRPr lang="zh-CN" altLang="en-US" dirty="0"/>
          </a:p>
        </p:txBody>
      </p:sp>
    </p:spTree>
    <p:extLst>
      <p:ext uri="{BB962C8B-B14F-4D97-AF65-F5344CB8AC3E}">
        <p14:creationId xmlns:p14="http://schemas.microsoft.com/office/powerpoint/2010/main" val="30827801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pPr algn="l"/>
            <a:r>
              <a:rPr lang="en-US" altLang="zh-CN" sz="2800" dirty="0" smtClean="0">
                <a:solidFill>
                  <a:srgbClr val="FF0000"/>
                </a:solidFill>
              </a:rPr>
              <a:t>   4</a:t>
            </a:r>
            <a:r>
              <a:rPr lang="zh-CN" altLang="en-US" sz="2800" dirty="0">
                <a:solidFill>
                  <a:srgbClr val="FF0000"/>
                </a:solidFill>
              </a:rPr>
              <a:t>、</a:t>
            </a:r>
            <a:r>
              <a:rPr lang="zh-CN" altLang="en-US" sz="2800" dirty="0" smtClean="0">
                <a:solidFill>
                  <a:srgbClr val="FF0000"/>
                </a:solidFill>
              </a:rPr>
              <a:t>危</a:t>
            </a:r>
            <a:r>
              <a:rPr lang="zh-CN" altLang="en-US" sz="2800" dirty="0">
                <a:solidFill>
                  <a:srgbClr val="FF0000"/>
                </a:solidFill>
              </a:rPr>
              <a:t>害分</a:t>
            </a:r>
            <a:r>
              <a:rPr lang="zh-CN" altLang="en-US" sz="2800" dirty="0" smtClean="0">
                <a:solidFill>
                  <a:srgbClr val="FF0000"/>
                </a:solidFill>
              </a:rPr>
              <a:t>析</a:t>
            </a:r>
            <a:r>
              <a:rPr lang="zh-CN" altLang="en-US" sz="2800" dirty="0">
                <a:solidFill>
                  <a:srgbClr val="FF0000"/>
                </a:solidFill>
              </a:rPr>
              <a:t>工</a:t>
            </a:r>
            <a:r>
              <a:rPr lang="zh-CN" altLang="en-US" sz="2800" dirty="0" smtClean="0">
                <a:solidFill>
                  <a:srgbClr val="FF0000"/>
                </a:solidFill>
              </a:rPr>
              <a:t>作单</a:t>
            </a:r>
            <a:endParaRPr lang="zh-CN" altLang="en-US" sz="2800" dirty="0"/>
          </a:p>
        </p:txBody>
      </p:sp>
      <p:sp>
        <p:nvSpPr>
          <p:cNvPr id="3" name="内容占位符 2"/>
          <p:cNvSpPr>
            <a:spLocks noGrp="1"/>
          </p:cNvSpPr>
          <p:nvPr>
            <p:ph idx="1"/>
          </p:nvPr>
        </p:nvSpPr>
        <p:spPr>
          <a:xfrm>
            <a:off x="457200" y="1052737"/>
            <a:ext cx="8229600" cy="4896544"/>
          </a:xfrm>
        </p:spPr>
        <p:txBody>
          <a:bodyPr>
            <a:normAutofit fontScale="70000" lnSpcReduction="20000"/>
          </a:bodyPr>
          <a:lstStyle/>
          <a:p>
            <a:pPr marL="0" indent="0">
              <a:lnSpc>
                <a:spcPct val="160000"/>
              </a:lnSpc>
              <a:buNone/>
            </a:pPr>
            <a:r>
              <a:rPr lang="en-US" altLang="zh-CN" dirty="0" smtClean="0"/>
              <a:t>          HACCP</a:t>
            </a:r>
            <a:r>
              <a:rPr lang="zh-CN" altLang="en-US" dirty="0"/>
              <a:t>小组应根据工艺流程、危害识别、危害评估、控制措施等结果提供</a:t>
            </a:r>
            <a:r>
              <a:rPr lang="zh-CN" altLang="en-US" dirty="0">
                <a:solidFill>
                  <a:srgbClr val="FF0000"/>
                </a:solidFill>
              </a:rPr>
              <a:t>形成文件的危害分析工作单</a:t>
            </a:r>
            <a:r>
              <a:rPr lang="zh-CN" altLang="en-US" dirty="0"/>
              <a:t>，包括加工步骤、考虑的潜在危害、显著危害判断的依据、控制措施，并明确各因素之间的相互关系。</a:t>
            </a:r>
            <a:endParaRPr lang="en-US" altLang="zh-CN" dirty="0"/>
          </a:p>
          <a:p>
            <a:pPr>
              <a:lnSpc>
                <a:spcPct val="160000"/>
              </a:lnSpc>
            </a:pPr>
            <a:r>
              <a:rPr lang="zh-CN" altLang="en-US" dirty="0"/>
              <a:t>     </a:t>
            </a:r>
            <a:r>
              <a:rPr lang="zh-CN" altLang="en-US" dirty="0" smtClean="0"/>
              <a:t>在</a:t>
            </a:r>
            <a:r>
              <a:rPr lang="zh-CN" altLang="en-US" dirty="0"/>
              <a:t>危害分析工作单中，应描述控制措施与相应显著危害的关系，为确定关键控制点提供依据。</a:t>
            </a:r>
            <a:endParaRPr lang="en-US" altLang="zh-CN" dirty="0"/>
          </a:p>
          <a:p>
            <a:pPr>
              <a:lnSpc>
                <a:spcPct val="160000"/>
              </a:lnSpc>
            </a:pPr>
            <a:r>
              <a:rPr lang="en-US" altLang="zh-CN" dirty="0"/>
              <a:t>        </a:t>
            </a:r>
            <a:r>
              <a:rPr lang="en-US" altLang="zh-CN" dirty="0" smtClean="0"/>
              <a:t>HACCP</a:t>
            </a:r>
            <a:r>
              <a:rPr lang="zh-CN" altLang="en-US" dirty="0"/>
              <a:t>小组应在危害分析结果受到任何因素影响时，对危害分析工作单做出必要的更新或修订。</a:t>
            </a:r>
            <a:endParaRPr lang="en-US" altLang="zh-CN" dirty="0"/>
          </a:p>
          <a:p>
            <a:pPr>
              <a:lnSpc>
                <a:spcPct val="160000"/>
              </a:lnSpc>
            </a:pPr>
            <a:r>
              <a:rPr lang="zh-CN" altLang="en-US" dirty="0"/>
              <a:t>        应保持形成文件的危害分析工作单。 </a:t>
            </a:r>
          </a:p>
        </p:txBody>
      </p:sp>
    </p:spTree>
    <p:extLst>
      <p:ext uri="{BB962C8B-B14F-4D97-AF65-F5344CB8AC3E}">
        <p14:creationId xmlns:p14="http://schemas.microsoft.com/office/powerpoint/2010/main" val="15794316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22114"/>
          </a:xfrm>
        </p:spPr>
        <p:txBody>
          <a:bodyPr>
            <a:normAutofit/>
          </a:bodyPr>
          <a:lstStyle/>
          <a:p>
            <a:r>
              <a:rPr lang="en-US" altLang="zh-CN" sz="2800" dirty="0">
                <a:solidFill>
                  <a:srgbClr val="002060"/>
                </a:solidFill>
                <a:latin typeface="+mn-ea"/>
              </a:rPr>
              <a:t>※ </a:t>
            </a:r>
            <a:r>
              <a:rPr lang="zh-CN" altLang="en-US" sz="2800" dirty="0"/>
              <a:t>危害分析工作单（常用格式栏）</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2758377806"/>
              </p:ext>
            </p:extLst>
          </p:nvPr>
        </p:nvGraphicFramePr>
        <p:xfrm>
          <a:off x="251520" y="1340768"/>
          <a:ext cx="8640961" cy="1584176"/>
        </p:xfrm>
        <a:graphic>
          <a:graphicData uri="http://schemas.openxmlformats.org/drawingml/2006/table">
            <a:tbl>
              <a:tblPr>
                <a:tableStyleId>{5C22544A-7EE6-4342-B048-85BDC9FD1C3A}</a:tableStyleId>
              </a:tblPr>
              <a:tblGrid>
                <a:gridCol w="325297"/>
                <a:gridCol w="475479"/>
                <a:gridCol w="1591695"/>
                <a:gridCol w="575214"/>
                <a:gridCol w="411115"/>
                <a:gridCol w="493454"/>
                <a:gridCol w="2219095"/>
                <a:gridCol w="1974398"/>
                <a:gridCol w="575214"/>
              </a:tblGrid>
              <a:tr h="1584176">
                <a:tc>
                  <a:txBody>
                    <a:bodyPr/>
                    <a:lstStyle/>
                    <a:p>
                      <a:pPr algn="l">
                        <a:spcAft>
                          <a:spcPts val="0"/>
                        </a:spcAft>
                      </a:pPr>
                      <a:r>
                        <a:rPr lang="zh-CN" sz="1200" kern="0" dirty="0" smtClean="0">
                          <a:effectLst/>
                        </a:rPr>
                        <a:t>编号</a:t>
                      </a:r>
                      <a:endParaRPr lang="zh-CN" sz="1200" kern="100" dirty="0">
                        <a:effectLst/>
                        <a:latin typeface="Calibri"/>
                        <a:ea typeface="宋体"/>
                        <a:cs typeface="Times New Roman"/>
                      </a:endParaRPr>
                    </a:p>
                  </a:txBody>
                  <a:tcPr marL="59643" marR="59643" marT="0" marB="0" anchor="ctr"/>
                </a:tc>
                <a:tc>
                  <a:txBody>
                    <a:bodyPr/>
                    <a:lstStyle/>
                    <a:p>
                      <a:pPr algn="l">
                        <a:spcAft>
                          <a:spcPts val="0"/>
                        </a:spcAft>
                      </a:pPr>
                      <a:r>
                        <a:rPr lang="zh-CN" sz="1200" kern="0" dirty="0">
                          <a:effectLst/>
                        </a:rPr>
                        <a:t>⑴原料</a:t>
                      </a:r>
                      <a:r>
                        <a:rPr lang="en-US" sz="1200" kern="0" dirty="0">
                          <a:effectLst/>
                        </a:rPr>
                        <a:t>/</a:t>
                      </a:r>
                      <a:r>
                        <a:rPr lang="zh-CN" sz="1200" kern="0" dirty="0">
                          <a:effectLst/>
                        </a:rPr>
                        <a:t>工艺步骤 </a:t>
                      </a:r>
                      <a:endParaRPr lang="zh-CN" sz="1200" kern="100" dirty="0">
                        <a:effectLst/>
                        <a:latin typeface="Calibri"/>
                        <a:ea typeface="宋体"/>
                        <a:cs typeface="Times New Roman"/>
                      </a:endParaRPr>
                    </a:p>
                  </a:txBody>
                  <a:tcPr marL="59643" marR="59643" marT="0" marB="0" anchor="ctr"/>
                </a:tc>
                <a:tc>
                  <a:txBody>
                    <a:bodyPr/>
                    <a:lstStyle/>
                    <a:p>
                      <a:pPr algn="l">
                        <a:spcAft>
                          <a:spcPts val="0"/>
                        </a:spcAft>
                      </a:pPr>
                      <a:r>
                        <a:rPr lang="zh-CN" sz="1200" kern="0" dirty="0">
                          <a:effectLst/>
                        </a:rPr>
                        <a:t>⑵本步引入，受控或增加危害和潜在危害</a:t>
                      </a:r>
                      <a:r>
                        <a:rPr lang="en-US" sz="1200" kern="0" dirty="0">
                          <a:effectLst/>
                        </a:rPr>
                        <a:t>  </a:t>
                      </a:r>
                      <a:endParaRPr lang="zh-CN" sz="1200" kern="100" dirty="0">
                        <a:effectLst/>
                        <a:latin typeface="Calibri"/>
                        <a:ea typeface="宋体"/>
                        <a:cs typeface="Times New Roman"/>
                      </a:endParaRPr>
                    </a:p>
                  </a:txBody>
                  <a:tcPr marL="59643" marR="59643" marT="0" marB="0" anchor="ctr"/>
                </a:tc>
                <a:tc>
                  <a:txBody>
                    <a:bodyPr/>
                    <a:lstStyle/>
                    <a:p>
                      <a:pPr algn="l">
                        <a:spcAft>
                          <a:spcPts val="0"/>
                        </a:spcAft>
                      </a:pPr>
                      <a:r>
                        <a:rPr lang="zh-CN" sz="1200" kern="0" dirty="0">
                          <a:effectLst/>
                        </a:rPr>
                        <a:t>可能性</a:t>
                      </a:r>
                      <a:r>
                        <a:rPr lang="en-US" sz="1200" kern="0" dirty="0">
                          <a:effectLst/>
                        </a:rPr>
                        <a:t>*</a:t>
                      </a:r>
                      <a:r>
                        <a:rPr lang="zh-CN" sz="1200" kern="0" dirty="0">
                          <a:effectLst/>
                        </a:rPr>
                        <a:t>严重性</a:t>
                      </a:r>
                      <a:endParaRPr lang="zh-CN" sz="1200" kern="100" dirty="0">
                        <a:effectLst/>
                        <a:latin typeface="Calibri"/>
                        <a:ea typeface="宋体"/>
                        <a:cs typeface="Times New Roman"/>
                      </a:endParaRPr>
                    </a:p>
                  </a:txBody>
                  <a:tcPr marL="59643" marR="59643" marT="0" marB="0" anchor="ctr"/>
                </a:tc>
                <a:tc>
                  <a:txBody>
                    <a:bodyPr/>
                    <a:lstStyle/>
                    <a:p>
                      <a:pPr algn="l">
                        <a:spcAft>
                          <a:spcPts val="0"/>
                        </a:spcAft>
                      </a:pPr>
                      <a:r>
                        <a:rPr lang="zh-CN" sz="1200" kern="0" dirty="0">
                          <a:effectLst/>
                        </a:rPr>
                        <a:t>风险分值</a:t>
                      </a:r>
                      <a:endParaRPr lang="zh-CN" sz="1200" kern="100" dirty="0">
                        <a:effectLst/>
                        <a:latin typeface="Calibri"/>
                        <a:ea typeface="宋体"/>
                        <a:cs typeface="Times New Roman"/>
                      </a:endParaRPr>
                    </a:p>
                  </a:txBody>
                  <a:tcPr marL="59643" marR="59643" marT="0" marB="0" anchor="ctr"/>
                </a:tc>
                <a:tc>
                  <a:txBody>
                    <a:bodyPr/>
                    <a:lstStyle/>
                    <a:p>
                      <a:pPr algn="l">
                        <a:spcAft>
                          <a:spcPts val="0"/>
                        </a:spcAft>
                      </a:pPr>
                      <a:r>
                        <a:rPr lang="zh-CN" sz="1200" kern="0" dirty="0">
                          <a:effectLst/>
                        </a:rPr>
                        <a:t>⑶潜在危害是否显著</a:t>
                      </a:r>
                      <a:endParaRPr lang="zh-CN" sz="1200" kern="100" dirty="0">
                        <a:effectLst/>
                        <a:latin typeface="Calibri"/>
                        <a:ea typeface="宋体"/>
                        <a:cs typeface="Times New Roman"/>
                      </a:endParaRPr>
                    </a:p>
                  </a:txBody>
                  <a:tcPr marL="59643" marR="59643" marT="0" marB="0" anchor="ctr"/>
                </a:tc>
                <a:tc>
                  <a:txBody>
                    <a:bodyPr/>
                    <a:lstStyle/>
                    <a:p>
                      <a:pPr algn="l">
                        <a:spcAft>
                          <a:spcPts val="0"/>
                        </a:spcAft>
                      </a:pPr>
                      <a:r>
                        <a:rPr lang="zh-CN" sz="1200" kern="0" dirty="0">
                          <a:effectLst/>
                        </a:rPr>
                        <a:t>⑷对</a:t>
                      </a:r>
                      <a:r>
                        <a:rPr lang="en-US" sz="1200" kern="0" dirty="0">
                          <a:effectLst/>
                        </a:rPr>
                        <a:t>(3)</a:t>
                      </a:r>
                      <a:r>
                        <a:rPr lang="zh-CN" sz="1200" kern="0" dirty="0">
                          <a:effectLst/>
                        </a:rPr>
                        <a:t>的判断提出依据</a:t>
                      </a:r>
                      <a:endParaRPr lang="zh-CN" sz="1200" kern="100" dirty="0">
                        <a:effectLst/>
                        <a:latin typeface="Calibri"/>
                        <a:ea typeface="宋体"/>
                        <a:cs typeface="Times New Roman"/>
                      </a:endParaRPr>
                    </a:p>
                  </a:txBody>
                  <a:tcPr marL="59643" marR="59643" marT="0" marB="0" anchor="ctr"/>
                </a:tc>
                <a:tc>
                  <a:txBody>
                    <a:bodyPr/>
                    <a:lstStyle/>
                    <a:p>
                      <a:pPr algn="l">
                        <a:spcAft>
                          <a:spcPts val="0"/>
                        </a:spcAft>
                      </a:pPr>
                      <a:r>
                        <a:rPr lang="zh-CN" sz="1200" kern="0" dirty="0">
                          <a:effectLst/>
                        </a:rPr>
                        <a:t>⑸危害预防控制措施</a:t>
                      </a:r>
                      <a:endParaRPr lang="zh-CN" sz="1200" kern="100" dirty="0">
                        <a:effectLst/>
                        <a:latin typeface="Calibri"/>
                        <a:ea typeface="宋体"/>
                        <a:cs typeface="Times New Roman"/>
                      </a:endParaRPr>
                    </a:p>
                  </a:txBody>
                  <a:tcPr marL="59643" marR="59643" marT="0" marB="0" anchor="ctr"/>
                </a:tc>
                <a:tc>
                  <a:txBody>
                    <a:bodyPr/>
                    <a:lstStyle/>
                    <a:p>
                      <a:pPr algn="l">
                        <a:spcAft>
                          <a:spcPts val="0"/>
                        </a:spcAft>
                      </a:pPr>
                      <a:r>
                        <a:rPr lang="zh-CN" sz="1200" kern="0" dirty="0">
                          <a:effectLst/>
                        </a:rPr>
                        <a:t>⑹是否</a:t>
                      </a:r>
                      <a:r>
                        <a:rPr lang="en-US" sz="1200" kern="0" dirty="0">
                          <a:effectLst/>
                        </a:rPr>
                        <a:t>CCP</a:t>
                      </a:r>
                      <a:r>
                        <a:rPr lang="zh-CN" sz="1200" kern="0" dirty="0">
                          <a:effectLst/>
                        </a:rPr>
                        <a:t>点</a:t>
                      </a:r>
                      <a:endParaRPr lang="zh-CN" sz="1200" kern="100" dirty="0">
                        <a:effectLst/>
                        <a:latin typeface="Calibri"/>
                        <a:ea typeface="宋体"/>
                        <a:cs typeface="Times New Roman"/>
                      </a:endParaRPr>
                    </a:p>
                  </a:txBody>
                  <a:tcPr marL="59643" marR="59643" marT="0" marB="0" anchor="ctr"/>
                </a:tc>
              </a:tr>
            </a:tbl>
          </a:graphicData>
        </a:graphic>
      </p:graphicFrame>
      <p:sp>
        <p:nvSpPr>
          <p:cNvPr id="5" name="TextBox 4"/>
          <p:cNvSpPr txBox="1"/>
          <p:nvPr/>
        </p:nvSpPr>
        <p:spPr>
          <a:xfrm>
            <a:off x="531987" y="3645024"/>
            <a:ext cx="7848872" cy="369332"/>
          </a:xfrm>
          <a:prstGeom prst="rect">
            <a:avLst/>
          </a:prstGeom>
          <a:noFill/>
        </p:spPr>
        <p:txBody>
          <a:bodyPr wrap="square" rtlCol="0">
            <a:spAutoFit/>
          </a:bodyPr>
          <a:lstStyle/>
          <a:p>
            <a:r>
              <a:rPr lang="en-US" altLang="zh-CN" dirty="0" smtClean="0"/>
              <a:t>(</a:t>
            </a:r>
            <a:r>
              <a:rPr lang="zh-CN" altLang="en-US" dirty="0" smtClean="0"/>
              <a:t>危害分析工作单内容组成：危害识别</a:t>
            </a:r>
            <a:r>
              <a:rPr lang="en-US" altLang="zh-CN" dirty="0" smtClean="0"/>
              <a:t>+</a:t>
            </a:r>
            <a:r>
              <a:rPr lang="zh-CN" altLang="en-US" dirty="0" smtClean="0"/>
              <a:t>危害评估</a:t>
            </a:r>
            <a:r>
              <a:rPr lang="en-US" altLang="zh-CN" dirty="0" smtClean="0"/>
              <a:t>+</a:t>
            </a:r>
            <a:r>
              <a:rPr lang="zh-CN" altLang="en-US" dirty="0" smtClean="0"/>
              <a:t>制定的控制措施</a:t>
            </a:r>
            <a:r>
              <a:rPr lang="en-US" altLang="zh-CN" dirty="0" smtClean="0"/>
              <a:t>+</a:t>
            </a:r>
            <a:r>
              <a:rPr lang="zh-CN" altLang="en-US" dirty="0" smtClean="0"/>
              <a:t>判定</a:t>
            </a:r>
            <a:r>
              <a:rPr lang="en-US" altLang="zh-CN" dirty="0" smtClean="0"/>
              <a:t>CCP</a:t>
            </a:r>
            <a:r>
              <a:rPr lang="zh-CN" altLang="en-US" dirty="0" smtClean="0"/>
              <a:t>）</a:t>
            </a:r>
            <a:endParaRPr lang="zh-CN" altLang="en-US" dirty="0"/>
          </a:p>
        </p:txBody>
      </p:sp>
    </p:spTree>
    <p:extLst>
      <p:ext uri="{BB962C8B-B14F-4D97-AF65-F5344CB8AC3E}">
        <p14:creationId xmlns:p14="http://schemas.microsoft.com/office/powerpoint/2010/main" val="17297643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274042"/>
          </a:xfrm>
        </p:spPr>
        <p:txBody>
          <a:bodyPr>
            <a:normAutofit fontScale="90000"/>
          </a:bodyPr>
          <a:lstStyle/>
          <a:p>
            <a:r>
              <a:rPr lang="zh-CN" altLang="en-US" sz="2000" dirty="0">
                <a:solidFill>
                  <a:srgbClr val="FF0000"/>
                </a:solidFill>
              </a:rPr>
              <a:t>危害分析工作单</a:t>
            </a:r>
            <a:r>
              <a:rPr lang="zh-CN" altLang="en-US" sz="2000" dirty="0" smtClean="0">
                <a:solidFill>
                  <a:srgbClr val="FF0000"/>
                </a:solidFill>
              </a:rPr>
              <a:t>（</a:t>
            </a:r>
            <a:r>
              <a:rPr lang="zh-CN" altLang="en-US" sz="2000" dirty="0">
                <a:solidFill>
                  <a:srgbClr val="FF0000"/>
                </a:solidFill>
              </a:rPr>
              <a:t>水厂</a:t>
            </a:r>
            <a:r>
              <a:rPr lang="zh-CN" altLang="en-US" sz="2000" dirty="0" smtClean="0">
                <a:solidFill>
                  <a:srgbClr val="FF0000"/>
                </a:solidFill>
              </a:rPr>
              <a:t>示</a:t>
            </a:r>
            <a:r>
              <a:rPr lang="zh-CN" altLang="en-US" sz="2000" dirty="0">
                <a:solidFill>
                  <a:srgbClr val="FF0000"/>
                </a:solidFill>
              </a:rPr>
              <a:t>例）</a:t>
            </a:r>
            <a:endParaRPr lang="zh-CN" altLang="en-US" sz="2000" dirty="0"/>
          </a:p>
        </p:txBody>
      </p:sp>
      <p:sp>
        <p:nvSpPr>
          <p:cNvPr id="3" name="内容占位符 2"/>
          <p:cNvSpPr>
            <a:spLocks noGrp="1"/>
          </p:cNvSpPr>
          <p:nvPr>
            <p:ph idx="1"/>
          </p:nvPr>
        </p:nvSpPr>
        <p:spPr>
          <a:xfrm>
            <a:off x="457200" y="692696"/>
            <a:ext cx="8229600" cy="5433467"/>
          </a:xfrm>
        </p:spPr>
        <p:txBody>
          <a:bodyPr/>
          <a:lstStyle/>
          <a:p>
            <a:endParaRPr lang="zh-CN" altLang="en-US" dirty="0"/>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20688"/>
            <a:ext cx="9144000"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98280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288032"/>
          </a:xfrm>
        </p:spPr>
        <p:txBody>
          <a:bodyPr>
            <a:normAutofit fontScale="90000"/>
          </a:bodyPr>
          <a:lstStyle/>
          <a:p>
            <a:r>
              <a:rPr lang="zh-CN" altLang="en-US" sz="1800" dirty="0" smtClean="0">
                <a:solidFill>
                  <a:srgbClr val="FF0000"/>
                </a:solidFill>
              </a:rPr>
              <a:t>危</a:t>
            </a:r>
            <a:r>
              <a:rPr lang="zh-CN" altLang="en-US" sz="1800" dirty="0">
                <a:solidFill>
                  <a:srgbClr val="FF0000"/>
                </a:solidFill>
              </a:rPr>
              <a:t>害分析工作单</a:t>
            </a:r>
            <a:r>
              <a:rPr lang="zh-CN" altLang="en-US" sz="1800" dirty="0" smtClean="0">
                <a:solidFill>
                  <a:srgbClr val="FF0000"/>
                </a:solidFill>
              </a:rPr>
              <a:t>（管网示例）</a:t>
            </a:r>
            <a:endParaRPr lang="zh-CN" altLang="en-US" sz="1800" dirty="0"/>
          </a:p>
        </p:txBody>
      </p:sp>
      <p:sp>
        <p:nvSpPr>
          <p:cNvPr id="8" name="内容占位符 7"/>
          <p:cNvSpPr>
            <a:spLocks noGrp="1"/>
          </p:cNvSpPr>
          <p:nvPr>
            <p:ph idx="1"/>
          </p:nvPr>
        </p:nvSpPr>
        <p:spPr>
          <a:xfrm>
            <a:off x="457200" y="620688"/>
            <a:ext cx="8229600" cy="5505475"/>
          </a:xfrm>
        </p:spPr>
        <p:txBody>
          <a:bodyPr/>
          <a:lstStyle/>
          <a:p>
            <a:endParaRPr lang="zh-CN"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48681"/>
            <a:ext cx="8424936"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95948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76672"/>
            <a:ext cx="8229600" cy="720080"/>
          </a:xfrm>
        </p:spPr>
        <p:txBody>
          <a:bodyPr>
            <a:noAutofit/>
          </a:bodyPr>
          <a:lstStyle/>
          <a:p>
            <a:r>
              <a:rPr lang="en-US" altLang="zh-CN" sz="2800" dirty="0" smtClean="0">
                <a:solidFill>
                  <a:srgbClr val="FF0000"/>
                </a:solidFill>
              </a:rPr>
              <a:t> 7.4 </a:t>
            </a:r>
            <a:r>
              <a:rPr lang="zh-CN" altLang="en-US" sz="2800" dirty="0" smtClean="0">
                <a:solidFill>
                  <a:srgbClr val="FF0000"/>
                </a:solidFill>
              </a:rPr>
              <a:t>关</a:t>
            </a:r>
            <a:r>
              <a:rPr lang="zh-CN" altLang="en-US" sz="2800" dirty="0">
                <a:solidFill>
                  <a:srgbClr val="FF0000"/>
                </a:solidFill>
              </a:rPr>
              <a:t>键控制点（</a:t>
            </a:r>
            <a:r>
              <a:rPr lang="en-US" altLang="zh-CN" sz="2800" dirty="0">
                <a:solidFill>
                  <a:srgbClr val="FF0000"/>
                </a:solidFill>
              </a:rPr>
              <a:t>CCP</a:t>
            </a:r>
            <a:r>
              <a:rPr lang="zh-CN" altLang="en-US" sz="2800" dirty="0">
                <a:solidFill>
                  <a:srgbClr val="FF0000"/>
                </a:solidFill>
              </a:rPr>
              <a:t>）的确</a:t>
            </a:r>
            <a:r>
              <a:rPr lang="zh-CN" altLang="en-US" sz="2800" dirty="0" smtClean="0">
                <a:solidFill>
                  <a:srgbClr val="FF0000"/>
                </a:solidFill>
              </a:rPr>
              <a:t>定 </a:t>
            </a:r>
            <a:r>
              <a:rPr lang="en-US" altLang="zh-CN" sz="2800" dirty="0" smtClean="0">
                <a:solidFill>
                  <a:srgbClr val="FF0000"/>
                </a:solidFill>
              </a:rPr>
              <a:t>I</a:t>
            </a:r>
            <a:r>
              <a:rPr lang="en-US" altLang="zh-CN" sz="2800" dirty="0">
                <a:solidFill>
                  <a:srgbClr val="FF0000"/>
                </a:solidFill>
              </a:rPr>
              <a:t/>
            </a:r>
            <a:br>
              <a:rPr lang="en-US" altLang="zh-CN" sz="2800" dirty="0">
                <a:solidFill>
                  <a:srgbClr val="FF0000"/>
                </a:solidFill>
              </a:rPr>
            </a:br>
            <a:endParaRPr lang="zh-CN" altLang="en-US" sz="2800" dirty="0"/>
          </a:p>
        </p:txBody>
      </p:sp>
      <p:sp>
        <p:nvSpPr>
          <p:cNvPr id="3" name="内容占位符 2"/>
          <p:cNvSpPr>
            <a:spLocks noGrp="1"/>
          </p:cNvSpPr>
          <p:nvPr>
            <p:ph idx="1"/>
          </p:nvPr>
        </p:nvSpPr>
        <p:spPr>
          <a:xfrm>
            <a:off x="457200" y="980728"/>
            <a:ext cx="8229600" cy="5472608"/>
          </a:xfrm>
        </p:spPr>
        <p:txBody>
          <a:bodyPr>
            <a:normAutofit fontScale="25000" lnSpcReduction="20000"/>
          </a:bodyPr>
          <a:lstStyle/>
          <a:p>
            <a:pPr>
              <a:lnSpc>
                <a:spcPct val="170000"/>
              </a:lnSpc>
            </a:pPr>
            <a:r>
              <a:rPr lang="en-US" altLang="zh-CN" sz="8000" dirty="0" smtClean="0"/>
              <a:t>         </a:t>
            </a:r>
            <a:r>
              <a:rPr lang="en-US" altLang="zh-CN" sz="8000" dirty="0" smtClean="0">
                <a:latin typeface="+mn-ea"/>
              </a:rPr>
              <a:t>HACCP</a:t>
            </a:r>
            <a:r>
              <a:rPr lang="zh-CN" altLang="en-US" sz="8000" dirty="0">
                <a:latin typeface="+mn-ea"/>
              </a:rPr>
              <a:t>小组应根据危害分析所提供的显著危害与控制措</a:t>
            </a:r>
            <a:endParaRPr lang="en-US" altLang="zh-CN" sz="8000" dirty="0">
              <a:latin typeface="+mn-ea"/>
            </a:endParaRPr>
          </a:p>
          <a:p>
            <a:pPr>
              <a:lnSpc>
                <a:spcPct val="170000"/>
              </a:lnSpc>
            </a:pPr>
            <a:r>
              <a:rPr lang="zh-CN" altLang="en-US" sz="8000" dirty="0">
                <a:latin typeface="+mn-ea"/>
              </a:rPr>
              <a:t>施之间的关系，识别针对每种显著危害控制的适当步骤，</a:t>
            </a:r>
            <a:endParaRPr lang="en-US" altLang="zh-CN" sz="8000" dirty="0">
              <a:latin typeface="+mn-ea"/>
            </a:endParaRPr>
          </a:p>
          <a:p>
            <a:pPr>
              <a:lnSpc>
                <a:spcPct val="170000"/>
              </a:lnSpc>
            </a:pPr>
            <a:r>
              <a:rPr lang="zh-CN" altLang="en-US" sz="8000" dirty="0">
                <a:latin typeface="+mn-ea"/>
              </a:rPr>
              <a:t>以确定</a:t>
            </a:r>
            <a:r>
              <a:rPr lang="en-US" altLang="zh-CN" sz="8000" dirty="0">
                <a:latin typeface="+mn-ea"/>
              </a:rPr>
              <a:t>CCP</a:t>
            </a:r>
            <a:r>
              <a:rPr lang="zh-CN" altLang="en-US" sz="8000" dirty="0">
                <a:latin typeface="+mn-ea"/>
              </a:rPr>
              <a:t>，确保所有显著危害得到有效控制。 </a:t>
            </a:r>
            <a:endParaRPr lang="en-US" altLang="zh-CN" sz="8000" dirty="0">
              <a:latin typeface="+mn-ea"/>
            </a:endParaRPr>
          </a:p>
          <a:p>
            <a:pPr>
              <a:lnSpc>
                <a:spcPct val="170000"/>
              </a:lnSpc>
            </a:pPr>
            <a:r>
              <a:rPr lang="zh-CN" altLang="en-US" sz="8000" dirty="0">
                <a:latin typeface="+mn-ea"/>
              </a:rPr>
              <a:t>    </a:t>
            </a:r>
            <a:r>
              <a:rPr lang="zh-CN" altLang="en-US" sz="8000" dirty="0" smtClean="0">
                <a:latin typeface="+mn-ea"/>
              </a:rPr>
              <a:t>企</a:t>
            </a:r>
            <a:r>
              <a:rPr lang="zh-CN" altLang="en-US" sz="8000" dirty="0">
                <a:latin typeface="+mn-ea"/>
              </a:rPr>
              <a:t>业应使用适宜方法来确定</a:t>
            </a:r>
            <a:r>
              <a:rPr lang="en-US" altLang="zh-CN" sz="8000" dirty="0">
                <a:latin typeface="+mn-ea"/>
              </a:rPr>
              <a:t>CCP</a:t>
            </a:r>
            <a:r>
              <a:rPr lang="zh-CN" altLang="en-US" sz="8000" dirty="0">
                <a:latin typeface="+mn-ea"/>
              </a:rPr>
              <a:t>，如判断树表（参见</a:t>
            </a:r>
            <a:endParaRPr lang="en-US" altLang="zh-CN" sz="8000" dirty="0">
              <a:latin typeface="+mn-ea"/>
            </a:endParaRPr>
          </a:p>
          <a:p>
            <a:pPr>
              <a:lnSpc>
                <a:spcPct val="170000"/>
              </a:lnSpc>
            </a:pPr>
            <a:r>
              <a:rPr lang="zh-CN" altLang="en-US" sz="8000" dirty="0">
                <a:latin typeface="+mn-ea"/>
              </a:rPr>
              <a:t>附录</a:t>
            </a:r>
            <a:r>
              <a:rPr lang="en-US" altLang="zh-CN" sz="8000" dirty="0">
                <a:latin typeface="+mn-ea"/>
              </a:rPr>
              <a:t>A</a:t>
            </a:r>
            <a:r>
              <a:rPr lang="zh-CN" altLang="en-US" sz="8000" dirty="0">
                <a:latin typeface="+mn-ea"/>
              </a:rPr>
              <a:t>）法等。但在使用</a:t>
            </a:r>
            <a:r>
              <a:rPr lang="en-US" altLang="zh-CN" sz="8000" dirty="0">
                <a:latin typeface="+mn-ea"/>
              </a:rPr>
              <a:t>CCP</a:t>
            </a:r>
            <a:r>
              <a:rPr lang="zh-CN" altLang="en-US" sz="8000" dirty="0">
                <a:latin typeface="+mn-ea"/>
              </a:rPr>
              <a:t>判断树表时，应考虑以下因素： </a:t>
            </a:r>
          </a:p>
          <a:p>
            <a:pPr>
              <a:lnSpc>
                <a:spcPct val="170000"/>
              </a:lnSpc>
              <a:buNone/>
            </a:pPr>
            <a:r>
              <a:rPr lang="en-US" altLang="zh-CN" sz="8000" dirty="0" smtClean="0">
                <a:latin typeface="+mn-ea"/>
              </a:rPr>
              <a:t> a</a:t>
            </a:r>
            <a:r>
              <a:rPr lang="zh-CN" altLang="en-US" sz="8000" dirty="0">
                <a:latin typeface="+mn-ea"/>
              </a:rPr>
              <a:t>） 判断树表仅是有助于确定</a:t>
            </a:r>
            <a:r>
              <a:rPr lang="en-US" altLang="zh-CN" sz="8000" dirty="0">
                <a:latin typeface="+mn-ea"/>
              </a:rPr>
              <a:t>CCP</a:t>
            </a:r>
            <a:r>
              <a:rPr lang="zh-CN" altLang="en-US" sz="8000" dirty="0">
                <a:latin typeface="+mn-ea"/>
              </a:rPr>
              <a:t>的工具，而不能代替专业</a:t>
            </a:r>
            <a:r>
              <a:rPr lang="zh-CN" altLang="en-US" sz="8000" dirty="0" smtClean="0">
                <a:latin typeface="+mn-ea"/>
              </a:rPr>
              <a:t>知识</a:t>
            </a:r>
            <a:r>
              <a:rPr lang="zh-CN" altLang="en-US" sz="8000" dirty="0">
                <a:latin typeface="+mn-ea"/>
              </a:rPr>
              <a:t>； </a:t>
            </a:r>
          </a:p>
          <a:p>
            <a:pPr>
              <a:lnSpc>
                <a:spcPct val="170000"/>
              </a:lnSpc>
              <a:buNone/>
            </a:pPr>
            <a:r>
              <a:rPr lang="en-US" altLang="zh-CN" sz="8000" dirty="0" smtClean="0">
                <a:latin typeface="+mn-ea"/>
              </a:rPr>
              <a:t> b</a:t>
            </a:r>
            <a:r>
              <a:rPr lang="zh-CN" altLang="en-US" sz="8000" dirty="0">
                <a:latin typeface="+mn-ea"/>
              </a:rPr>
              <a:t>） 判断树表在危害分析后和显著危害被确定的步骤使用； </a:t>
            </a:r>
          </a:p>
          <a:p>
            <a:pPr>
              <a:lnSpc>
                <a:spcPct val="170000"/>
              </a:lnSpc>
              <a:buNone/>
            </a:pPr>
            <a:r>
              <a:rPr lang="en-US" altLang="zh-CN" sz="8000" dirty="0" smtClean="0">
                <a:latin typeface="+mn-ea"/>
              </a:rPr>
              <a:t> c</a:t>
            </a:r>
            <a:r>
              <a:rPr lang="zh-CN" altLang="en-US" sz="8000" dirty="0">
                <a:latin typeface="+mn-ea"/>
              </a:rPr>
              <a:t>） 随后的加工步骤对控制危害可能更有效，可能是更应该选</a:t>
            </a:r>
            <a:endParaRPr lang="en-US" altLang="zh-CN" sz="8000" dirty="0">
              <a:latin typeface="+mn-ea"/>
            </a:endParaRPr>
          </a:p>
          <a:p>
            <a:pPr>
              <a:lnSpc>
                <a:spcPct val="170000"/>
              </a:lnSpc>
              <a:buNone/>
            </a:pPr>
            <a:r>
              <a:rPr lang="en-US" altLang="zh-CN" sz="8000" dirty="0">
                <a:latin typeface="+mn-ea"/>
              </a:rPr>
              <a:t>       </a:t>
            </a:r>
            <a:r>
              <a:rPr lang="zh-CN" altLang="en-US" sz="8000" dirty="0">
                <a:latin typeface="+mn-ea"/>
              </a:rPr>
              <a:t>择的</a:t>
            </a:r>
            <a:r>
              <a:rPr lang="en-US" altLang="zh-CN" sz="8000" dirty="0">
                <a:latin typeface="+mn-ea"/>
              </a:rPr>
              <a:t>CCP</a:t>
            </a:r>
            <a:r>
              <a:rPr lang="zh-CN" altLang="en-US" sz="8000" dirty="0">
                <a:latin typeface="+mn-ea"/>
              </a:rPr>
              <a:t>； </a:t>
            </a:r>
          </a:p>
          <a:p>
            <a:pPr>
              <a:lnSpc>
                <a:spcPct val="170000"/>
              </a:lnSpc>
              <a:buNone/>
            </a:pPr>
            <a:r>
              <a:rPr lang="en-US" altLang="zh-CN" sz="8000" dirty="0" smtClean="0">
                <a:latin typeface="+mn-ea"/>
              </a:rPr>
              <a:t> d</a:t>
            </a:r>
            <a:r>
              <a:rPr lang="zh-CN" altLang="en-US" sz="8000" dirty="0">
                <a:latin typeface="+mn-ea"/>
              </a:rPr>
              <a:t>） 加工中一个以上的步骤可以控制一种危害。</a:t>
            </a:r>
          </a:p>
          <a:p>
            <a:endParaRPr lang="zh-CN" altLang="en-US" dirty="0"/>
          </a:p>
        </p:txBody>
      </p:sp>
    </p:spTree>
    <p:extLst>
      <p:ext uri="{BB962C8B-B14F-4D97-AF65-F5344CB8AC3E}">
        <p14:creationId xmlns:p14="http://schemas.microsoft.com/office/powerpoint/2010/main" val="8530050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04664"/>
            <a:ext cx="8229600" cy="792088"/>
          </a:xfrm>
        </p:spPr>
        <p:txBody>
          <a:bodyPr>
            <a:noAutofit/>
          </a:bodyPr>
          <a:lstStyle/>
          <a:p>
            <a:r>
              <a:rPr lang="en-US" altLang="zh-CN" sz="2800" dirty="0">
                <a:solidFill>
                  <a:srgbClr val="FF0000"/>
                </a:solidFill>
              </a:rPr>
              <a:t>7.4 </a:t>
            </a:r>
            <a:r>
              <a:rPr lang="zh-CN" altLang="en-US" sz="2800" dirty="0" smtClean="0">
                <a:solidFill>
                  <a:srgbClr val="FF0000"/>
                </a:solidFill>
              </a:rPr>
              <a:t>关</a:t>
            </a:r>
            <a:r>
              <a:rPr lang="zh-CN" altLang="en-US" sz="2800" dirty="0">
                <a:solidFill>
                  <a:srgbClr val="FF0000"/>
                </a:solidFill>
              </a:rPr>
              <a:t>键控制点（</a:t>
            </a:r>
            <a:r>
              <a:rPr lang="en-US" altLang="zh-CN" sz="2800" dirty="0">
                <a:solidFill>
                  <a:srgbClr val="FF0000"/>
                </a:solidFill>
              </a:rPr>
              <a:t>CCP</a:t>
            </a:r>
            <a:r>
              <a:rPr lang="zh-CN" altLang="en-US" sz="2800" dirty="0">
                <a:solidFill>
                  <a:srgbClr val="FF0000"/>
                </a:solidFill>
              </a:rPr>
              <a:t>）的确</a:t>
            </a:r>
            <a:r>
              <a:rPr lang="zh-CN" altLang="en-US" sz="2800" dirty="0" smtClean="0">
                <a:solidFill>
                  <a:srgbClr val="FF0000"/>
                </a:solidFill>
              </a:rPr>
              <a:t>定 </a:t>
            </a:r>
            <a:r>
              <a:rPr lang="en-US" altLang="zh-CN" sz="2800" dirty="0" smtClean="0">
                <a:solidFill>
                  <a:srgbClr val="FF0000"/>
                </a:solidFill>
                <a:latin typeface="宋体"/>
                <a:ea typeface="宋体"/>
              </a:rPr>
              <a:t>Ⅱ</a:t>
            </a:r>
            <a:r>
              <a:rPr lang="en-US" altLang="zh-CN" sz="2800" dirty="0">
                <a:solidFill>
                  <a:srgbClr val="FF0000"/>
                </a:solidFill>
              </a:rPr>
              <a:t/>
            </a:r>
            <a:br>
              <a:rPr lang="en-US" altLang="zh-CN" sz="2800" dirty="0">
                <a:solidFill>
                  <a:srgbClr val="FF0000"/>
                </a:solidFill>
              </a:rPr>
            </a:br>
            <a:endParaRPr lang="zh-CN" altLang="en-US" sz="2800" dirty="0"/>
          </a:p>
        </p:txBody>
      </p:sp>
      <p:sp>
        <p:nvSpPr>
          <p:cNvPr id="3" name="内容占位符 2"/>
          <p:cNvSpPr>
            <a:spLocks noGrp="1"/>
          </p:cNvSpPr>
          <p:nvPr>
            <p:ph idx="1"/>
          </p:nvPr>
        </p:nvSpPr>
        <p:spPr>
          <a:xfrm>
            <a:off x="457200" y="1268760"/>
            <a:ext cx="8229600" cy="4857403"/>
          </a:xfrm>
        </p:spPr>
        <p:txBody>
          <a:bodyPr/>
          <a:lstStyle/>
          <a:p>
            <a:pPr>
              <a:lnSpc>
                <a:spcPct val="120000"/>
              </a:lnSpc>
            </a:pPr>
            <a:r>
              <a:rPr lang="zh-CN" altLang="en-US" dirty="0" smtClean="0"/>
              <a:t>         当</a:t>
            </a:r>
            <a:r>
              <a:rPr lang="zh-CN" altLang="en-US" dirty="0"/>
              <a:t>显著危害或控制措施发生变化时，</a:t>
            </a:r>
            <a:r>
              <a:rPr lang="en-US" altLang="zh-CN" dirty="0"/>
              <a:t>HACCP</a:t>
            </a:r>
            <a:r>
              <a:rPr lang="zh-CN" altLang="en-US" dirty="0"/>
              <a:t>小组应重新进行危害分析，判定</a:t>
            </a:r>
            <a:r>
              <a:rPr lang="en-US" altLang="zh-CN" dirty="0"/>
              <a:t>CCP</a:t>
            </a:r>
            <a:r>
              <a:rPr lang="zh-CN" altLang="en-US" dirty="0"/>
              <a:t>。 </a:t>
            </a:r>
            <a:endParaRPr lang="en-US" altLang="zh-CN" dirty="0"/>
          </a:p>
          <a:p>
            <a:pPr>
              <a:lnSpc>
                <a:spcPct val="120000"/>
              </a:lnSpc>
            </a:pPr>
            <a:r>
              <a:rPr lang="zh-CN" altLang="en-US" dirty="0"/>
              <a:t>         </a:t>
            </a:r>
            <a:r>
              <a:rPr lang="zh-CN" altLang="en-US" dirty="0" smtClean="0"/>
              <a:t>应</a:t>
            </a:r>
            <a:r>
              <a:rPr lang="zh-CN" altLang="en-US" dirty="0"/>
              <a:t>保持</a:t>
            </a:r>
            <a:r>
              <a:rPr lang="en-US" altLang="zh-CN" dirty="0"/>
              <a:t>CCP</a:t>
            </a:r>
            <a:r>
              <a:rPr lang="zh-CN" altLang="en-US" dirty="0"/>
              <a:t>确定的依据和文件。如分析出以标准作业程序（</a:t>
            </a:r>
            <a:r>
              <a:rPr lang="en-US" altLang="zh-CN" dirty="0"/>
              <a:t>SOP</a:t>
            </a:r>
            <a:r>
              <a:rPr lang="zh-CN" altLang="en-US" dirty="0"/>
              <a:t>）进行控制可以等同于</a:t>
            </a:r>
            <a:r>
              <a:rPr lang="en-US" altLang="zh-CN" dirty="0"/>
              <a:t>CCP</a:t>
            </a:r>
            <a:r>
              <a:rPr lang="zh-CN" altLang="en-US" dirty="0"/>
              <a:t>控制的情况，要保持</a:t>
            </a:r>
            <a:r>
              <a:rPr lang="en-US" altLang="zh-CN" dirty="0"/>
              <a:t>SOP</a:t>
            </a:r>
            <a:r>
              <a:rPr lang="zh-CN" altLang="en-US" dirty="0"/>
              <a:t>确定的依据、参数和文件</a:t>
            </a:r>
            <a:r>
              <a:rPr lang="zh-CN" altLang="en-US" dirty="0" smtClean="0"/>
              <a:t>。</a:t>
            </a:r>
            <a:endParaRPr lang="en-US" altLang="zh-CN" dirty="0" smtClean="0"/>
          </a:p>
          <a:p>
            <a:pPr>
              <a:lnSpc>
                <a:spcPct val="120000"/>
              </a:lnSpc>
            </a:pPr>
            <a:r>
              <a:rPr lang="zh-CN" altLang="en-US" sz="2400" dirty="0" smtClean="0"/>
              <a:t>（注：标</a:t>
            </a:r>
            <a:r>
              <a:rPr lang="zh-CN" altLang="en-US" sz="2400" dirty="0"/>
              <a:t>准操作程</a:t>
            </a:r>
            <a:r>
              <a:rPr lang="zh-CN" altLang="en-US" sz="2400" dirty="0" smtClean="0"/>
              <a:t>序或</a:t>
            </a:r>
            <a:r>
              <a:rPr lang="zh-CN" altLang="en-US" sz="2400" dirty="0"/>
              <a:t>标准作业程</a:t>
            </a:r>
            <a:r>
              <a:rPr lang="zh-CN" altLang="en-US" sz="2400" dirty="0" smtClean="0"/>
              <a:t>序   </a:t>
            </a:r>
            <a:r>
              <a:rPr lang="en-US" altLang="zh-CN" sz="2400" dirty="0" smtClean="0"/>
              <a:t>SOP</a:t>
            </a:r>
          </a:p>
          <a:p>
            <a:pPr>
              <a:lnSpc>
                <a:spcPct val="120000"/>
              </a:lnSpc>
            </a:pPr>
            <a:r>
              <a:rPr lang="zh-CN" altLang="en-US" sz="2400" dirty="0" smtClean="0"/>
              <a:t>              </a:t>
            </a:r>
            <a:r>
              <a:rPr lang="en-US" altLang="zh-CN" sz="2400" dirty="0" smtClean="0">
                <a:latin typeface="宋体" panose="02010600030101010101" pitchFamily="2" charset="-122"/>
                <a:ea typeface="宋体" panose="02010600030101010101" pitchFamily="2" charset="-122"/>
              </a:rPr>
              <a:t>Standard </a:t>
            </a:r>
            <a:r>
              <a:rPr lang="en-US" altLang="zh-CN" sz="2400" dirty="0">
                <a:latin typeface="宋体" panose="02010600030101010101" pitchFamily="2" charset="-122"/>
                <a:ea typeface="宋体" panose="02010600030101010101" pitchFamily="2" charset="-122"/>
              </a:rPr>
              <a:t>Operation Procedure</a:t>
            </a:r>
            <a:r>
              <a:rPr lang="zh-CN" altLang="en-US" sz="2400" dirty="0">
                <a:latin typeface="宋体" panose="02010600030101010101" pitchFamily="2" charset="-122"/>
                <a:ea typeface="宋体" panose="02010600030101010101" pitchFamily="2" charset="-122"/>
              </a:rPr>
              <a:t>）</a:t>
            </a:r>
            <a:endParaRPr lang="zh-CN" altLang="zh-CN" sz="2400" dirty="0"/>
          </a:p>
          <a:p>
            <a:pPr>
              <a:lnSpc>
                <a:spcPct val="120000"/>
              </a:lnSpc>
            </a:pPr>
            <a:endParaRPr lang="en-US" altLang="zh-CN" dirty="0"/>
          </a:p>
          <a:p>
            <a:pPr marL="0" indent="0">
              <a:lnSpc>
                <a:spcPct val="120000"/>
              </a:lnSpc>
              <a:buNone/>
            </a:pPr>
            <a:endParaRPr lang="zh-CN" altLang="en-US" dirty="0"/>
          </a:p>
          <a:p>
            <a:endParaRPr lang="zh-CN" altLang="en-US" dirty="0"/>
          </a:p>
        </p:txBody>
      </p:sp>
    </p:spTree>
    <p:extLst>
      <p:ext uri="{BB962C8B-B14F-4D97-AF65-F5344CB8AC3E}">
        <p14:creationId xmlns:p14="http://schemas.microsoft.com/office/powerpoint/2010/main" val="8579969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332656"/>
            <a:ext cx="8229600" cy="720080"/>
          </a:xfrm>
        </p:spPr>
        <p:txBody>
          <a:bodyPr>
            <a:normAutofit fontScale="90000"/>
          </a:bodyPr>
          <a:lstStyle/>
          <a:p>
            <a:r>
              <a:rPr lang="en-US" altLang="zh-CN" sz="3100" dirty="0" smtClean="0">
                <a:solidFill>
                  <a:srgbClr val="FF0000"/>
                </a:solidFill>
              </a:rPr>
              <a:t>7.5 </a:t>
            </a:r>
            <a:r>
              <a:rPr lang="zh-CN" altLang="en-US" sz="3100" dirty="0" smtClean="0">
                <a:solidFill>
                  <a:srgbClr val="FF0000"/>
                </a:solidFill>
              </a:rPr>
              <a:t>关</a:t>
            </a:r>
            <a:r>
              <a:rPr lang="zh-CN" altLang="en-US" sz="3100" dirty="0">
                <a:solidFill>
                  <a:srgbClr val="FF0000"/>
                </a:solidFill>
              </a:rPr>
              <a:t>键限值</a:t>
            </a:r>
            <a:r>
              <a:rPr lang="en-US" altLang="zh-CN" sz="3100" dirty="0">
                <a:solidFill>
                  <a:srgbClr val="FF0000"/>
                </a:solidFill>
              </a:rPr>
              <a:t>CL</a:t>
            </a:r>
            <a:r>
              <a:rPr lang="zh-CN" altLang="en-US" sz="3100" dirty="0" smtClean="0">
                <a:solidFill>
                  <a:srgbClr val="FF0000"/>
                </a:solidFill>
              </a:rPr>
              <a:t>（</a:t>
            </a:r>
            <a:r>
              <a:rPr lang="en-US" altLang="zh-CN" sz="3100" dirty="0" smtClean="0">
                <a:solidFill>
                  <a:srgbClr val="FF0000"/>
                </a:solidFill>
              </a:rPr>
              <a:t>Critical Limit</a:t>
            </a:r>
            <a:r>
              <a:rPr lang="zh-CN" altLang="en-US" sz="3100" dirty="0">
                <a:solidFill>
                  <a:srgbClr val="FF0000"/>
                </a:solidFill>
              </a:rPr>
              <a:t>）的确定</a:t>
            </a:r>
            <a:r>
              <a:rPr lang="zh-CN" altLang="en-US" dirty="0">
                <a:solidFill>
                  <a:srgbClr val="FF0000"/>
                </a:solidFill>
              </a:rPr>
              <a:t> </a:t>
            </a:r>
            <a:r>
              <a:rPr lang="en-US" altLang="zh-CN" dirty="0">
                <a:solidFill>
                  <a:srgbClr val="FF0000"/>
                </a:solidFill>
              </a:rPr>
              <a:t/>
            </a:r>
            <a:br>
              <a:rPr lang="en-US" altLang="zh-CN" dirty="0">
                <a:solidFill>
                  <a:srgbClr val="FF0000"/>
                </a:solidFill>
              </a:rPr>
            </a:br>
            <a:endParaRPr lang="zh-CN" altLang="en-US" dirty="0">
              <a:solidFill>
                <a:srgbClr val="FF0000"/>
              </a:solidFill>
            </a:endParaRPr>
          </a:p>
        </p:txBody>
      </p:sp>
      <p:sp>
        <p:nvSpPr>
          <p:cNvPr id="3" name="内容占位符 2"/>
          <p:cNvSpPr>
            <a:spLocks noGrp="1"/>
          </p:cNvSpPr>
          <p:nvPr>
            <p:ph idx="1"/>
          </p:nvPr>
        </p:nvSpPr>
        <p:spPr>
          <a:xfrm>
            <a:off x="457200" y="980728"/>
            <a:ext cx="8229600" cy="5256584"/>
          </a:xfrm>
        </p:spPr>
        <p:txBody>
          <a:bodyPr>
            <a:normAutofit fontScale="70000" lnSpcReduction="20000"/>
          </a:bodyPr>
          <a:lstStyle/>
          <a:p>
            <a:pPr>
              <a:lnSpc>
                <a:spcPct val="120000"/>
              </a:lnSpc>
              <a:buNone/>
            </a:pPr>
            <a:r>
              <a:rPr lang="en-US" altLang="zh-CN" dirty="0" smtClean="0">
                <a:latin typeface="宋体" panose="02010600030101010101" pitchFamily="2" charset="-122"/>
                <a:ea typeface="宋体" panose="02010600030101010101" pitchFamily="2" charset="-122"/>
              </a:rPr>
              <a:t>       HACCP</a:t>
            </a:r>
            <a:r>
              <a:rPr lang="zh-CN" altLang="en-US" dirty="0">
                <a:latin typeface="宋体" panose="02010600030101010101" pitchFamily="2" charset="-122"/>
                <a:ea typeface="宋体" panose="02010600030101010101" pitchFamily="2" charset="-122"/>
              </a:rPr>
              <a:t>小组应</a:t>
            </a:r>
            <a:r>
              <a:rPr lang="zh-CN" altLang="en-US" dirty="0" smtClean="0">
                <a:latin typeface="宋体" panose="02010600030101010101" pitchFamily="2" charset="-122"/>
                <a:ea typeface="宋体" panose="02010600030101010101" pitchFamily="2" charset="-122"/>
              </a:rPr>
              <a:t>为</a:t>
            </a:r>
            <a:r>
              <a:rPr lang="zh-CN" altLang="en-US" dirty="0">
                <a:latin typeface="宋体" panose="02010600030101010101" pitchFamily="2" charset="-122"/>
                <a:ea typeface="宋体" panose="02010600030101010101" pitchFamily="2" charset="-122"/>
              </a:rPr>
              <a:t>确</a:t>
            </a:r>
            <a:r>
              <a:rPr lang="zh-CN" altLang="en-US" dirty="0" smtClean="0">
                <a:latin typeface="宋体" panose="02010600030101010101" pitchFamily="2" charset="-122"/>
                <a:ea typeface="宋体" panose="02010600030101010101" pitchFamily="2" charset="-122"/>
              </a:rPr>
              <a:t>定的每</a:t>
            </a:r>
            <a:r>
              <a:rPr lang="zh-CN" altLang="en-US" dirty="0">
                <a:latin typeface="宋体" panose="02010600030101010101" pitchFamily="2" charset="-122"/>
                <a:ea typeface="宋体" panose="02010600030101010101" pitchFamily="2" charset="-122"/>
              </a:rPr>
              <a:t>个</a:t>
            </a:r>
            <a:r>
              <a:rPr lang="en-US" altLang="zh-CN" dirty="0">
                <a:latin typeface="宋体" panose="02010600030101010101" pitchFamily="2" charset="-122"/>
                <a:ea typeface="宋体" panose="02010600030101010101" pitchFamily="2" charset="-122"/>
              </a:rPr>
              <a:t>CCP</a:t>
            </a:r>
            <a:r>
              <a:rPr lang="zh-CN" altLang="en-US" dirty="0">
                <a:latin typeface="宋体" panose="02010600030101010101" pitchFamily="2" charset="-122"/>
                <a:ea typeface="宋体" panose="02010600030101010101" pitchFamily="2" charset="-122"/>
              </a:rPr>
              <a:t>建立关键限值。一个</a:t>
            </a:r>
            <a:r>
              <a:rPr lang="en-US" altLang="zh-CN" dirty="0">
                <a:latin typeface="宋体" panose="02010600030101010101" pitchFamily="2" charset="-122"/>
                <a:ea typeface="宋体" panose="02010600030101010101" pitchFamily="2" charset="-122"/>
              </a:rPr>
              <a:t>CCP</a:t>
            </a:r>
            <a:r>
              <a:rPr lang="zh-CN" altLang="en-US" dirty="0">
                <a:latin typeface="宋体" panose="02010600030101010101" pitchFamily="2" charset="-122"/>
                <a:ea typeface="宋体" panose="02010600030101010101" pitchFamily="2" charset="-122"/>
              </a:rPr>
              <a:t>可以有一个或一个以上的关键限值。</a:t>
            </a:r>
            <a:endParaRPr lang="en-US" altLang="zh-CN" dirty="0">
              <a:latin typeface="宋体" panose="02010600030101010101" pitchFamily="2" charset="-122"/>
              <a:ea typeface="宋体" panose="02010600030101010101" pitchFamily="2" charset="-122"/>
            </a:endParaRPr>
          </a:p>
          <a:p>
            <a:pPr>
              <a:lnSpc>
                <a:spcPct val="170000"/>
              </a:lnSpc>
            </a:pPr>
            <a:r>
              <a:rPr lang="zh-CN" altLang="en-US" dirty="0">
                <a:latin typeface="宋体" panose="02010600030101010101" pitchFamily="2" charset="-122"/>
                <a:ea typeface="宋体" panose="02010600030101010101" pitchFamily="2" charset="-122"/>
              </a:rPr>
              <a:t>    关键限值的设立应科学、直观、易于监测，确</a:t>
            </a:r>
            <a:r>
              <a:rPr lang="zh-CN" altLang="en-US" dirty="0" smtClean="0">
                <a:latin typeface="宋体" panose="02010600030101010101" pitchFamily="2" charset="-122"/>
                <a:ea typeface="宋体" panose="02010600030101010101" pitchFamily="2" charset="-122"/>
              </a:rPr>
              <a:t>保</a:t>
            </a:r>
            <a:r>
              <a:rPr lang="zh-CN" altLang="en-US" dirty="0">
                <a:latin typeface="宋体" panose="02010600030101010101" pitchFamily="2" charset="-122"/>
                <a:ea typeface="宋体" panose="02010600030101010101" pitchFamily="2" charset="-122"/>
              </a:rPr>
              <a:t>水质</a:t>
            </a:r>
            <a:r>
              <a:rPr lang="zh-CN" altLang="en-US" dirty="0" smtClean="0">
                <a:latin typeface="宋体" panose="02010600030101010101" pitchFamily="2" charset="-122"/>
                <a:ea typeface="宋体" panose="02010600030101010101" pitchFamily="2" charset="-122"/>
              </a:rPr>
              <a:t>安</a:t>
            </a:r>
            <a:r>
              <a:rPr lang="zh-CN" altLang="en-US" dirty="0">
                <a:latin typeface="宋体" panose="02010600030101010101" pitchFamily="2" charset="-122"/>
                <a:ea typeface="宋体" panose="02010600030101010101" pitchFamily="2" charset="-122"/>
              </a:rPr>
              <a:t>全危害得到有效控制，而不超过可接受水平。</a:t>
            </a:r>
            <a:endParaRPr lang="en-US" altLang="zh-CN" dirty="0">
              <a:latin typeface="宋体" panose="02010600030101010101" pitchFamily="2" charset="-122"/>
              <a:ea typeface="宋体" panose="02010600030101010101" pitchFamily="2" charset="-122"/>
            </a:endParaRPr>
          </a:p>
          <a:p>
            <a:pPr>
              <a:lnSpc>
                <a:spcPct val="170000"/>
              </a:lnSpc>
            </a:pPr>
            <a:r>
              <a:rPr lang="zh-CN" altLang="en-US" dirty="0">
                <a:latin typeface="宋体" panose="02010600030101010101" pitchFamily="2" charset="-122"/>
                <a:ea typeface="宋体" panose="02010600030101010101" pitchFamily="2" charset="-122"/>
              </a:rPr>
              <a:t>    基于感知的关键限值，应由经评估且能够胜任的人员进行监控、判定。为了防止或减少偏离关键限值，</a:t>
            </a:r>
            <a:r>
              <a:rPr lang="en-US" altLang="zh-CN" dirty="0">
                <a:latin typeface="宋体" panose="02010600030101010101" pitchFamily="2" charset="-122"/>
                <a:ea typeface="宋体" panose="02010600030101010101" pitchFamily="2" charset="-122"/>
              </a:rPr>
              <a:t>HACCP</a:t>
            </a:r>
            <a:r>
              <a:rPr lang="zh-CN" altLang="en-US" dirty="0">
                <a:latin typeface="宋体" panose="02010600030101010101" pitchFamily="2" charset="-122"/>
                <a:ea typeface="宋体" panose="02010600030101010101" pitchFamily="2" charset="-122"/>
              </a:rPr>
              <a:t>小组宜建立</a:t>
            </a:r>
            <a:r>
              <a:rPr lang="en-US" altLang="zh-CN" dirty="0">
                <a:latin typeface="宋体" panose="02010600030101010101" pitchFamily="2" charset="-122"/>
                <a:ea typeface="宋体" panose="02010600030101010101" pitchFamily="2" charset="-122"/>
              </a:rPr>
              <a:t>CCP</a:t>
            </a:r>
            <a:r>
              <a:rPr lang="zh-CN" altLang="en-US" dirty="0">
                <a:latin typeface="宋体" panose="02010600030101010101" pitchFamily="2" charset="-122"/>
                <a:ea typeface="宋体" panose="02010600030101010101" pitchFamily="2" charset="-122"/>
              </a:rPr>
              <a:t>的操作限值 </a:t>
            </a:r>
            <a:r>
              <a:rPr lang="en-US" altLang="zh-CN" b="1" dirty="0">
                <a:latin typeface="宋体" panose="02010600030101010101" pitchFamily="2" charset="-122"/>
                <a:ea typeface="宋体" panose="02010600030101010101" pitchFamily="2" charset="-122"/>
              </a:rPr>
              <a:t>OL (Operation </a:t>
            </a:r>
            <a:r>
              <a:rPr lang="zh-CN" altLang="en-US" b="1" dirty="0">
                <a:latin typeface="宋体" panose="02010600030101010101" pitchFamily="2" charset="-122"/>
                <a:ea typeface="宋体" panose="02010600030101010101" pitchFamily="2" charset="-122"/>
              </a:rPr>
              <a:t> </a:t>
            </a:r>
            <a:r>
              <a:rPr lang="en-US" altLang="zh-CN" b="1" dirty="0">
                <a:latin typeface="宋体" panose="02010600030101010101" pitchFamily="2" charset="-122"/>
                <a:ea typeface="宋体" panose="02010600030101010101" pitchFamily="2" charset="-122"/>
              </a:rPr>
              <a:t>Limit</a:t>
            </a:r>
            <a:r>
              <a:rPr lang="zh-CN" altLang="en-US" b="1" dirty="0">
                <a:latin typeface="宋体" panose="02010600030101010101" pitchFamily="2" charset="-122"/>
                <a:ea typeface="宋体" panose="02010600030101010101" pitchFamily="2" charset="-122"/>
              </a:rPr>
              <a:t> </a:t>
            </a:r>
            <a:r>
              <a:rPr lang="en-US" altLang="zh-CN" b="1" dirty="0">
                <a:latin typeface="宋体" panose="02010600030101010101" pitchFamily="2" charset="-122"/>
                <a:ea typeface="宋体" panose="02010600030101010101" pitchFamily="2" charset="-122"/>
              </a:rPr>
              <a:t>)</a:t>
            </a:r>
            <a:r>
              <a:rPr lang="zh-CN" altLang="en-US" b="1" dirty="0">
                <a:latin typeface="宋体" panose="02010600030101010101" pitchFamily="2" charset="-122"/>
                <a:ea typeface="宋体" panose="02010600030101010101" pitchFamily="2" charset="-122"/>
              </a:rPr>
              <a:t>。</a:t>
            </a:r>
            <a:endParaRPr lang="en-US" altLang="zh-CN" b="1" dirty="0">
              <a:latin typeface="宋体" panose="02010600030101010101" pitchFamily="2" charset="-122"/>
              <a:ea typeface="宋体" panose="02010600030101010101" pitchFamily="2" charset="-122"/>
            </a:endParaRPr>
          </a:p>
          <a:p>
            <a:pPr>
              <a:lnSpc>
                <a:spcPct val="170000"/>
              </a:lnSpc>
            </a:pPr>
            <a:r>
              <a:rPr lang="en-US" altLang="zh-CN" b="1" dirty="0">
                <a:solidFill>
                  <a:srgbClr val="0070C0"/>
                </a:solidFill>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应保持关键限值确定依据和结果的记录。 </a:t>
            </a:r>
            <a:endParaRPr lang="en-US" altLang="zh-CN" dirty="0">
              <a:latin typeface="宋体" panose="02010600030101010101" pitchFamily="2" charset="-122"/>
              <a:ea typeface="宋体" panose="02010600030101010101" pitchFamily="2" charset="-122"/>
            </a:endParaRPr>
          </a:p>
          <a:p>
            <a:pPr>
              <a:lnSpc>
                <a:spcPct val="170000"/>
              </a:lnSpc>
            </a:pPr>
            <a:r>
              <a:rPr lang="zh-CN" altLang="en-US" dirty="0" smtClean="0">
                <a:latin typeface="宋体" panose="02010600030101010101" pitchFamily="2" charset="-122"/>
                <a:ea typeface="宋体" panose="02010600030101010101" pitchFamily="2" charset="-122"/>
              </a:rPr>
              <a:t>    注</a:t>
            </a:r>
            <a:r>
              <a:rPr lang="zh-CN" altLang="en-US" dirty="0">
                <a:latin typeface="宋体" panose="02010600030101010101" pitchFamily="2" charset="-122"/>
                <a:ea typeface="宋体" panose="02010600030101010101" pitchFamily="2" charset="-122"/>
              </a:rPr>
              <a:t>：关键限值可以是时间、速率、温度、湿度、水分含量、水活度、</a:t>
            </a:r>
            <a:r>
              <a:rPr lang="en-US" altLang="zh-CN" dirty="0">
                <a:latin typeface="宋体" panose="02010600030101010101" pitchFamily="2" charset="-122"/>
                <a:ea typeface="宋体" panose="02010600030101010101" pitchFamily="2" charset="-122"/>
              </a:rPr>
              <a:t>pH</a:t>
            </a:r>
            <a:r>
              <a:rPr lang="zh-CN" altLang="en-US" dirty="0">
                <a:latin typeface="宋体" panose="02010600030101010101" pitchFamily="2" charset="-122"/>
                <a:ea typeface="宋体" panose="02010600030101010101" pitchFamily="2" charset="-122"/>
              </a:rPr>
              <a:t>、盐分含量等。 </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还有浓度、流量等）</a:t>
            </a:r>
          </a:p>
          <a:p>
            <a:endParaRPr lang="zh-CN" altLang="en-US" dirty="0"/>
          </a:p>
        </p:txBody>
      </p:sp>
    </p:spTree>
    <p:extLst>
      <p:ext uri="{BB962C8B-B14F-4D97-AF65-F5344CB8AC3E}">
        <p14:creationId xmlns:p14="http://schemas.microsoft.com/office/powerpoint/2010/main" val="26066119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06090"/>
          </a:xfrm>
        </p:spPr>
        <p:txBody>
          <a:bodyPr>
            <a:normAutofit/>
          </a:bodyPr>
          <a:lstStyle/>
          <a:p>
            <a:r>
              <a:rPr lang="en-US" altLang="zh-CN" sz="2800" b="1" dirty="0" smtClean="0">
                <a:solidFill>
                  <a:srgbClr val="FF0000"/>
                </a:solidFill>
              </a:rPr>
              <a:t>7.6 </a:t>
            </a:r>
            <a:r>
              <a:rPr lang="en-US" altLang="zh-CN" sz="2800" dirty="0" smtClean="0">
                <a:solidFill>
                  <a:srgbClr val="FF0000"/>
                </a:solidFill>
              </a:rPr>
              <a:t> </a:t>
            </a:r>
            <a:r>
              <a:rPr lang="en-US" altLang="zh-CN" sz="2800" b="1" dirty="0" smtClean="0">
                <a:solidFill>
                  <a:srgbClr val="FF0000"/>
                </a:solidFill>
              </a:rPr>
              <a:t>CCP</a:t>
            </a:r>
            <a:r>
              <a:rPr lang="zh-CN" altLang="en-US" sz="2800" b="1" dirty="0" smtClean="0">
                <a:solidFill>
                  <a:srgbClr val="FF0000"/>
                </a:solidFill>
              </a:rPr>
              <a:t>的监控 </a:t>
            </a:r>
            <a:r>
              <a:rPr lang="en-US" altLang="zh-CN" sz="2800" b="1" dirty="0" smtClean="0">
                <a:solidFill>
                  <a:srgbClr val="FF0000"/>
                </a:solidFill>
              </a:rPr>
              <a:t>I</a:t>
            </a:r>
          </a:p>
        </p:txBody>
      </p:sp>
      <p:sp>
        <p:nvSpPr>
          <p:cNvPr id="3" name="内容占位符 2"/>
          <p:cNvSpPr>
            <a:spLocks noGrp="1"/>
          </p:cNvSpPr>
          <p:nvPr>
            <p:ph idx="1"/>
          </p:nvPr>
        </p:nvSpPr>
        <p:spPr>
          <a:xfrm>
            <a:off x="251520" y="980728"/>
            <a:ext cx="8501122" cy="5645312"/>
          </a:xfrm>
        </p:spPr>
        <p:txBody>
          <a:bodyPr>
            <a:normAutofit fontScale="70000" lnSpcReduction="20000"/>
          </a:bodyPr>
          <a:lstStyle/>
          <a:p>
            <a:pPr>
              <a:lnSpc>
                <a:spcPct val="160000"/>
              </a:lnSpc>
            </a:pPr>
            <a:r>
              <a:rPr lang="zh-CN" altLang="en-US" dirty="0" smtClean="0"/>
              <a:t>          企业应针对每个</a:t>
            </a:r>
            <a:r>
              <a:rPr lang="en-US" altLang="zh-CN" dirty="0" smtClean="0"/>
              <a:t>CCP</a:t>
            </a:r>
            <a:r>
              <a:rPr lang="zh-CN" altLang="en-US" dirty="0" smtClean="0"/>
              <a:t>制定并实施有效的监控措施，保证</a:t>
            </a:r>
            <a:r>
              <a:rPr lang="en-US" altLang="zh-CN" dirty="0" smtClean="0"/>
              <a:t>CCP</a:t>
            </a:r>
            <a:r>
              <a:rPr lang="zh-CN" altLang="en-US" dirty="0" smtClean="0"/>
              <a:t>处于受控状态；监控措施包括</a:t>
            </a:r>
            <a:r>
              <a:rPr lang="zh-CN" altLang="en-US" dirty="0" smtClean="0">
                <a:solidFill>
                  <a:srgbClr val="FF0000"/>
                </a:solidFill>
              </a:rPr>
              <a:t>监控对象、监控方法、监控频率、监控人员。 </a:t>
            </a:r>
            <a:endParaRPr lang="en-US" altLang="zh-CN" dirty="0" smtClean="0">
              <a:solidFill>
                <a:srgbClr val="FF0000"/>
              </a:solidFill>
            </a:endParaRPr>
          </a:p>
          <a:p>
            <a:pPr>
              <a:lnSpc>
                <a:spcPct val="160000"/>
              </a:lnSpc>
            </a:pPr>
            <a:r>
              <a:rPr lang="zh-CN" altLang="en-US" dirty="0" smtClean="0"/>
              <a:t>          监控对象应包括每个</a:t>
            </a:r>
            <a:r>
              <a:rPr lang="en-US" altLang="zh-CN" dirty="0" smtClean="0"/>
              <a:t>CCP</a:t>
            </a:r>
            <a:r>
              <a:rPr lang="zh-CN" altLang="en-US" dirty="0" smtClean="0"/>
              <a:t>所涉及的关键限值；</a:t>
            </a:r>
            <a:endParaRPr lang="en-US" altLang="zh-CN" dirty="0" smtClean="0"/>
          </a:p>
          <a:p>
            <a:pPr>
              <a:lnSpc>
                <a:spcPct val="160000"/>
              </a:lnSpc>
            </a:pPr>
            <a:r>
              <a:rPr lang="zh-CN" altLang="en-US" dirty="0" smtClean="0"/>
              <a:t>          监控方法应准确、及时；</a:t>
            </a:r>
            <a:endParaRPr lang="en-US" altLang="zh-CN" dirty="0" smtClean="0"/>
          </a:p>
          <a:p>
            <a:pPr>
              <a:lnSpc>
                <a:spcPct val="160000"/>
              </a:lnSpc>
            </a:pPr>
            <a:r>
              <a:rPr lang="zh-CN" altLang="en-US" dirty="0" smtClean="0"/>
              <a:t>          监控频率一般应实施连续监控，若采用非连续监控时，其频 次应能保证</a:t>
            </a:r>
            <a:r>
              <a:rPr lang="en-US" altLang="zh-CN" dirty="0" smtClean="0"/>
              <a:t>CCP</a:t>
            </a:r>
            <a:r>
              <a:rPr lang="zh-CN" altLang="en-US" dirty="0" smtClean="0"/>
              <a:t>受控的需要；</a:t>
            </a:r>
            <a:endParaRPr lang="en-US" altLang="zh-CN" dirty="0" smtClean="0"/>
          </a:p>
          <a:p>
            <a:pPr>
              <a:lnSpc>
                <a:spcPct val="160000"/>
              </a:lnSpc>
            </a:pPr>
            <a:r>
              <a:rPr lang="zh-CN" altLang="en-US" dirty="0" smtClean="0"/>
              <a:t>          监控人员应接受适当的培训，理解监控的目的和重要性，熟悉监控操作并及时准确地记录和报告监控结果。</a:t>
            </a:r>
            <a:endParaRPr lang="en-US" altLang="zh-CN" dirty="0" smtClean="0"/>
          </a:p>
          <a:p>
            <a:pPr>
              <a:lnSpc>
                <a:spcPct val="120000"/>
              </a:lnSpc>
            </a:pPr>
            <a:r>
              <a:rPr lang="zh-CN" altLang="en-US" dirty="0" smtClean="0"/>
              <a:t>         </a:t>
            </a:r>
            <a:endParaRPr lang="zh-CN" alt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06090"/>
          </a:xfrm>
        </p:spPr>
        <p:txBody>
          <a:bodyPr>
            <a:normAutofit fontScale="90000"/>
          </a:bodyPr>
          <a:lstStyle/>
          <a:p>
            <a:r>
              <a:rPr lang="en-US" altLang="zh-CN" b="1" dirty="0" smtClean="0">
                <a:solidFill>
                  <a:srgbClr val="FF0000"/>
                </a:solidFill>
              </a:rPr>
              <a:t/>
            </a:r>
            <a:br>
              <a:rPr lang="en-US" altLang="zh-CN" b="1" dirty="0" smtClean="0">
                <a:solidFill>
                  <a:srgbClr val="FF0000"/>
                </a:solidFill>
              </a:rPr>
            </a:br>
            <a:r>
              <a:rPr lang="en-US" altLang="zh-CN" sz="3100" b="1" dirty="0" smtClean="0">
                <a:solidFill>
                  <a:srgbClr val="FF0000"/>
                </a:solidFill>
              </a:rPr>
              <a:t>7.6</a:t>
            </a:r>
            <a:r>
              <a:rPr lang="en-US" altLang="zh-CN" sz="3600" b="1" dirty="0" smtClean="0">
                <a:solidFill>
                  <a:srgbClr val="FF0000"/>
                </a:solidFill>
              </a:rPr>
              <a:t> </a:t>
            </a:r>
            <a:r>
              <a:rPr lang="en-US" altLang="zh-CN" sz="3600" b="1" dirty="0">
                <a:solidFill>
                  <a:srgbClr val="FF0000"/>
                </a:solidFill>
              </a:rPr>
              <a:t>CCP</a:t>
            </a:r>
            <a:r>
              <a:rPr lang="zh-CN" altLang="en-US" sz="3600" b="1" dirty="0">
                <a:solidFill>
                  <a:srgbClr val="FF0000"/>
                </a:solidFill>
              </a:rPr>
              <a:t>的监</a:t>
            </a:r>
            <a:r>
              <a:rPr lang="zh-CN" altLang="en-US" sz="3600" b="1" dirty="0" smtClean="0">
                <a:solidFill>
                  <a:srgbClr val="FF0000"/>
                </a:solidFill>
              </a:rPr>
              <a:t>控 </a:t>
            </a:r>
            <a:r>
              <a:rPr lang="en-US" altLang="zh-CN" sz="3600" dirty="0" smtClean="0">
                <a:solidFill>
                  <a:srgbClr val="FF0000"/>
                </a:solidFill>
                <a:latin typeface="宋体"/>
                <a:ea typeface="宋体"/>
              </a:rPr>
              <a:t>Ⅱ</a:t>
            </a:r>
            <a:r>
              <a:rPr lang="en-US" altLang="zh-CN" sz="3600" dirty="0">
                <a:solidFill>
                  <a:srgbClr val="FF0000"/>
                </a:solidFill>
              </a:rPr>
              <a:t/>
            </a:r>
            <a:br>
              <a:rPr lang="en-US" altLang="zh-CN" sz="3600" dirty="0">
                <a:solidFill>
                  <a:srgbClr val="FF0000"/>
                </a:solidFill>
              </a:rPr>
            </a:br>
            <a:endParaRPr lang="zh-CN" altLang="en-US" sz="3600" dirty="0"/>
          </a:p>
        </p:txBody>
      </p:sp>
      <p:sp>
        <p:nvSpPr>
          <p:cNvPr id="3" name="内容占位符 2"/>
          <p:cNvSpPr>
            <a:spLocks noGrp="1"/>
          </p:cNvSpPr>
          <p:nvPr>
            <p:ph idx="1"/>
          </p:nvPr>
        </p:nvSpPr>
        <p:spPr>
          <a:xfrm>
            <a:off x="457200" y="1052736"/>
            <a:ext cx="8229600" cy="5256584"/>
          </a:xfrm>
        </p:spPr>
        <p:txBody>
          <a:bodyPr>
            <a:normAutofit fontScale="92500" lnSpcReduction="10000"/>
          </a:bodyPr>
          <a:lstStyle/>
          <a:p>
            <a:pPr>
              <a:lnSpc>
                <a:spcPct val="150000"/>
              </a:lnSpc>
            </a:pPr>
            <a:r>
              <a:rPr lang="zh-CN" altLang="en-US" sz="3600" dirty="0" smtClean="0"/>
              <a:t>        当</a:t>
            </a:r>
            <a:r>
              <a:rPr lang="zh-CN" altLang="en-US" sz="3600" dirty="0"/>
              <a:t>监控表明偏离操作限值时，监控人员应及时采取纠偏，以防止关键限值的偏离。 </a:t>
            </a:r>
            <a:endParaRPr lang="en-US" altLang="zh-CN" sz="3600" dirty="0"/>
          </a:p>
          <a:p>
            <a:pPr>
              <a:lnSpc>
                <a:spcPct val="150000"/>
              </a:lnSpc>
            </a:pPr>
            <a:r>
              <a:rPr lang="en-US" altLang="zh-CN" sz="3600" dirty="0"/>
              <a:t>         </a:t>
            </a:r>
            <a:r>
              <a:rPr lang="zh-CN" altLang="en-US" sz="3600" dirty="0"/>
              <a:t>当监控表明偏离关键限值时，监控人员应立即停止该操作步骤的运行，并及时采取纠偏措施。 </a:t>
            </a:r>
            <a:endParaRPr lang="en-US" altLang="zh-CN" sz="3600" dirty="0"/>
          </a:p>
          <a:p>
            <a:pPr>
              <a:lnSpc>
                <a:spcPct val="150000"/>
              </a:lnSpc>
            </a:pPr>
            <a:r>
              <a:rPr lang="en-US" altLang="zh-CN" sz="3600" dirty="0"/>
              <a:t>         </a:t>
            </a:r>
            <a:r>
              <a:rPr lang="zh-CN" altLang="en-US" sz="3600" dirty="0"/>
              <a:t>应保持监控记录。</a:t>
            </a:r>
          </a:p>
          <a:p>
            <a:endParaRPr lang="zh-CN" altLang="en-US" dirty="0"/>
          </a:p>
        </p:txBody>
      </p:sp>
    </p:spTree>
    <p:extLst>
      <p:ext uri="{BB962C8B-B14F-4D97-AF65-F5344CB8AC3E}">
        <p14:creationId xmlns:p14="http://schemas.microsoft.com/office/powerpoint/2010/main" val="26917364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a:bodyPr>
          <a:lstStyle/>
          <a:p>
            <a:r>
              <a:rPr lang="en-US" altLang="zh-CN" sz="2800" dirty="0" smtClean="0">
                <a:solidFill>
                  <a:srgbClr val="FF0000"/>
                </a:solidFill>
                <a:latin typeface="宋体" panose="02010600030101010101" pitchFamily="2" charset="-122"/>
                <a:ea typeface="宋体" panose="02010600030101010101" pitchFamily="2" charset="-122"/>
              </a:rPr>
              <a:t>7.7.</a:t>
            </a:r>
            <a:r>
              <a:rPr lang="zh-CN" altLang="en-US" sz="2800" dirty="0" smtClean="0">
                <a:solidFill>
                  <a:srgbClr val="FF0000"/>
                </a:solidFill>
                <a:latin typeface="宋体" panose="02010600030101010101" pitchFamily="2" charset="-122"/>
                <a:ea typeface="宋体" panose="02010600030101010101" pitchFamily="2" charset="-122"/>
              </a:rPr>
              <a:t>建立关键限值偏离时的纠偏措施 </a:t>
            </a:r>
            <a:r>
              <a:rPr lang="en-US" altLang="zh-CN" sz="2800" dirty="0" smtClean="0">
                <a:solidFill>
                  <a:srgbClr val="FF0000"/>
                </a:solidFill>
                <a:latin typeface="宋体" panose="02010600030101010101" pitchFamily="2" charset="-122"/>
                <a:ea typeface="宋体" panose="02010600030101010101" pitchFamily="2" charset="-122"/>
              </a:rPr>
              <a:t>I</a:t>
            </a:r>
          </a:p>
        </p:txBody>
      </p:sp>
      <p:sp>
        <p:nvSpPr>
          <p:cNvPr id="3" name="内容占位符 2"/>
          <p:cNvSpPr>
            <a:spLocks noGrp="1"/>
          </p:cNvSpPr>
          <p:nvPr>
            <p:ph idx="1"/>
          </p:nvPr>
        </p:nvSpPr>
        <p:spPr>
          <a:xfrm>
            <a:off x="285720" y="1142984"/>
            <a:ext cx="8501122" cy="5429288"/>
          </a:xfrm>
        </p:spPr>
        <p:txBody>
          <a:bodyPr>
            <a:normAutofit fontScale="92500" lnSpcReduction="10000"/>
          </a:bodyPr>
          <a:lstStyle/>
          <a:p>
            <a:pPr>
              <a:lnSpc>
                <a:spcPct val="150000"/>
              </a:lnSpc>
              <a:buNone/>
            </a:pPr>
            <a:r>
              <a:rPr lang="zh-CN" altLang="en-US" sz="2600" dirty="0"/>
              <a:t> </a:t>
            </a:r>
            <a:r>
              <a:rPr lang="zh-CN" altLang="en-US" sz="2600" dirty="0" smtClean="0"/>
              <a:t>              企业应针对</a:t>
            </a:r>
            <a:r>
              <a:rPr lang="en-US" altLang="zh-CN" sz="2600" dirty="0" smtClean="0"/>
              <a:t>CCP</a:t>
            </a:r>
            <a:r>
              <a:rPr lang="zh-CN" altLang="en-US" sz="2600" dirty="0" smtClean="0"/>
              <a:t>的每个关键限值的偏离预先制定纠偏措施，以便在偏离时实施。</a:t>
            </a:r>
            <a:endParaRPr lang="en-US" altLang="zh-CN" sz="2600" dirty="0" smtClean="0"/>
          </a:p>
          <a:p>
            <a:pPr>
              <a:lnSpc>
                <a:spcPct val="150000"/>
              </a:lnSpc>
            </a:pPr>
            <a:r>
              <a:rPr lang="zh-CN" altLang="en-US" sz="2600" dirty="0" smtClean="0"/>
              <a:t>         纠偏措施应包括实施纠偏措施和负责受影响产品放行的</a:t>
            </a:r>
            <a:r>
              <a:rPr lang="zh-CN" altLang="en-US" sz="2600" dirty="0" smtClean="0">
                <a:solidFill>
                  <a:srgbClr val="FF0000"/>
                </a:solidFill>
              </a:rPr>
              <a:t>人员</a:t>
            </a:r>
            <a:r>
              <a:rPr lang="zh-CN" altLang="en-US" sz="2600" dirty="0" smtClean="0"/>
              <a:t>；偏离原因的</a:t>
            </a:r>
            <a:r>
              <a:rPr lang="zh-CN" altLang="en-US" sz="2600" dirty="0" smtClean="0">
                <a:solidFill>
                  <a:srgbClr val="FF0000"/>
                </a:solidFill>
              </a:rPr>
              <a:t>识别和消除</a:t>
            </a:r>
            <a:r>
              <a:rPr lang="zh-CN" altLang="en-US" sz="2600" dirty="0" smtClean="0"/>
              <a:t>；受影响产品的</a:t>
            </a:r>
            <a:r>
              <a:rPr lang="zh-CN" altLang="en-US" sz="2600" dirty="0" smtClean="0">
                <a:solidFill>
                  <a:srgbClr val="FF0000"/>
                </a:solidFill>
              </a:rPr>
              <a:t>隔离、评估和处理</a:t>
            </a:r>
            <a:r>
              <a:rPr lang="zh-CN" altLang="en-US" sz="2600" dirty="0" smtClean="0"/>
              <a:t>。</a:t>
            </a:r>
            <a:endParaRPr lang="en-US" altLang="zh-CN" sz="2600" dirty="0" smtClean="0"/>
          </a:p>
          <a:p>
            <a:pPr>
              <a:lnSpc>
                <a:spcPct val="150000"/>
              </a:lnSpc>
            </a:pPr>
            <a:r>
              <a:rPr lang="zh-CN" altLang="en-US" sz="2600" dirty="0" smtClean="0"/>
              <a:t>          在评估受影响产品时，可进行生物、化学或物理特性的测量或检验，若核查结果表明危害处于可接受指标之内，可放行产品至后续操作；否则，</a:t>
            </a:r>
            <a:r>
              <a:rPr lang="zh-CN" altLang="en-US" sz="2600" dirty="0" smtClean="0">
                <a:solidFill>
                  <a:srgbClr val="FF0000"/>
                </a:solidFill>
              </a:rPr>
              <a:t>应返工、降级、改变用途、废弃</a:t>
            </a:r>
            <a:r>
              <a:rPr lang="zh-CN" altLang="en-US" sz="2600" dirty="0" smtClean="0"/>
              <a:t>等。</a:t>
            </a:r>
            <a:endParaRPr lang="en-US" altLang="zh-CN" sz="2600" dirty="0" smtClean="0"/>
          </a:p>
          <a:p>
            <a:pPr>
              <a:lnSpc>
                <a:spcPct val="150000"/>
              </a:lnSpc>
            </a:pPr>
            <a:r>
              <a:rPr lang="en-US" altLang="zh-CN" sz="2400" dirty="0"/>
              <a:t> </a:t>
            </a:r>
            <a:r>
              <a:rPr lang="en-US" altLang="zh-CN" sz="2400" dirty="0" smtClean="0"/>
              <a:t>       </a:t>
            </a:r>
            <a:r>
              <a:rPr lang="zh-CN" altLang="en-US" sz="2400" dirty="0" smtClean="0"/>
              <a:t> </a:t>
            </a:r>
            <a:endParaRPr lang="zh-CN" altLang="en-US" sz="24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06090"/>
          </a:xfrm>
        </p:spPr>
        <p:txBody>
          <a:bodyPr>
            <a:normAutofit fontScale="90000"/>
          </a:bodyPr>
          <a:lstStyle/>
          <a:p>
            <a:r>
              <a:rPr lang="en-US" altLang="zh-CN" sz="3600" b="1" dirty="0" smtClean="0">
                <a:solidFill>
                  <a:srgbClr val="FF0000"/>
                </a:solidFill>
              </a:rPr>
              <a:t/>
            </a:r>
            <a:br>
              <a:rPr lang="en-US" altLang="zh-CN" sz="3600" b="1" dirty="0" smtClean="0">
                <a:solidFill>
                  <a:srgbClr val="FF0000"/>
                </a:solidFill>
              </a:rPr>
            </a:br>
            <a:r>
              <a:rPr lang="en-US" altLang="zh-CN" sz="3600" b="1" dirty="0" smtClean="0">
                <a:solidFill>
                  <a:srgbClr val="FF0000"/>
                </a:solidFill>
              </a:rPr>
              <a:t> </a:t>
            </a:r>
            <a:r>
              <a:rPr lang="en-US" altLang="zh-CN" sz="3100" dirty="0" smtClean="0">
                <a:solidFill>
                  <a:srgbClr val="FF0000"/>
                </a:solidFill>
              </a:rPr>
              <a:t>7.7.</a:t>
            </a:r>
            <a:r>
              <a:rPr lang="zh-CN" altLang="en-US" sz="3100" dirty="0" smtClean="0">
                <a:solidFill>
                  <a:srgbClr val="FF0000"/>
                </a:solidFill>
              </a:rPr>
              <a:t>建</a:t>
            </a:r>
            <a:r>
              <a:rPr lang="zh-CN" altLang="en-US" sz="3100" dirty="0">
                <a:solidFill>
                  <a:srgbClr val="FF0000"/>
                </a:solidFill>
              </a:rPr>
              <a:t>立关键限值偏离时的纠偏措</a:t>
            </a:r>
            <a:r>
              <a:rPr lang="zh-CN" altLang="en-US" sz="3100" dirty="0" smtClean="0">
                <a:solidFill>
                  <a:srgbClr val="FF0000"/>
                </a:solidFill>
              </a:rPr>
              <a:t>施 </a:t>
            </a:r>
            <a:r>
              <a:rPr lang="en-US" altLang="zh-CN" sz="3100" dirty="0" smtClean="0">
                <a:solidFill>
                  <a:srgbClr val="FF0000"/>
                </a:solidFill>
                <a:latin typeface="宋体"/>
                <a:ea typeface="宋体"/>
              </a:rPr>
              <a:t>Ⅱ</a:t>
            </a:r>
            <a:r>
              <a:rPr lang="en-US" altLang="zh-CN" sz="3100" dirty="0">
                <a:solidFill>
                  <a:srgbClr val="FF0000"/>
                </a:solidFill>
              </a:rPr>
              <a:t/>
            </a:r>
            <a:br>
              <a:rPr lang="en-US" altLang="zh-CN" sz="3100" dirty="0">
                <a:solidFill>
                  <a:srgbClr val="FF0000"/>
                </a:solidFill>
              </a:rPr>
            </a:br>
            <a:endParaRPr lang="zh-CN" altLang="en-US" sz="3100" dirty="0"/>
          </a:p>
        </p:txBody>
      </p:sp>
      <p:sp>
        <p:nvSpPr>
          <p:cNvPr id="3" name="内容占位符 2"/>
          <p:cNvSpPr>
            <a:spLocks noGrp="1"/>
          </p:cNvSpPr>
          <p:nvPr>
            <p:ph idx="1"/>
          </p:nvPr>
        </p:nvSpPr>
        <p:spPr>
          <a:xfrm>
            <a:off x="457200" y="1052736"/>
            <a:ext cx="8229600" cy="5073427"/>
          </a:xfrm>
        </p:spPr>
        <p:txBody>
          <a:bodyPr>
            <a:normAutofit fontScale="92500" lnSpcReduction="10000"/>
          </a:bodyPr>
          <a:lstStyle/>
          <a:p>
            <a:pPr>
              <a:lnSpc>
                <a:spcPct val="150000"/>
              </a:lnSpc>
            </a:pPr>
            <a:r>
              <a:rPr lang="zh-CN" altLang="en-US" dirty="0" smtClean="0"/>
              <a:t>         纠</a:t>
            </a:r>
            <a:r>
              <a:rPr lang="zh-CN" altLang="en-US" dirty="0"/>
              <a:t>偏人员应熟悉产品、</a:t>
            </a:r>
            <a:r>
              <a:rPr lang="en-US" altLang="zh-CN" dirty="0"/>
              <a:t>HACCP</a:t>
            </a:r>
            <a:r>
              <a:rPr lang="zh-CN" altLang="en-US" dirty="0"/>
              <a:t>计划，经过适当培训并经授权。</a:t>
            </a:r>
            <a:endParaRPr lang="en-US" altLang="zh-CN" dirty="0"/>
          </a:p>
          <a:p>
            <a:pPr>
              <a:lnSpc>
                <a:spcPct val="150000"/>
              </a:lnSpc>
            </a:pPr>
            <a:r>
              <a:rPr lang="zh-CN" altLang="en-US" dirty="0"/>
              <a:t>         当某个关键限值的监视结果反复发生偏离或偏离原因涉及相应控制措施的控制能力时，</a:t>
            </a:r>
            <a:r>
              <a:rPr lang="en-US" altLang="zh-CN" dirty="0"/>
              <a:t>HACCP</a:t>
            </a:r>
            <a:r>
              <a:rPr lang="zh-CN" altLang="en-US" dirty="0"/>
              <a:t>小组应重新评估相关控制措施的有效性和适宜性，必要时对其予以改进并更新。</a:t>
            </a:r>
            <a:endParaRPr lang="en-US" altLang="zh-CN" dirty="0"/>
          </a:p>
          <a:p>
            <a:pPr>
              <a:lnSpc>
                <a:spcPct val="150000"/>
              </a:lnSpc>
            </a:pPr>
            <a:r>
              <a:rPr lang="zh-CN" altLang="en-US" dirty="0"/>
              <a:t>         </a:t>
            </a:r>
            <a:r>
              <a:rPr lang="zh-CN" altLang="en-US" dirty="0" smtClean="0"/>
              <a:t>应</a:t>
            </a:r>
            <a:r>
              <a:rPr lang="zh-CN" altLang="en-US" dirty="0"/>
              <a:t>保持纠偏记录。</a:t>
            </a:r>
          </a:p>
        </p:txBody>
      </p:sp>
    </p:spTree>
    <p:extLst>
      <p:ext uri="{BB962C8B-B14F-4D97-AF65-F5344CB8AC3E}">
        <p14:creationId xmlns:p14="http://schemas.microsoft.com/office/powerpoint/2010/main" val="6665520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06090"/>
          </a:xfrm>
        </p:spPr>
        <p:txBody>
          <a:bodyPr>
            <a:normAutofit/>
          </a:bodyPr>
          <a:lstStyle/>
          <a:p>
            <a:r>
              <a:rPr lang="en-US" altLang="zh-CN" sz="2800" b="1" dirty="0" smtClean="0">
                <a:solidFill>
                  <a:srgbClr val="FF0000"/>
                </a:solidFill>
              </a:rPr>
              <a:t>7.8 HACCP</a:t>
            </a:r>
            <a:r>
              <a:rPr lang="zh-CN" altLang="en-US" sz="2800" b="1" dirty="0">
                <a:solidFill>
                  <a:srgbClr val="FF0000"/>
                </a:solidFill>
              </a:rPr>
              <a:t>计划的确认和验</a:t>
            </a:r>
            <a:r>
              <a:rPr lang="zh-CN" altLang="en-US" sz="2800" b="1" dirty="0" smtClean="0">
                <a:solidFill>
                  <a:srgbClr val="FF0000"/>
                </a:solidFill>
              </a:rPr>
              <a:t>证 </a:t>
            </a:r>
            <a:r>
              <a:rPr lang="en-US" altLang="zh-CN" sz="2800" b="1" dirty="0" smtClean="0">
                <a:solidFill>
                  <a:srgbClr val="FF0000"/>
                </a:solidFill>
              </a:rPr>
              <a:t>I</a:t>
            </a:r>
            <a:endParaRPr lang="zh-CN" altLang="en-US" sz="2800" dirty="0"/>
          </a:p>
        </p:txBody>
      </p:sp>
      <p:sp>
        <p:nvSpPr>
          <p:cNvPr id="3" name="内容占位符 2"/>
          <p:cNvSpPr>
            <a:spLocks noGrp="1"/>
          </p:cNvSpPr>
          <p:nvPr>
            <p:ph idx="1"/>
          </p:nvPr>
        </p:nvSpPr>
        <p:spPr>
          <a:xfrm>
            <a:off x="457200" y="1052736"/>
            <a:ext cx="8229600" cy="5073427"/>
          </a:xfrm>
        </p:spPr>
        <p:txBody>
          <a:bodyPr>
            <a:normAutofit fontScale="77500" lnSpcReduction="20000"/>
          </a:bodyPr>
          <a:lstStyle/>
          <a:p>
            <a:pPr>
              <a:lnSpc>
                <a:spcPct val="150000"/>
              </a:lnSpc>
              <a:buNone/>
            </a:pPr>
            <a:r>
              <a:rPr lang="zh-CN" altLang="en-US" sz="3000" b="1" dirty="0" smtClean="0">
                <a:solidFill>
                  <a:srgbClr val="FF0000"/>
                </a:solidFill>
              </a:rPr>
              <a:t>              </a:t>
            </a:r>
            <a:r>
              <a:rPr lang="zh-CN" altLang="en-US" dirty="0" smtClean="0"/>
              <a:t>企</a:t>
            </a:r>
            <a:r>
              <a:rPr lang="zh-CN" altLang="en-US" dirty="0"/>
              <a:t>业应建立并实施对</a:t>
            </a:r>
            <a:r>
              <a:rPr lang="en-US" altLang="zh-CN" dirty="0"/>
              <a:t>HACCP</a:t>
            </a:r>
            <a:r>
              <a:rPr lang="zh-CN" altLang="en-US" dirty="0"/>
              <a:t>计划的确认和验证程序，以证实</a:t>
            </a:r>
            <a:r>
              <a:rPr lang="en-US" altLang="zh-CN" dirty="0"/>
              <a:t>HACCP</a:t>
            </a:r>
            <a:r>
              <a:rPr lang="zh-CN" altLang="en-US" dirty="0"/>
              <a:t>计划的完整性、适宜性、有效性。 </a:t>
            </a:r>
            <a:endParaRPr lang="en-US" altLang="zh-CN" dirty="0"/>
          </a:p>
          <a:p>
            <a:pPr>
              <a:lnSpc>
                <a:spcPct val="150000"/>
              </a:lnSpc>
            </a:pPr>
            <a:r>
              <a:rPr lang="en-US" altLang="zh-CN" dirty="0"/>
              <a:t>         </a:t>
            </a:r>
            <a:r>
              <a:rPr lang="zh-CN" altLang="en-US" dirty="0"/>
              <a:t>确认程序应包括对</a:t>
            </a:r>
            <a:r>
              <a:rPr lang="en-US" altLang="zh-CN" dirty="0"/>
              <a:t>HACCP</a:t>
            </a:r>
            <a:r>
              <a:rPr lang="zh-CN" altLang="en-US" dirty="0"/>
              <a:t>计划所有要素有效性的证实。</a:t>
            </a:r>
            <a:endParaRPr lang="en-US" altLang="zh-CN" dirty="0"/>
          </a:p>
          <a:p>
            <a:pPr>
              <a:lnSpc>
                <a:spcPct val="150000"/>
              </a:lnSpc>
            </a:pPr>
            <a:r>
              <a:rPr lang="zh-CN" altLang="en-US" dirty="0"/>
              <a:t>确认应在</a:t>
            </a:r>
            <a:r>
              <a:rPr lang="en-US" altLang="zh-CN" dirty="0"/>
              <a:t>HACCP</a:t>
            </a:r>
            <a:r>
              <a:rPr lang="zh-CN" altLang="en-US" dirty="0"/>
              <a:t>计划实施前或变更后。</a:t>
            </a:r>
            <a:endParaRPr lang="en-US" altLang="zh-CN" dirty="0"/>
          </a:p>
          <a:p>
            <a:pPr>
              <a:lnSpc>
                <a:spcPct val="150000"/>
              </a:lnSpc>
            </a:pPr>
            <a:r>
              <a:rPr lang="zh-CN" altLang="en-US" dirty="0"/>
              <a:t>         验证程序应包括：验证的依据和方法、验证的频次、验证的人员、验证的内容、验证结果及采取的措施、验证记录</a:t>
            </a:r>
            <a:r>
              <a:rPr lang="zh-CN" altLang="en-US" dirty="0" smtClean="0"/>
              <a:t>等。</a:t>
            </a:r>
            <a:endParaRPr lang="zh-CN" altLang="en-US" dirty="0"/>
          </a:p>
        </p:txBody>
      </p:sp>
    </p:spTree>
    <p:extLst>
      <p:ext uri="{BB962C8B-B14F-4D97-AF65-F5344CB8AC3E}">
        <p14:creationId xmlns:p14="http://schemas.microsoft.com/office/powerpoint/2010/main" val="32011708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562074"/>
          </a:xfrm>
        </p:spPr>
        <p:txBody>
          <a:bodyPr>
            <a:normAutofit/>
          </a:bodyPr>
          <a:lstStyle/>
          <a:p>
            <a:r>
              <a:rPr lang="en-US" altLang="zh-CN" sz="2800" b="1" dirty="0">
                <a:solidFill>
                  <a:srgbClr val="FF0000"/>
                </a:solidFill>
              </a:rPr>
              <a:t>7.8 HACCP</a:t>
            </a:r>
            <a:r>
              <a:rPr lang="zh-CN" altLang="en-US" sz="2800" b="1" dirty="0">
                <a:solidFill>
                  <a:srgbClr val="FF0000"/>
                </a:solidFill>
              </a:rPr>
              <a:t>计划的确认和验</a:t>
            </a:r>
            <a:r>
              <a:rPr lang="zh-CN" altLang="en-US" sz="2800" b="1" dirty="0" smtClean="0">
                <a:solidFill>
                  <a:srgbClr val="FF0000"/>
                </a:solidFill>
              </a:rPr>
              <a:t>证 </a:t>
            </a:r>
            <a:r>
              <a:rPr lang="en-US" altLang="zh-CN" sz="2800" b="1" dirty="0" smtClean="0">
                <a:solidFill>
                  <a:srgbClr val="FF0000"/>
                </a:solidFill>
                <a:latin typeface="宋体"/>
                <a:ea typeface="宋体"/>
              </a:rPr>
              <a:t>Ⅱ</a:t>
            </a:r>
            <a:endParaRPr lang="zh-CN" altLang="en-US" sz="2800" dirty="0"/>
          </a:p>
        </p:txBody>
      </p:sp>
      <p:sp>
        <p:nvSpPr>
          <p:cNvPr id="3" name="内容占位符 2"/>
          <p:cNvSpPr>
            <a:spLocks noGrp="1"/>
          </p:cNvSpPr>
          <p:nvPr>
            <p:ph idx="1"/>
          </p:nvPr>
        </p:nvSpPr>
        <p:spPr>
          <a:xfrm>
            <a:off x="457200" y="908720"/>
            <a:ext cx="8229600" cy="5217443"/>
          </a:xfrm>
        </p:spPr>
        <p:txBody>
          <a:bodyPr>
            <a:normAutofit fontScale="77500" lnSpcReduction="20000"/>
          </a:bodyPr>
          <a:lstStyle/>
          <a:p>
            <a:pPr>
              <a:lnSpc>
                <a:spcPct val="160000"/>
              </a:lnSpc>
            </a:pPr>
            <a:r>
              <a:rPr lang="zh-CN" altLang="en-US" dirty="0" smtClean="0"/>
              <a:t>         监</a:t>
            </a:r>
            <a:r>
              <a:rPr lang="zh-CN" altLang="en-US" dirty="0"/>
              <a:t>控设备校准记录的审核，必要时，应通过有资格的检验机构，对所需的控制设备和方法进行技术验证，并提供形成文件的技术验证报告。</a:t>
            </a:r>
            <a:endParaRPr lang="en-US" altLang="zh-CN" dirty="0"/>
          </a:p>
          <a:p>
            <a:pPr>
              <a:lnSpc>
                <a:spcPct val="160000"/>
              </a:lnSpc>
            </a:pPr>
            <a:r>
              <a:rPr lang="zh-CN" altLang="en-US" dirty="0"/>
              <a:t>         验证的结果需要输入到管理评审中，以确保这些重要数据资源能被适当考虑并对整个</a:t>
            </a:r>
            <a:r>
              <a:rPr lang="en-US" altLang="zh-CN" dirty="0"/>
              <a:t>HACCP</a:t>
            </a:r>
            <a:r>
              <a:rPr lang="zh-CN" altLang="en-US" dirty="0"/>
              <a:t>体系持续改进起作用；          </a:t>
            </a:r>
            <a:endParaRPr lang="en-US" altLang="zh-CN" dirty="0"/>
          </a:p>
          <a:p>
            <a:pPr marL="0" indent="0">
              <a:lnSpc>
                <a:spcPct val="160000"/>
              </a:lnSpc>
              <a:buNone/>
            </a:pPr>
            <a:r>
              <a:rPr lang="en-US" altLang="zh-CN" dirty="0"/>
              <a:t>          </a:t>
            </a:r>
            <a:r>
              <a:rPr lang="zh-CN" altLang="en-US" dirty="0"/>
              <a:t>当验证结果不符合要求时，应采取纠正措施并进行再验证。</a:t>
            </a:r>
          </a:p>
          <a:p>
            <a:r>
              <a:rPr lang="en-US" altLang="zh-CN" dirty="0"/>
              <a:t>     </a:t>
            </a:r>
            <a:r>
              <a:rPr lang="zh-CN" altLang="en-US" sz="2400" dirty="0" smtClean="0"/>
              <a:t>（</a:t>
            </a:r>
            <a:r>
              <a:rPr lang="zh-CN" altLang="en-US" sz="2400" dirty="0"/>
              <a:t>建立监控设备及计量器具的校准计划和记录，包括实验室的部分）</a:t>
            </a:r>
          </a:p>
          <a:p>
            <a:endParaRPr lang="zh-CN" altLang="en-US" dirty="0"/>
          </a:p>
        </p:txBody>
      </p:sp>
    </p:spTree>
    <p:extLst>
      <p:ext uri="{BB962C8B-B14F-4D97-AF65-F5344CB8AC3E}">
        <p14:creationId xmlns:p14="http://schemas.microsoft.com/office/powerpoint/2010/main" val="37348017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418058"/>
          </a:xfrm>
        </p:spPr>
        <p:txBody>
          <a:bodyPr>
            <a:normAutofit fontScale="90000"/>
          </a:bodyPr>
          <a:lstStyle/>
          <a:p>
            <a:r>
              <a:rPr lang="en-US" altLang="zh-CN" sz="2800" dirty="0" smtClean="0">
                <a:solidFill>
                  <a:srgbClr val="FF0000"/>
                </a:solidFill>
                <a:latin typeface="宋体"/>
                <a:ea typeface="宋体"/>
              </a:rPr>
              <a:t>※ </a:t>
            </a:r>
            <a:r>
              <a:rPr lang="zh-CN" altLang="en-US" sz="2800" dirty="0" smtClean="0">
                <a:solidFill>
                  <a:srgbClr val="FF0000"/>
                </a:solidFill>
              </a:rPr>
              <a:t>验</a:t>
            </a:r>
            <a:r>
              <a:rPr lang="zh-CN" altLang="en-US" sz="2800" dirty="0">
                <a:solidFill>
                  <a:srgbClr val="FF0000"/>
                </a:solidFill>
              </a:rPr>
              <a:t>证活动</a:t>
            </a:r>
            <a:r>
              <a:rPr lang="zh-CN" altLang="zh-CN" sz="2800" dirty="0">
                <a:solidFill>
                  <a:srgbClr val="FF0000"/>
                </a:solidFill>
              </a:rPr>
              <a:t>项目</a:t>
            </a:r>
            <a:r>
              <a:rPr lang="zh-CN" altLang="en-US" sz="2800" dirty="0">
                <a:solidFill>
                  <a:srgbClr val="FF0000"/>
                </a:solidFill>
              </a:rPr>
              <a:t>主要</a:t>
            </a:r>
            <a:r>
              <a:rPr lang="zh-CN" altLang="zh-CN" sz="2800" dirty="0">
                <a:solidFill>
                  <a:srgbClr val="FF0000"/>
                </a:solidFill>
              </a:rPr>
              <a:t>内容</a:t>
            </a:r>
            <a:r>
              <a:rPr lang="zh-CN" altLang="en-US" sz="2800" dirty="0">
                <a:solidFill>
                  <a:srgbClr val="FF0000"/>
                </a:solidFill>
              </a:rPr>
              <a:t>了解</a:t>
            </a:r>
            <a:endParaRPr lang="zh-CN" altLang="en-US" sz="2800" dirty="0"/>
          </a:p>
        </p:txBody>
      </p:sp>
      <p:sp>
        <p:nvSpPr>
          <p:cNvPr id="3" name="内容占位符 2"/>
          <p:cNvSpPr>
            <a:spLocks noGrp="1"/>
          </p:cNvSpPr>
          <p:nvPr>
            <p:ph idx="1"/>
          </p:nvPr>
        </p:nvSpPr>
        <p:spPr>
          <a:xfrm>
            <a:off x="457200" y="836712"/>
            <a:ext cx="8229600" cy="5760640"/>
          </a:xfrm>
        </p:spPr>
        <p:txBody>
          <a:bodyPr>
            <a:noAutofit/>
          </a:bodyPr>
          <a:lstStyle/>
          <a:p>
            <a:pPr lvl="1">
              <a:buFont typeface="Wingdings" panose="05000000000000000000" pitchFamily="2" charset="2"/>
              <a:buChar char="l"/>
            </a:pPr>
            <a:r>
              <a:rPr lang="en-US" altLang="zh-CN" sz="2400" dirty="0"/>
              <a:t>HACCP</a:t>
            </a:r>
            <a:r>
              <a:rPr lang="zh-CN" altLang="zh-CN" sz="2400" dirty="0"/>
              <a:t>计划内容及</a:t>
            </a:r>
            <a:r>
              <a:rPr lang="en-US" altLang="zh-CN" sz="2400" dirty="0"/>
              <a:t>CCP</a:t>
            </a:r>
            <a:r>
              <a:rPr lang="zh-CN" altLang="zh-CN" sz="2400" dirty="0"/>
              <a:t>点的验证。</a:t>
            </a:r>
          </a:p>
          <a:p>
            <a:pPr lvl="1">
              <a:buFont typeface="Wingdings" panose="05000000000000000000" pitchFamily="2" charset="2"/>
              <a:buChar char="l"/>
            </a:pPr>
            <a:r>
              <a:rPr lang="zh-CN" altLang="zh-CN" sz="2400" dirty="0"/>
              <a:t>产品进行抽样检测（包括出厂水、</a:t>
            </a:r>
            <a:r>
              <a:rPr lang="zh-CN" altLang="en-US" sz="2400" dirty="0"/>
              <a:t>管网水</a:t>
            </a:r>
            <a:r>
              <a:rPr lang="zh-CN" altLang="zh-CN" sz="2400" dirty="0"/>
              <a:t>、</a:t>
            </a:r>
            <a:r>
              <a:rPr lang="zh-CN" altLang="en-US" sz="2400" dirty="0"/>
              <a:t>龙头水、</a:t>
            </a:r>
            <a:r>
              <a:rPr lang="zh-CN" altLang="zh-CN" sz="2400" dirty="0"/>
              <a:t>涉水材料等），并取得相关产品检测报告。</a:t>
            </a:r>
          </a:p>
          <a:p>
            <a:pPr lvl="1">
              <a:buFont typeface="Wingdings" panose="05000000000000000000" pitchFamily="2" charset="2"/>
              <a:buChar char="l"/>
            </a:pPr>
            <a:r>
              <a:rPr lang="zh-CN" altLang="zh-CN" sz="2400" dirty="0"/>
              <a:t>监视和测量设备装置的校</a:t>
            </a:r>
            <a:r>
              <a:rPr lang="zh-CN" altLang="en-US" sz="2400" dirty="0"/>
              <a:t>准</a:t>
            </a:r>
            <a:r>
              <a:rPr lang="zh-CN" altLang="zh-CN" sz="2400" dirty="0"/>
              <a:t>检定，可进行内校</a:t>
            </a:r>
            <a:r>
              <a:rPr lang="en-US" altLang="zh-CN" sz="2400" dirty="0"/>
              <a:t>/</a:t>
            </a:r>
            <a:r>
              <a:rPr lang="zh-CN" altLang="zh-CN" sz="2400" dirty="0"/>
              <a:t>检</a:t>
            </a:r>
            <a:r>
              <a:rPr lang="en-US" altLang="zh-CN" sz="2400" dirty="0"/>
              <a:t>, </a:t>
            </a:r>
            <a:r>
              <a:rPr lang="zh-CN" altLang="zh-CN" sz="2400" dirty="0"/>
              <a:t>或送外部有相关资格的检验机构进行。</a:t>
            </a:r>
          </a:p>
          <a:p>
            <a:pPr lvl="1">
              <a:buFont typeface="Wingdings" panose="05000000000000000000" pitchFamily="2" charset="2"/>
              <a:buChar char="l"/>
            </a:pPr>
            <a:r>
              <a:rPr lang="zh-CN" altLang="zh-CN" sz="2400" dirty="0"/>
              <a:t>应急预案的演练。</a:t>
            </a:r>
          </a:p>
          <a:p>
            <a:pPr lvl="1">
              <a:buFont typeface="Wingdings" panose="05000000000000000000" pitchFamily="2" charset="2"/>
              <a:buChar char="l"/>
            </a:pPr>
            <a:r>
              <a:rPr lang="zh-CN" altLang="zh-CN" sz="2400" dirty="0"/>
              <a:t>用户满意度</a:t>
            </a:r>
            <a:r>
              <a:rPr lang="zh-CN" altLang="en-US" sz="2400" dirty="0"/>
              <a:t>调查</a:t>
            </a:r>
            <a:r>
              <a:rPr lang="zh-CN" altLang="zh-CN" sz="2400" dirty="0"/>
              <a:t>的情况。</a:t>
            </a:r>
          </a:p>
          <a:p>
            <a:pPr lvl="1">
              <a:buFont typeface="Wingdings" panose="05000000000000000000" pitchFamily="2" charset="2"/>
              <a:buChar char="l"/>
            </a:pPr>
            <a:r>
              <a:rPr lang="zh-CN" altLang="zh-CN" sz="2400" dirty="0"/>
              <a:t>客户投诉的处理情况。</a:t>
            </a:r>
          </a:p>
          <a:p>
            <a:pPr lvl="1">
              <a:buFont typeface="Wingdings" panose="05000000000000000000" pitchFamily="2" charset="2"/>
              <a:buChar char="l"/>
            </a:pPr>
            <a:r>
              <a:rPr lang="zh-CN" altLang="zh-CN" sz="2400" dirty="0"/>
              <a:t>内部审核的活动开展。</a:t>
            </a:r>
          </a:p>
          <a:p>
            <a:pPr lvl="1">
              <a:buFont typeface="Wingdings" panose="05000000000000000000" pitchFamily="2" charset="2"/>
              <a:buChar char="l"/>
            </a:pPr>
            <a:r>
              <a:rPr lang="zh-CN" altLang="zh-CN" sz="2400" dirty="0"/>
              <a:t>管理评审活动的开展。</a:t>
            </a:r>
          </a:p>
          <a:p>
            <a:pPr lvl="1">
              <a:buFont typeface="Wingdings" panose="05000000000000000000" pitchFamily="2" charset="2"/>
              <a:buChar char="l"/>
            </a:pPr>
            <a:r>
              <a:rPr lang="zh-CN" altLang="zh-CN" sz="2400" dirty="0"/>
              <a:t>用户或供方审核的情况。</a:t>
            </a:r>
          </a:p>
          <a:p>
            <a:pPr lvl="1">
              <a:buFont typeface="Wingdings" panose="05000000000000000000" pitchFamily="2" charset="2"/>
              <a:buChar char="l"/>
            </a:pPr>
            <a:r>
              <a:rPr lang="zh-CN" altLang="zh-CN" sz="2400" dirty="0"/>
              <a:t>外部审核或评价的情况。</a:t>
            </a:r>
          </a:p>
          <a:p>
            <a:pPr lvl="1">
              <a:buFont typeface="Wingdings" panose="05000000000000000000" pitchFamily="2" charset="2"/>
              <a:buChar char="l"/>
            </a:pPr>
            <a:r>
              <a:rPr lang="zh-CN" altLang="zh-CN" sz="2400" dirty="0"/>
              <a:t>政府相关职能部门检查和监管的情况等。</a:t>
            </a:r>
          </a:p>
          <a:p>
            <a:endParaRPr lang="zh-CN" altLang="en-US" sz="2400" dirty="0"/>
          </a:p>
        </p:txBody>
      </p:sp>
    </p:spTree>
    <p:extLst>
      <p:ext uri="{BB962C8B-B14F-4D97-AF65-F5344CB8AC3E}">
        <p14:creationId xmlns:p14="http://schemas.microsoft.com/office/powerpoint/2010/main" val="4152167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066130"/>
          </a:xfrm>
        </p:spPr>
        <p:txBody>
          <a:bodyPr>
            <a:normAutofit fontScale="90000"/>
          </a:bodyPr>
          <a:lstStyle/>
          <a:p>
            <a:r>
              <a:rPr lang="en-US" altLang="zh-CN" sz="3100" b="1" dirty="0">
                <a:solidFill>
                  <a:srgbClr val="FF0000"/>
                </a:solidFill>
              </a:rPr>
              <a:t>7.9  HACCP</a:t>
            </a:r>
            <a:r>
              <a:rPr lang="zh-CN" altLang="en-US" sz="3100" b="1" dirty="0">
                <a:solidFill>
                  <a:srgbClr val="FF0000"/>
                </a:solidFill>
              </a:rPr>
              <a:t>计划记录的保持 </a:t>
            </a:r>
            <a:r>
              <a:rPr lang="en-US" altLang="zh-CN" sz="3100" b="1" dirty="0" smtClean="0">
                <a:solidFill>
                  <a:srgbClr val="FF0000"/>
                </a:solidFill>
              </a:rPr>
              <a:t>I</a:t>
            </a:r>
            <a:r>
              <a:rPr lang="zh-CN" altLang="en-US" b="1" dirty="0">
                <a:solidFill>
                  <a:srgbClr val="FF0000"/>
                </a:solidFill>
              </a:rPr>
              <a:t/>
            </a:r>
            <a:br>
              <a:rPr lang="zh-CN" altLang="en-US" b="1" dirty="0">
                <a:solidFill>
                  <a:srgbClr val="FF0000"/>
                </a:solidFill>
              </a:rPr>
            </a:br>
            <a:endParaRPr lang="zh-CN" altLang="en-US" dirty="0"/>
          </a:p>
        </p:txBody>
      </p:sp>
      <p:sp>
        <p:nvSpPr>
          <p:cNvPr id="3" name="内容占位符 2"/>
          <p:cNvSpPr>
            <a:spLocks noGrp="1"/>
          </p:cNvSpPr>
          <p:nvPr>
            <p:ph idx="1"/>
          </p:nvPr>
        </p:nvSpPr>
        <p:spPr>
          <a:xfrm>
            <a:off x="457200" y="1052736"/>
            <a:ext cx="8229600" cy="5073427"/>
          </a:xfrm>
        </p:spPr>
        <p:txBody>
          <a:bodyPr>
            <a:normAutofit fontScale="62500" lnSpcReduction="20000"/>
          </a:bodyPr>
          <a:lstStyle/>
          <a:p>
            <a:pPr>
              <a:lnSpc>
                <a:spcPct val="170000"/>
              </a:lnSpc>
              <a:buNone/>
            </a:pPr>
            <a:r>
              <a:rPr lang="zh-CN" altLang="en-US" dirty="0" smtClean="0"/>
              <a:t>               应</a:t>
            </a:r>
            <a:r>
              <a:rPr lang="zh-CN" altLang="en-US" dirty="0"/>
              <a:t>保持</a:t>
            </a:r>
            <a:r>
              <a:rPr lang="en-US" altLang="zh-CN" dirty="0"/>
              <a:t>HACCP</a:t>
            </a:r>
            <a:r>
              <a:rPr lang="zh-CN" altLang="en-US" dirty="0"/>
              <a:t>计划制定、运行、验证等记录。 </a:t>
            </a:r>
            <a:endParaRPr lang="en-US" altLang="zh-CN" dirty="0"/>
          </a:p>
          <a:p>
            <a:pPr>
              <a:lnSpc>
                <a:spcPct val="170000"/>
              </a:lnSpc>
            </a:pPr>
            <a:r>
              <a:rPr lang="en-US" altLang="zh-CN" dirty="0"/>
              <a:t>         HACCP</a:t>
            </a:r>
            <a:r>
              <a:rPr lang="zh-CN" altLang="en-US" dirty="0"/>
              <a:t>计划记录的控制应与体系记录的控制一致。 </a:t>
            </a:r>
            <a:endParaRPr lang="en-US" altLang="zh-CN" dirty="0"/>
          </a:p>
          <a:p>
            <a:pPr>
              <a:lnSpc>
                <a:spcPct val="170000"/>
              </a:lnSpc>
            </a:pPr>
            <a:r>
              <a:rPr lang="en-US" altLang="zh-CN" dirty="0"/>
              <a:t>         HACCP</a:t>
            </a:r>
            <a:r>
              <a:rPr lang="zh-CN" altLang="en-US" dirty="0"/>
              <a:t>计划记录应包括相关信息。验证记录应至少包括的信息有： </a:t>
            </a:r>
          </a:p>
          <a:p>
            <a:pPr>
              <a:lnSpc>
                <a:spcPct val="170000"/>
              </a:lnSpc>
              <a:buNone/>
            </a:pPr>
            <a:r>
              <a:rPr lang="en-US" altLang="zh-CN" sz="3600" dirty="0">
                <a:solidFill>
                  <a:srgbClr val="FF0000"/>
                </a:solidFill>
              </a:rPr>
              <a:t>a</a:t>
            </a:r>
            <a:r>
              <a:rPr lang="zh-CN" altLang="en-US" sz="3600" dirty="0">
                <a:solidFill>
                  <a:srgbClr val="FF0000"/>
                </a:solidFill>
              </a:rPr>
              <a:t>）产品描述记录：</a:t>
            </a:r>
            <a:r>
              <a:rPr lang="zh-CN" altLang="en-US" dirty="0"/>
              <a:t>企业名称和地址、加工类别、产品类型、产品名称、产品配料、产品特性、预期用途和顾客对象、食用（使用）方法、包装类型、贮存条件和保质期、标签说明、销售和运输要求等。 </a:t>
            </a:r>
          </a:p>
          <a:p>
            <a:pPr>
              <a:lnSpc>
                <a:spcPct val="170000"/>
              </a:lnSpc>
              <a:buNone/>
            </a:pPr>
            <a:r>
              <a:rPr lang="en-US" altLang="zh-CN" sz="3600" dirty="0">
                <a:solidFill>
                  <a:srgbClr val="FF0000"/>
                </a:solidFill>
              </a:rPr>
              <a:t>b</a:t>
            </a:r>
            <a:r>
              <a:rPr lang="zh-CN" altLang="en-US" sz="3600" dirty="0">
                <a:solidFill>
                  <a:srgbClr val="FF0000"/>
                </a:solidFill>
              </a:rPr>
              <a:t>）监控记录：</a:t>
            </a:r>
            <a:r>
              <a:rPr lang="zh-CN" altLang="en-US" dirty="0"/>
              <a:t>企业名称和地址、产品名称、加工日期、操作步骤、</a:t>
            </a:r>
            <a:r>
              <a:rPr lang="en-US" altLang="zh-CN" dirty="0"/>
              <a:t>CCP</a:t>
            </a:r>
            <a:r>
              <a:rPr lang="zh-CN" altLang="en-US" dirty="0"/>
              <a:t>、显著危害、关键限值（操作限值）、控制措施、监控方法、监控频率、实际测量或观察结果、监控人员签名和监控日期、监控记录审核签名和日期等。 </a:t>
            </a:r>
          </a:p>
          <a:p>
            <a:pPr>
              <a:lnSpc>
                <a:spcPct val="170000"/>
              </a:lnSpc>
            </a:pPr>
            <a:endParaRPr lang="zh-CN" altLang="en-US" dirty="0"/>
          </a:p>
        </p:txBody>
      </p:sp>
    </p:spTree>
    <p:extLst>
      <p:ext uri="{BB962C8B-B14F-4D97-AF65-F5344CB8AC3E}">
        <p14:creationId xmlns:p14="http://schemas.microsoft.com/office/powerpoint/2010/main" val="16106616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332656"/>
            <a:ext cx="8229600" cy="1008112"/>
          </a:xfrm>
        </p:spPr>
        <p:txBody>
          <a:bodyPr>
            <a:normAutofit fontScale="90000"/>
          </a:bodyPr>
          <a:lstStyle/>
          <a:p>
            <a:r>
              <a:rPr lang="en-US" altLang="zh-CN" sz="3100" b="1" dirty="0">
                <a:solidFill>
                  <a:srgbClr val="FF0000"/>
                </a:solidFill>
              </a:rPr>
              <a:t>7.9  HACCP</a:t>
            </a:r>
            <a:r>
              <a:rPr lang="zh-CN" altLang="en-US" sz="3100" b="1" dirty="0">
                <a:solidFill>
                  <a:srgbClr val="FF0000"/>
                </a:solidFill>
              </a:rPr>
              <a:t>计划记录的保持 </a:t>
            </a:r>
            <a:r>
              <a:rPr lang="en-US" altLang="zh-CN" sz="3100" b="1" dirty="0" smtClean="0">
                <a:solidFill>
                  <a:srgbClr val="FF0000"/>
                </a:solidFill>
                <a:latin typeface="宋体"/>
                <a:ea typeface="宋体"/>
              </a:rPr>
              <a:t>Ⅱ</a:t>
            </a:r>
            <a:r>
              <a:rPr lang="zh-CN" altLang="en-US" b="1" dirty="0">
                <a:solidFill>
                  <a:srgbClr val="FF0000"/>
                </a:solidFill>
              </a:rPr>
              <a:t/>
            </a:r>
            <a:br>
              <a:rPr lang="zh-CN" altLang="en-US" b="1" dirty="0">
                <a:solidFill>
                  <a:srgbClr val="FF0000"/>
                </a:solidFill>
              </a:rPr>
            </a:br>
            <a:endParaRPr lang="zh-CN" altLang="en-US" dirty="0"/>
          </a:p>
        </p:txBody>
      </p:sp>
      <p:sp>
        <p:nvSpPr>
          <p:cNvPr id="3" name="内容占位符 2"/>
          <p:cNvSpPr>
            <a:spLocks noGrp="1"/>
          </p:cNvSpPr>
          <p:nvPr>
            <p:ph idx="1"/>
          </p:nvPr>
        </p:nvSpPr>
        <p:spPr>
          <a:xfrm>
            <a:off x="457200" y="1052736"/>
            <a:ext cx="8229600" cy="5073427"/>
          </a:xfrm>
        </p:spPr>
        <p:txBody>
          <a:bodyPr>
            <a:normAutofit fontScale="70000" lnSpcReduction="20000"/>
          </a:bodyPr>
          <a:lstStyle/>
          <a:p>
            <a:pPr>
              <a:lnSpc>
                <a:spcPct val="160000"/>
              </a:lnSpc>
              <a:buNone/>
            </a:pPr>
            <a:r>
              <a:rPr lang="en-US" altLang="zh-CN" dirty="0" smtClean="0">
                <a:solidFill>
                  <a:srgbClr val="FF0000"/>
                </a:solidFill>
              </a:rPr>
              <a:t>   c</a:t>
            </a:r>
            <a:r>
              <a:rPr lang="zh-CN" altLang="en-US" dirty="0">
                <a:solidFill>
                  <a:srgbClr val="FF0000"/>
                </a:solidFill>
              </a:rPr>
              <a:t>）纠偏记录：</a:t>
            </a:r>
            <a:r>
              <a:rPr lang="zh-CN" altLang="en-US" dirty="0"/>
              <a:t>企业名称和地址、产品名称、加工日期、偏离的描述和原因、采取的纠偏措施及结果、受影响产品的批次和隔离位置、受影响产品的评估方法和结果、受影响产品的最终处置、纠偏人员签名和纠偏日期、纠偏记录审核签名和日期等。 </a:t>
            </a:r>
          </a:p>
          <a:p>
            <a:pPr>
              <a:lnSpc>
                <a:spcPct val="160000"/>
              </a:lnSpc>
              <a:buNone/>
            </a:pPr>
            <a:r>
              <a:rPr lang="en-US" altLang="zh-CN" dirty="0" smtClean="0">
                <a:solidFill>
                  <a:srgbClr val="FF0000"/>
                </a:solidFill>
              </a:rPr>
              <a:t>  d</a:t>
            </a:r>
            <a:r>
              <a:rPr lang="zh-CN" altLang="en-US" dirty="0">
                <a:solidFill>
                  <a:srgbClr val="FF0000"/>
                </a:solidFill>
              </a:rPr>
              <a:t>）应保持</a:t>
            </a:r>
            <a:r>
              <a:rPr lang="en-US" altLang="zh-CN" dirty="0">
                <a:solidFill>
                  <a:srgbClr val="FF0000"/>
                </a:solidFill>
              </a:rPr>
              <a:t>HACCP</a:t>
            </a:r>
            <a:r>
              <a:rPr lang="zh-CN" altLang="en-US" dirty="0">
                <a:solidFill>
                  <a:srgbClr val="FF0000"/>
                </a:solidFill>
              </a:rPr>
              <a:t>计划应有的记录。</a:t>
            </a:r>
            <a:r>
              <a:rPr lang="zh-CN" altLang="en-US" dirty="0"/>
              <a:t>例如，应保持验证活动记录的主要记录有：</a:t>
            </a:r>
            <a:r>
              <a:rPr lang="en-US" altLang="zh-CN" dirty="0"/>
              <a:t>HACCP</a:t>
            </a:r>
            <a:r>
              <a:rPr lang="zh-CN" altLang="en-US" dirty="0"/>
              <a:t>计划修改记录、半成品、成品定期检测记录、</a:t>
            </a:r>
            <a:r>
              <a:rPr lang="en-US" altLang="zh-CN" dirty="0"/>
              <a:t>CCP</a:t>
            </a:r>
            <a:r>
              <a:rPr lang="zh-CN" altLang="en-US" dirty="0"/>
              <a:t>监控审核记录、</a:t>
            </a:r>
            <a:r>
              <a:rPr lang="en-US" altLang="zh-CN" dirty="0"/>
              <a:t>CCP</a:t>
            </a:r>
            <a:r>
              <a:rPr lang="zh-CN" altLang="en-US" dirty="0"/>
              <a:t>纠偏审核记录、</a:t>
            </a:r>
            <a:r>
              <a:rPr lang="en-US" altLang="zh-CN" dirty="0"/>
              <a:t>CCP</a:t>
            </a:r>
            <a:r>
              <a:rPr lang="zh-CN" altLang="en-US" dirty="0"/>
              <a:t>现场验证记录等。 </a:t>
            </a:r>
            <a:endParaRPr lang="en-US" altLang="zh-CN" dirty="0"/>
          </a:p>
          <a:p>
            <a:pPr>
              <a:buNone/>
            </a:pPr>
            <a:r>
              <a:rPr lang="zh-CN" altLang="en-US" sz="2400" dirty="0"/>
              <a:t>        </a:t>
            </a:r>
            <a:endParaRPr lang="en-US" altLang="zh-CN" sz="2400" dirty="0" smtClean="0"/>
          </a:p>
          <a:p>
            <a:pPr>
              <a:buNone/>
            </a:pPr>
            <a:r>
              <a:rPr lang="en-US" altLang="zh-CN" sz="2400" dirty="0"/>
              <a:t> </a:t>
            </a:r>
            <a:r>
              <a:rPr lang="zh-CN" altLang="en-US" sz="2900" dirty="0" smtClean="0"/>
              <a:t>（注：按</a:t>
            </a:r>
            <a:r>
              <a:rPr lang="en-US" altLang="zh-CN" sz="2900" dirty="0"/>
              <a:t>GB 14881</a:t>
            </a:r>
            <a:r>
              <a:rPr lang="zh-CN" altLang="en-US" sz="2900" dirty="0"/>
              <a:t>要求，记录保存期限不得少于</a:t>
            </a:r>
            <a:r>
              <a:rPr lang="en-US" altLang="zh-CN" sz="2900" dirty="0"/>
              <a:t>2</a:t>
            </a:r>
            <a:r>
              <a:rPr lang="zh-CN" altLang="en-US" sz="2900" dirty="0"/>
              <a:t>年。）</a:t>
            </a:r>
            <a:endParaRPr lang="en-US" altLang="zh-CN" sz="2900" dirty="0"/>
          </a:p>
          <a:p>
            <a:pPr>
              <a:buNone/>
            </a:pPr>
            <a:endParaRPr lang="zh-CN" altLang="en-US" sz="2400" dirty="0"/>
          </a:p>
          <a:p>
            <a:endParaRPr lang="zh-CN" altLang="en-US" dirty="0"/>
          </a:p>
        </p:txBody>
      </p:sp>
    </p:spTree>
    <p:extLst>
      <p:ext uri="{BB962C8B-B14F-4D97-AF65-F5344CB8AC3E}">
        <p14:creationId xmlns:p14="http://schemas.microsoft.com/office/powerpoint/2010/main" val="15101852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04664"/>
            <a:ext cx="8229600" cy="792088"/>
          </a:xfrm>
        </p:spPr>
        <p:txBody>
          <a:bodyPr>
            <a:normAutofit fontScale="90000"/>
          </a:bodyPr>
          <a:lstStyle/>
          <a:p>
            <a:r>
              <a:rPr lang="en-US" altLang="zh-CN" sz="3100" dirty="0" smtClean="0">
                <a:solidFill>
                  <a:srgbClr val="FF0000"/>
                </a:solidFill>
              </a:rPr>
              <a:t/>
            </a:r>
            <a:br>
              <a:rPr lang="en-US" altLang="zh-CN" sz="3100" dirty="0" smtClean="0">
                <a:solidFill>
                  <a:srgbClr val="FF0000"/>
                </a:solidFill>
              </a:rPr>
            </a:br>
            <a:r>
              <a:rPr lang="en-US" altLang="zh-CN" sz="3100" dirty="0" smtClean="0">
                <a:solidFill>
                  <a:srgbClr val="FF0000"/>
                </a:solidFill>
                <a:latin typeface="宋体"/>
                <a:ea typeface="宋体"/>
              </a:rPr>
              <a:t>※ </a:t>
            </a:r>
            <a:r>
              <a:rPr lang="en-US" altLang="zh-CN" sz="3100" dirty="0" smtClean="0">
                <a:solidFill>
                  <a:srgbClr val="FF0000"/>
                </a:solidFill>
              </a:rPr>
              <a:t>HACCP</a:t>
            </a:r>
            <a:r>
              <a:rPr lang="zh-CN" altLang="en-US" sz="3100" dirty="0">
                <a:solidFill>
                  <a:srgbClr val="FF0000"/>
                </a:solidFill>
              </a:rPr>
              <a:t>计划记</a:t>
            </a:r>
            <a:r>
              <a:rPr lang="zh-CN" altLang="en-US" sz="3100" dirty="0" smtClean="0">
                <a:solidFill>
                  <a:srgbClr val="FF0000"/>
                </a:solidFill>
              </a:rPr>
              <a:t>录分类 </a:t>
            </a:r>
            <a:r>
              <a:rPr lang="en-US" altLang="zh-CN" sz="3100" dirty="0">
                <a:solidFill>
                  <a:srgbClr val="FF0000"/>
                </a:solidFill>
              </a:rPr>
              <a:t/>
            </a:r>
            <a:br>
              <a:rPr lang="en-US" altLang="zh-CN" sz="3100" dirty="0">
                <a:solidFill>
                  <a:srgbClr val="FF0000"/>
                </a:solidFill>
              </a:rPr>
            </a:br>
            <a:r>
              <a:rPr lang="zh-CN" altLang="en-US" sz="6600" dirty="0"/>
              <a:t> </a:t>
            </a:r>
            <a:endParaRPr lang="zh-CN" altLang="en-US" dirty="0"/>
          </a:p>
        </p:txBody>
      </p:sp>
      <p:pic>
        <p:nvPicPr>
          <p:cNvPr id="4" name="Picture 2" descr="C:\Users\Administrator\Desktop\记录一览表.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908720"/>
            <a:ext cx="8640959" cy="5289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89025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04664"/>
            <a:ext cx="8229600" cy="576064"/>
          </a:xfrm>
        </p:spPr>
        <p:txBody>
          <a:bodyPr>
            <a:normAutofit/>
          </a:bodyPr>
          <a:lstStyle/>
          <a:p>
            <a:r>
              <a:rPr lang="en-US" altLang="zh-CN" sz="2800" dirty="0">
                <a:solidFill>
                  <a:srgbClr val="002060"/>
                </a:solidFill>
                <a:latin typeface="+mn-ea"/>
              </a:rPr>
              <a:t>※ </a:t>
            </a:r>
            <a:r>
              <a:rPr lang="zh-CN" altLang="en-US" sz="2800" dirty="0">
                <a:solidFill>
                  <a:srgbClr val="002060"/>
                </a:solidFill>
                <a:latin typeface="+mn-ea"/>
              </a:rPr>
              <a:t>建立</a:t>
            </a:r>
            <a:r>
              <a:rPr lang="en-US" altLang="zh-CN" sz="2800" dirty="0" smtClean="0"/>
              <a:t>HACCP</a:t>
            </a:r>
            <a:r>
              <a:rPr lang="zh-CN" altLang="en-US" sz="2800" dirty="0"/>
              <a:t>计划工作</a:t>
            </a:r>
            <a:r>
              <a:rPr lang="zh-CN" altLang="en-US" sz="2800" dirty="0" smtClean="0"/>
              <a:t>表文件（</a:t>
            </a:r>
            <a:r>
              <a:rPr lang="zh-CN" altLang="en-US" sz="2800" dirty="0"/>
              <a:t>示例）</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2422750520"/>
              </p:ext>
            </p:extLst>
          </p:nvPr>
        </p:nvGraphicFramePr>
        <p:xfrm>
          <a:off x="467543" y="1268760"/>
          <a:ext cx="8373617" cy="4536504"/>
        </p:xfrm>
        <a:graphic>
          <a:graphicData uri="http://schemas.openxmlformats.org/drawingml/2006/table">
            <a:tbl>
              <a:tblPr firstRow="1" firstCol="1" bandRow="1">
                <a:tableStyleId>{5C22544A-7EE6-4342-B048-85BDC9FD1C3A}</a:tableStyleId>
              </a:tblPr>
              <a:tblGrid>
                <a:gridCol w="823016"/>
                <a:gridCol w="557002"/>
                <a:gridCol w="1315547"/>
                <a:gridCol w="741120"/>
                <a:gridCol w="823016"/>
                <a:gridCol w="823016"/>
                <a:gridCol w="558745"/>
                <a:gridCol w="984482"/>
                <a:gridCol w="924077"/>
                <a:gridCol w="823596"/>
              </a:tblGrid>
              <a:tr h="298251">
                <a:tc>
                  <a:txBody>
                    <a:bodyPr/>
                    <a:lstStyle/>
                    <a:p>
                      <a:pPr algn="ctr">
                        <a:spcAft>
                          <a:spcPts val="0"/>
                        </a:spcAft>
                      </a:pPr>
                      <a:r>
                        <a:rPr lang="en-US" sz="1300" kern="100" dirty="0">
                          <a:effectLst/>
                        </a:rPr>
                        <a:t>1</a:t>
                      </a:r>
                      <a:endParaRPr lang="zh-CN" sz="900" kern="100" dirty="0">
                        <a:effectLst/>
                        <a:latin typeface="Calibri"/>
                        <a:ea typeface="宋体"/>
                        <a:cs typeface="Times New Roman"/>
                      </a:endParaRPr>
                    </a:p>
                  </a:txBody>
                  <a:tcPr marL="61649" marR="61649" marT="0" marB="0"/>
                </a:tc>
                <a:tc>
                  <a:txBody>
                    <a:bodyPr/>
                    <a:lstStyle/>
                    <a:p>
                      <a:pPr algn="ctr">
                        <a:spcAft>
                          <a:spcPts val="0"/>
                        </a:spcAft>
                      </a:pPr>
                      <a:r>
                        <a:rPr lang="en-US" sz="1300" kern="100">
                          <a:effectLst/>
                        </a:rPr>
                        <a:t>2</a:t>
                      </a:r>
                      <a:endParaRPr lang="zh-CN" sz="900" kern="100">
                        <a:effectLst/>
                        <a:latin typeface="Calibri"/>
                        <a:ea typeface="宋体"/>
                        <a:cs typeface="Times New Roman"/>
                      </a:endParaRPr>
                    </a:p>
                  </a:txBody>
                  <a:tcPr marL="61649" marR="61649" marT="0" marB="0"/>
                </a:tc>
                <a:tc>
                  <a:txBody>
                    <a:bodyPr/>
                    <a:lstStyle/>
                    <a:p>
                      <a:pPr algn="ctr">
                        <a:spcAft>
                          <a:spcPts val="0"/>
                        </a:spcAft>
                      </a:pPr>
                      <a:r>
                        <a:rPr lang="en-US" sz="1300" kern="100" dirty="0">
                          <a:effectLst/>
                        </a:rPr>
                        <a:t>3</a:t>
                      </a:r>
                      <a:endParaRPr lang="zh-CN" sz="900" kern="100" dirty="0">
                        <a:effectLst/>
                        <a:latin typeface="Calibri"/>
                        <a:ea typeface="宋体"/>
                        <a:cs typeface="Times New Roman"/>
                      </a:endParaRPr>
                    </a:p>
                  </a:txBody>
                  <a:tcPr marL="61649" marR="61649" marT="0" marB="0"/>
                </a:tc>
                <a:tc>
                  <a:txBody>
                    <a:bodyPr/>
                    <a:lstStyle/>
                    <a:p>
                      <a:pPr algn="ctr">
                        <a:spcAft>
                          <a:spcPts val="0"/>
                        </a:spcAft>
                      </a:pPr>
                      <a:r>
                        <a:rPr lang="en-US" sz="1300" kern="100" dirty="0">
                          <a:effectLst/>
                        </a:rPr>
                        <a:t>4</a:t>
                      </a:r>
                      <a:endParaRPr lang="zh-CN" sz="900" kern="100" dirty="0">
                        <a:effectLst/>
                        <a:latin typeface="Calibri"/>
                        <a:ea typeface="宋体"/>
                        <a:cs typeface="Times New Roman"/>
                      </a:endParaRPr>
                    </a:p>
                  </a:txBody>
                  <a:tcPr marL="61649" marR="61649" marT="0" marB="0"/>
                </a:tc>
                <a:tc>
                  <a:txBody>
                    <a:bodyPr/>
                    <a:lstStyle/>
                    <a:p>
                      <a:pPr algn="ctr">
                        <a:spcAft>
                          <a:spcPts val="0"/>
                        </a:spcAft>
                      </a:pPr>
                      <a:r>
                        <a:rPr lang="en-US" sz="1300" kern="100">
                          <a:effectLst/>
                        </a:rPr>
                        <a:t>5</a:t>
                      </a:r>
                      <a:endParaRPr lang="zh-CN" sz="900" kern="100">
                        <a:effectLst/>
                        <a:latin typeface="Calibri"/>
                        <a:ea typeface="宋体"/>
                        <a:cs typeface="Times New Roman"/>
                      </a:endParaRPr>
                    </a:p>
                  </a:txBody>
                  <a:tcPr marL="61649" marR="61649" marT="0" marB="0"/>
                </a:tc>
                <a:tc>
                  <a:txBody>
                    <a:bodyPr/>
                    <a:lstStyle/>
                    <a:p>
                      <a:pPr algn="ctr">
                        <a:spcAft>
                          <a:spcPts val="0"/>
                        </a:spcAft>
                      </a:pPr>
                      <a:r>
                        <a:rPr lang="en-US" sz="1300" kern="100">
                          <a:effectLst/>
                        </a:rPr>
                        <a:t>6</a:t>
                      </a:r>
                      <a:endParaRPr lang="zh-CN" sz="900" kern="100">
                        <a:effectLst/>
                        <a:latin typeface="Calibri"/>
                        <a:ea typeface="宋体"/>
                        <a:cs typeface="Times New Roman"/>
                      </a:endParaRPr>
                    </a:p>
                  </a:txBody>
                  <a:tcPr marL="61649" marR="61649" marT="0" marB="0"/>
                </a:tc>
                <a:tc>
                  <a:txBody>
                    <a:bodyPr/>
                    <a:lstStyle/>
                    <a:p>
                      <a:pPr algn="ctr">
                        <a:spcAft>
                          <a:spcPts val="0"/>
                        </a:spcAft>
                      </a:pPr>
                      <a:r>
                        <a:rPr lang="en-US" sz="1300" kern="100">
                          <a:effectLst/>
                        </a:rPr>
                        <a:t>7</a:t>
                      </a:r>
                      <a:endParaRPr lang="zh-CN" sz="900" kern="100">
                        <a:effectLst/>
                        <a:latin typeface="Calibri"/>
                        <a:ea typeface="宋体"/>
                        <a:cs typeface="Times New Roman"/>
                      </a:endParaRPr>
                    </a:p>
                  </a:txBody>
                  <a:tcPr marL="61649" marR="61649" marT="0" marB="0"/>
                </a:tc>
                <a:tc>
                  <a:txBody>
                    <a:bodyPr/>
                    <a:lstStyle/>
                    <a:p>
                      <a:pPr algn="ctr">
                        <a:spcAft>
                          <a:spcPts val="0"/>
                        </a:spcAft>
                      </a:pPr>
                      <a:r>
                        <a:rPr lang="en-US" sz="1300" kern="100">
                          <a:effectLst/>
                        </a:rPr>
                        <a:t>8</a:t>
                      </a:r>
                      <a:endParaRPr lang="zh-CN" sz="900" kern="100">
                        <a:effectLst/>
                        <a:latin typeface="Calibri"/>
                        <a:ea typeface="宋体"/>
                        <a:cs typeface="Times New Roman"/>
                      </a:endParaRPr>
                    </a:p>
                  </a:txBody>
                  <a:tcPr marL="61649" marR="61649" marT="0" marB="0"/>
                </a:tc>
                <a:tc>
                  <a:txBody>
                    <a:bodyPr/>
                    <a:lstStyle/>
                    <a:p>
                      <a:pPr algn="ctr">
                        <a:spcAft>
                          <a:spcPts val="0"/>
                        </a:spcAft>
                      </a:pPr>
                      <a:r>
                        <a:rPr lang="en-US" sz="1300" kern="100">
                          <a:effectLst/>
                        </a:rPr>
                        <a:t>9</a:t>
                      </a:r>
                      <a:endParaRPr lang="zh-CN" sz="900" kern="100">
                        <a:effectLst/>
                        <a:latin typeface="Calibri"/>
                        <a:ea typeface="宋体"/>
                        <a:cs typeface="Times New Roman"/>
                      </a:endParaRPr>
                    </a:p>
                  </a:txBody>
                  <a:tcPr marL="61649" marR="61649" marT="0" marB="0"/>
                </a:tc>
                <a:tc>
                  <a:txBody>
                    <a:bodyPr/>
                    <a:lstStyle/>
                    <a:p>
                      <a:pPr algn="ctr">
                        <a:spcAft>
                          <a:spcPts val="0"/>
                        </a:spcAft>
                      </a:pPr>
                      <a:r>
                        <a:rPr lang="en-US" sz="1300" kern="100">
                          <a:effectLst/>
                        </a:rPr>
                        <a:t>10</a:t>
                      </a:r>
                      <a:endParaRPr lang="zh-CN" sz="900" kern="100">
                        <a:effectLst/>
                        <a:latin typeface="Calibri"/>
                        <a:ea typeface="宋体"/>
                        <a:cs typeface="Times New Roman"/>
                      </a:endParaRPr>
                    </a:p>
                  </a:txBody>
                  <a:tcPr marL="61649" marR="61649" marT="0" marB="0"/>
                </a:tc>
              </a:tr>
              <a:tr h="298251">
                <a:tc rowSpan="2">
                  <a:txBody>
                    <a:bodyPr/>
                    <a:lstStyle/>
                    <a:p>
                      <a:pPr algn="l">
                        <a:spcAft>
                          <a:spcPts val="0"/>
                        </a:spcAft>
                      </a:pPr>
                      <a:r>
                        <a:rPr lang="zh-CN" sz="1400" kern="100" dirty="0">
                          <a:effectLst/>
                        </a:rPr>
                        <a:t>关键控制点</a:t>
                      </a:r>
                      <a:r>
                        <a:rPr lang="en-US" sz="1400" kern="100" dirty="0">
                          <a:effectLst/>
                        </a:rPr>
                        <a:t>CCP</a:t>
                      </a:r>
                      <a:endParaRPr lang="zh-CN" sz="1400" kern="100" dirty="0">
                        <a:effectLst/>
                        <a:latin typeface="Calibri"/>
                        <a:ea typeface="宋体"/>
                        <a:cs typeface="Times New Roman"/>
                      </a:endParaRPr>
                    </a:p>
                  </a:txBody>
                  <a:tcPr marL="61649" marR="61649" marT="0" marB="0"/>
                </a:tc>
                <a:tc rowSpan="2">
                  <a:txBody>
                    <a:bodyPr/>
                    <a:lstStyle/>
                    <a:p>
                      <a:pPr algn="l">
                        <a:spcAft>
                          <a:spcPts val="0"/>
                        </a:spcAft>
                      </a:pPr>
                      <a:r>
                        <a:rPr lang="zh-CN" sz="1400" kern="100" dirty="0">
                          <a:effectLst/>
                        </a:rPr>
                        <a:t>显著危害</a:t>
                      </a:r>
                      <a:endParaRPr lang="zh-CN" sz="1400" kern="100" dirty="0">
                        <a:effectLst/>
                        <a:latin typeface="Calibri"/>
                        <a:ea typeface="宋体"/>
                        <a:cs typeface="Times New Roman"/>
                      </a:endParaRPr>
                    </a:p>
                  </a:txBody>
                  <a:tcPr marL="61649" marR="61649" marT="0" marB="0"/>
                </a:tc>
                <a:tc rowSpan="2">
                  <a:txBody>
                    <a:bodyPr/>
                    <a:lstStyle/>
                    <a:p>
                      <a:pPr algn="l">
                        <a:spcAft>
                          <a:spcPts val="0"/>
                        </a:spcAft>
                      </a:pPr>
                      <a:r>
                        <a:rPr lang="en-US" sz="1400" kern="100" dirty="0">
                          <a:effectLst/>
                        </a:rPr>
                        <a:t>CCP</a:t>
                      </a:r>
                      <a:r>
                        <a:rPr lang="zh-CN" sz="1400" kern="100" dirty="0">
                          <a:effectLst/>
                        </a:rPr>
                        <a:t>的关键限值</a:t>
                      </a:r>
                      <a:endParaRPr lang="zh-CN" sz="1400" kern="100" dirty="0">
                        <a:effectLst/>
                        <a:latin typeface="Calibri"/>
                        <a:ea typeface="宋体"/>
                        <a:cs typeface="Times New Roman"/>
                      </a:endParaRPr>
                    </a:p>
                  </a:txBody>
                  <a:tcPr marL="61649" marR="61649" marT="0" marB="0"/>
                </a:tc>
                <a:tc gridSpan="4">
                  <a:txBody>
                    <a:bodyPr/>
                    <a:lstStyle/>
                    <a:p>
                      <a:pPr algn="ctr">
                        <a:spcAft>
                          <a:spcPts val="0"/>
                        </a:spcAft>
                      </a:pPr>
                      <a:r>
                        <a:rPr lang="zh-CN" sz="1400" kern="100">
                          <a:effectLst/>
                        </a:rPr>
                        <a:t>监控</a:t>
                      </a:r>
                      <a:endParaRPr lang="zh-CN" sz="1400" kern="100">
                        <a:effectLst/>
                        <a:latin typeface="Calibri"/>
                        <a:ea typeface="宋体"/>
                        <a:cs typeface="Times New Roman"/>
                      </a:endParaRPr>
                    </a:p>
                  </a:txBody>
                  <a:tcPr marL="61649" marR="61649" marT="0" marB="0"/>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rowSpan="2">
                  <a:txBody>
                    <a:bodyPr/>
                    <a:lstStyle/>
                    <a:p>
                      <a:pPr algn="ctr">
                        <a:spcAft>
                          <a:spcPts val="0"/>
                        </a:spcAft>
                      </a:pPr>
                      <a:r>
                        <a:rPr lang="zh-CN" sz="1400" kern="100" dirty="0">
                          <a:effectLst/>
                        </a:rPr>
                        <a:t>纠偏措施</a:t>
                      </a:r>
                      <a:endParaRPr lang="zh-CN" sz="1400" kern="100" dirty="0">
                        <a:effectLst/>
                        <a:latin typeface="Calibri"/>
                        <a:ea typeface="宋体"/>
                        <a:cs typeface="Times New Roman"/>
                      </a:endParaRPr>
                    </a:p>
                  </a:txBody>
                  <a:tcPr marL="61649" marR="61649" marT="0" marB="0"/>
                </a:tc>
                <a:tc rowSpan="2">
                  <a:txBody>
                    <a:bodyPr/>
                    <a:lstStyle/>
                    <a:p>
                      <a:pPr algn="ctr">
                        <a:spcAft>
                          <a:spcPts val="0"/>
                        </a:spcAft>
                      </a:pPr>
                      <a:r>
                        <a:rPr lang="zh-CN" sz="1400" kern="100" dirty="0">
                          <a:effectLst/>
                        </a:rPr>
                        <a:t>验证</a:t>
                      </a:r>
                      <a:endParaRPr lang="zh-CN" sz="1400" kern="100" dirty="0">
                        <a:effectLst/>
                        <a:latin typeface="Calibri"/>
                        <a:ea typeface="宋体"/>
                        <a:cs typeface="Times New Roman"/>
                      </a:endParaRPr>
                    </a:p>
                  </a:txBody>
                  <a:tcPr marL="61649" marR="61649" marT="0" marB="0"/>
                </a:tc>
                <a:tc rowSpan="2">
                  <a:txBody>
                    <a:bodyPr/>
                    <a:lstStyle/>
                    <a:p>
                      <a:pPr algn="ctr">
                        <a:spcAft>
                          <a:spcPts val="0"/>
                        </a:spcAft>
                      </a:pPr>
                      <a:r>
                        <a:rPr lang="zh-CN" sz="1400" kern="100" dirty="0">
                          <a:effectLst/>
                        </a:rPr>
                        <a:t>记录</a:t>
                      </a:r>
                      <a:endParaRPr lang="zh-CN" sz="1400" kern="100" dirty="0">
                        <a:effectLst/>
                        <a:latin typeface="Calibri"/>
                        <a:ea typeface="宋体"/>
                        <a:cs typeface="Times New Roman"/>
                      </a:endParaRPr>
                    </a:p>
                  </a:txBody>
                  <a:tcPr marL="61649" marR="61649" marT="0" marB="0"/>
                </a:tc>
              </a:tr>
              <a:tr h="298251">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zh-CN" sz="1200" kern="100" dirty="0">
                          <a:effectLst/>
                        </a:rPr>
                        <a:t>对象</a:t>
                      </a:r>
                      <a:endParaRPr lang="zh-CN" sz="1200" kern="100" dirty="0">
                        <a:effectLst/>
                        <a:latin typeface="Calibri"/>
                        <a:ea typeface="宋体"/>
                        <a:cs typeface="Times New Roman"/>
                      </a:endParaRPr>
                    </a:p>
                  </a:txBody>
                  <a:tcPr marL="61649" marR="61649" marT="0" marB="0"/>
                </a:tc>
                <a:tc>
                  <a:txBody>
                    <a:bodyPr/>
                    <a:lstStyle/>
                    <a:p>
                      <a:pPr algn="ctr">
                        <a:spcAft>
                          <a:spcPts val="0"/>
                        </a:spcAft>
                      </a:pPr>
                      <a:r>
                        <a:rPr lang="zh-CN" sz="1200" kern="100" dirty="0">
                          <a:effectLst/>
                        </a:rPr>
                        <a:t>方法</a:t>
                      </a:r>
                      <a:endParaRPr lang="zh-CN" sz="1200" kern="100" dirty="0">
                        <a:effectLst/>
                        <a:latin typeface="Calibri"/>
                        <a:ea typeface="宋体"/>
                        <a:cs typeface="Times New Roman"/>
                      </a:endParaRPr>
                    </a:p>
                  </a:txBody>
                  <a:tcPr marL="61649" marR="61649" marT="0" marB="0"/>
                </a:tc>
                <a:tc>
                  <a:txBody>
                    <a:bodyPr/>
                    <a:lstStyle/>
                    <a:p>
                      <a:pPr algn="ctr">
                        <a:spcAft>
                          <a:spcPts val="0"/>
                        </a:spcAft>
                      </a:pPr>
                      <a:r>
                        <a:rPr lang="zh-CN" sz="1200" kern="100" dirty="0">
                          <a:effectLst/>
                        </a:rPr>
                        <a:t>频率</a:t>
                      </a:r>
                      <a:endParaRPr lang="zh-CN" sz="1200" kern="100" dirty="0">
                        <a:effectLst/>
                        <a:latin typeface="Calibri"/>
                        <a:ea typeface="宋体"/>
                        <a:cs typeface="Times New Roman"/>
                      </a:endParaRPr>
                    </a:p>
                  </a:txBody>
                  <a:tcPr marL="61649" marR="61649" marT="0" marB="0"/>
                </a:tc>
                <a:tc>
                  <a:txBody>
                    <a:bodyPr/>
                    <a:lstStyle/>
                    <a:p>
                      <a:pPr algn="ctr">
                        <a:spcAft>
                          <a:spcPts val="0"/>
                        </a:spcAft>
                      </a:pPr>
                      <a:r>
                        <a:rPr lang="zh-CN" sz="1200" kern="100" dirty="0">
                          <a:effectLst/>
                        </a:rPr>
                        <a:t>人员</a:t>
                      </a:r>
                      <a:endParaRPr lang="zh-CN" sz="1200" kern="100" dirty="0">
                        <a:effectLst/>
                        <a:latin typeface="Calibri"/>
                        <a:ea typeface="宋体"/>
                        <a:cs typeface="Times New Roman"/>
                      </a:endParaRPr>
                    </a:p>
                  </a:txBody>
                  <a:tcPr marL="61649" marR="61649" marT="0" marB="0"/>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2477783">
                <a:tc>
                  <a:txBody>
                    <a:bodyPr/>
                    <a:lstStyle/>
                    <a:p>
                      <a:pPr algn="l">
                        <a:spcAft>
                          <a:spcPts val="0"/>
                        </a:spcAft>
                      </a:pPr>
                      <a:r>
                        <a:rPr lang="en-US" sz="900" kern="100" dirty="0">
                          <a:effectLst/>
                        </a:rPr>
                        <a:t> </a:t>
                      </a:r>
                      <a:endParaRPr lang="zh-CN" sz="900" kern="100" dirty="0">
                        <a:effectLst/>
                      </a:endParaRPr>
                    </a:p>
                    <a:p>
                      <a:pPr algn="l">
                        <a:spcAft>
                          <a:spcPts val="0"/>
                        </a:spcAft>
                      </a:pPr>
                      <a:r>
                        <a:rPr lang="zh-CN" sz="1200" kern="100" dirty="0">
                          <a:effectLst/>
                        </a:rPr>
                        <a:t>原料验收</a:t>
                      </a:r>
                    </a:p>
                    <a:p>
                      <a:pPr algn="l">
                        <a:spcAft>
                          <a:spcPts val="0"/>
                        </a:spcAft>
                      </a:pPr>
                      <a:endParaRPr lang="zh-CN" sz="1200" kern="100" dirty="0">
                        <a:effectLst/>
                      </a:endParaRPr>
                    </a:p>
                    <a:p>
                      <a:pPr algn="l">
                        <a:spcAft>
                          <a:spcPts val="0"/>
                        </a:spcAft>
                      </a:pPr>
                      <a:r>
                        <a:rPr lang="en-US" sz="1200" kern="100" dirty="0">
                          <a:effectLst/>
                        </a:rPr>
                        <a:t>CCP-1</a:t>
                      </a:r>
                      <a:endParaRPr lang="zh-CN" sz="1200" kern="100" dirty="0">
                        <a:effectLst/>
                      </a:endParaRPr>
                    </a:p>
                    <a:p>
                      <a:pPr algn="l">
                        <a:spcAft>
                          <a:spcPts val="0"/>
                        </a:spcAft>
                      </a:pPr>
                      <a:r>
                        <a:rPr lang="en-US" sz="1200" kern="100" dirty="0">
                          <a:effectLst/>
                        </a:rPr>
                        <a:t> </a:t>
                      </a:r>
                      <a:endParaRPr lang="zh-CN" sz="1200" kern="100" dirty="0">
                        <a:effectLst/>
                        <a:latin typeface="Calibri"/>
                        <a:ea typeface="宋体"/>
                        <a:cs typeface="Times New Roman"/>
                      </a:endParaRPr>
                    </a:p>
                  </a:txBody>
                  <a:tcPr marL="61649" marR="61649" marT="0" marB="0"/>
                </a:tc>
                <a:tc>
                  <a:txBody>
                    <a:bodyPr/>
                    <a:lstStyle/>
                    <a:p>
                      <a:pPr algn="l">
                        <a:spcAft>
                          <a:spcPts val="0"/>
                        </a:spcAft>
                      </a:pPr>
                      <a:r>
                        <a:rPr lang="zh-CN" sz="1200" kern="100">
                          <a:effectLst/>
                        </a:rPr>
                        <a:t>化学危害：农药残留</a:t>
                      </a:r>
                      <a:endParaRPr lang="zh-CN" sz="1200" kern="100">
                        <a:effectLst/>
                        <a:latin typeface="Calibri"/>
                        <a:ea typeface="宋体"/>
                        <a:cs typeface="Times New Roman"/>
                      </a:endParaRPr>
                    </a:p>
                  </a:txBody>
                  <a:tcPr marL="61649" marR="61649" marT="0" marB="0"/>
                </a:tc>
                <a:tc>
                  <a:txBody>
                    <a:bodyPr/>
                    <a:lstStyle/>
                    <a:p>
                      <a:pPr algn="l">
                        <a:spcAft>
                          <a:spcPts val="0"/>
                        </a:spcAft>
                      </a:pPr>
                      <a:r>
                        <a:rPr lang="zh-CN" sz="1200" kern="100" dirty="0">
                          <a:effectLst/>
                        </a:rPr>
                        <a:t>供应商供货证明</a:t>
                      </a:r>
                    </a:p>
                    <a:p>
                      <a:pPr algn="l">
                        <a:spcAft>
                          <a:spcPts val="0"/>
                        </a:spcAft>
                      </a:pPr>
                      <a:r>
                        <a:rPr lang="zh-CN" sz="1200" kern="100" dirty="0">
                          <a:effectLst/>
                        </a:rPr>
                        <a:t>农药残留阴性</a:t>
                      </a:r>
                      <a:endParaRPr lang="zh-CN" sz="1200" kern="100" dirty="0">
                        <a:effectLst/>
                        <a:latin typeface="Calibri"/>
                        <a:ea typeface="宋体"/>
                        <a:cs typeface="Times New Roman"/>
                      </a:endParaRPr>
                    </a:p>
                  </a:txBody>
                  <a:tcPr marL="61649" marR="61649" marT="0" marB="0"/>
                </a:tc>
                <a:tc>
                  <a:txBody>
                    <a:bodyPr/>
                    <a:lstStyle/>
                    <a:p>
                      <a:pPr marL="0" lvl="0" indent="0" algn="l">
                        <a:spcAft>
                          <a:spcPts val="0"/>
                        </a:spcAft>
                        <a:buFont typeface="+mj-lt"/>
                        <a:buNone/>
                      </a:pPr>
                      <a:r>
                        <a:rPr lang="en-US" altLang="zh-CN" sz="1200" kern="100" dirty="0" smtClean="0">
                          <a:effectLst/>
                        </a:rPr>
                        <a:t>1.  </a:t>
                      </a:r>
                      <a:r>
                        <a:rPr lang="zh-CN" sz="1200" kern="100" dirty="0" smtClean="0">
                          <a:effectLst/>
                        </a:rPr>
                        <a:t>基</a:t>
                      </a:r>
                      <a:r>
                        <a:rPr lang="zh-CN" sz="1200" kern="100" dirty="0">
                          <a:effectLst/>
                        </a:rPr>
                        <a:t>地备案证</a:t>
                      </a:r>
                      <a:r>
                        <a:rPr lang="zh-CN" sz="1200" kern="100" dirty="0" smtClean="0">
                          <a:effectLst/>
                        </a:rPr>
                        <a:t>明</a:t>
                      </a:r>
                      <a:r>
                        <a:rPr lang="zh-CN" altLang="en-US" sz="1200" kern="100" dirty="0" smtClean="0">
                          <a:effectLst/>
                        </a:rPr>
                        <a:t>；</a:t>
                      </a:r>
                      <a:endParaRPr lang="zh-CN" sz="1200" kern="100" dirty="0">
                        <a:effectLst/>
                      </a:endParaRPr>
                    </a:p>
                    <a:p>
                      <a:pPr marL="0" lvl="0" indent="0" algn="l">
                        <a:spcAft>
                          <a:spcPts val="0"/>
                        </a:spcAft>
                        <a:buFont typeface="+mj-lt"/>
                        <a:buNone/>
                      </a:pPr>
                      <a:r>
                        <a:rPr lang="en-US" altLang="zh-CN" sz="1200" kern="100" dirty="0" smtClean="0">
                          <a:effectLst/>
                        </a:rPr>
                        <a:t>2. </a:t>
                      </a:r>
                      <a:r>
                        <a:rPr lang="zh-CN" sz="1200" kern="100" dirty="0" smtClean="0">
                          <a:effectLst/>
                        </a:rPr>
                        <a:t>农</a:t>
                      </a:r>
                      <a:r>
                        <a:rPr lang="zh-CN" sz="1200" kern="100" dirty="0">
                          <a:effectLst/>
                        </a:rPr>
                        <a:t>残快检记录</a:t>
                      </a:r>
                      <a:r>
                        <a:rPr lang="en-US" sz="1200" kern="100" dirty="0">
                          <a:effectLst/>
                        </a:rPr>
                        <a:t>(</a:t>
                      </a:r>
                      <a:r>
                        <a:rPr lang="zh-CN" sz="1200" kern="100" dirty="0">
                          <a:effectLst/>
                        </a:rPr>
                        <a:t>农药残留阴性</a:t>
                      </a:r>
                      <a:r>
                        <a:rPr lang="en-US" sz="1200" kern="100" dirty="0">
                          <a:effectLst/>
                        </a:rPr>
                        <a:t>)</a:t>
                      </a:r>
                      <a:endParaRPr lang="zh-CN" sz="1200" kern="100" dirty="0">
                        <a:effectLst/>
                        <a:latin typeface="Calibri"/>
                        <a:ea typeface="宋体"/>
                        <a:cs typeface="Times New Roman"/>
                      </a:endParaRPr>
                    </a:p>
                  </a:txBody>
                  <a:tcPr marL="61649" marR="61649" marT="0" marB="0"/>
                </a:tc>
                <a:tc>
                  <a:txBody>
                    <a:bodyPr/>
                    <a:lstStyle/>
                    <a:p>
                      <a:pPr algn="l">
                        <a:spcAft>
                          <a:spcPts val="0"/>
                        </a:spcAft>
                      </a:pPr>
                      <a:r>
                        <a:rPr lang="zh-CN" sz="1200" kern="100" dirty="0">
                          <a:effectLst/>
                        </a:rPr>
                        <a:t>查</a:t>
                      </a:r>
                      <a:r>
                        <a:rPr lang="zh-CN" sz="1200" kern="100" dirty="0" smtClean="0">
                          <a:effectLst/>
                        </a:rPr>
                        <a:t>看</a:t>
                      </a:r>
                      <a:r>
                        <a:rPr lang="zh-CN" altLang="en-US" sz="1200" kern="100" dirty="0" smtClean="0">
                          <a:effectLst/>
                        </a:rPr>
                        <a:t>；</a:t>
                      </a:r>
                      <a:r>
                        <a:rPr lang="en-US" altLang="zh-CN" sz="1200" kern="100" baseline="0" dirty="0" smtClean="0">
                          <a:effectLst/>
                        </a:rPr>
                        <a:t> </a:t>
                      </a:r>
                    </a:p>
                    <a:p>
                      <a:pPr algn="l">
                        <a:spcAft>
                          <a:spcPts val="0"/>
                        </a:spcAft>
                      </a:pPr>
                      <a:r>
                        <a:rPr lang="zh-CN" sz="1200" kern="100" dirty="0" smtClean="0">
                          <a:effectLst/>
                        </a:rPr>
                        <a:t>检</a:t>
                      </a:r>
                      <a:r>
                        <a:rPr lang="zh-CN" sz="1200" kern="100" dirty="0">
                          <a:effectLst/>
                        </a:rPr>
                        <a:t>测</a:t>
                      </a:r>
                      <a:endParaRPr lang="zh-CN" sz="1200" kern="100" dirty="0">
                        <a:effectLst/>
                        <a:latin typeface="Calibri"/>
                        <a:ea typeface="宋体"/>
                        <a:cs typeface="Times New Roman"/>
                      </a:endParaRPr>
                    </a:p>
                  </a:txBody>
                  <a:tcPr marL="61649" marR="61649" marT="0" marB="0"/>
                </a:tc>
                <a:tc>
                  <a:txBody>
                    <a:bodyPr/>
                    <a:lstStyle/>
                    <a:p>
                      <a:pPr marL="0" lvl="0" indent="0" algn="l">
                        <a:spcAft>
                          <a:spcPts val="0"/>
                        </a:spcAft>
                        <a:buFont typeface="+mj-lt"/>
                        <a:buNone/>
                      </a:pPr>
                      <a:r>
                        <a:rPr lang="en-US" altLang="zh-CN" sz="1200" kern="100" dirty="0" smtClean="0">
                          <a:effectLst/>
                        </a:rPr>
                        <a:t>1. </a:t>
                      </a:r>
                      <a:r>
                        <a:rPr lang="zh-CN" sz="1200" kern="100" dirty="0" smtClean="0">
                          <a:effectLst/>
                        </a:rPr>
                        <a:t>每</a:t>
                      </a:r>
                      <a:r>
                        <a:rPr lang="zh-CN" sz="1200" kern="100" dirty="0">
                          <a:effectLst/>
                        </a:rPr>
                        <a:t>批原料有基地备案证明</a:t>
                      </a:r>
                    </a:p>
                    <a:p>
                      <a:pPr marL="0" lvl="0" indent="0" algn="l">
                        <a:spcAft>
                          <a:spcPts val="0"/>
                        </a:spcAft>
                        <a:buFont typeface="+mj-lt"/>
                        <a:buNone/>
                      </a:pPr>
                      <a:r>
                        <a:rPr lang="en-US" altLang="zh-CN" sz="1200" kern="100" dirty="0" smtClean="0">
                          <a:effectLst/>
                        </a:rPr>
                        <a:t>2.</a:t>
                      </a:r>
                      <a:r>
                        <a:rPr lang="zh-CN" altLang="en-US" sz="1200" kern="100" baseline="0" dirty="0" smtClean="0">
                          <a:effectLst/>
                        </a:rPr>
                        <a:t> </a:t>
                      </a:r>
                      <a:r>
                        <a:rPr lang="zh-CN" sz="1200" kern="100" dirty="0" smtClean="0">
                          <a:effectLst/>
                        </a:rPr>
                        <a:t>入</a:t>
                      </a:r>
                      <a:r>
                        <a:rPr lang="zh-CN" sz="1200" kern="100" dirty="0">
                          <a:effectLst/>
                        </a:rPr>
                        <a:t>厂前农药残留快筛检测</a:t>
                      </a:r>
                      <a:endParaRPr lang="zh-CN" sz="1200" kern="100" dirty="0">
                        <a:effectLst/>
                        <a:latin typeface="Calibri"/>
                        <a:ea typeface="宋体"/>
                        <a:cs typeface="Times New Roman"/>
                      </a:endParaRPr>
                    </a:p>
                  </a:txBody>
                  <a:tcPr marL="61649" marR="61649" marT="0" marB="0"/>
                </a:tc>
                <a:tc>
                  <a:txBody>
                    <a:bodyPr/>
                    <a:lstStyle/>
                    <a:p>
                      <a:pPr algn="l">
                        <a:spcAft>
                          <a:spcPts val="0"/>
                        </a:spcAft>
                      </a:pPr>
                      <a:r>
                        <a:rPr lang="zh-CN" sz="1200" kern="100" dirty="0">
                          <a:effectLst/>
                        </a:rPr>
                        <a:t>质检员</a:t>
                      </a:r>
                      <a:endParaRPr lang="zh-CN" sz="1200" kern="100" dirty="0">
                        <a:effectLst/>
                        <a:latin typeface="Calibri"/>
                        <a:ea typeface="宋体"/>
                        <a:cs typeface="Times New Roman"/>
                      </a:endParaRPr>
                    </a:p>
                  </a:txBody>
                  <a:tcPr marL="61649" marR="61649" marT="0" marB="0"/>
                </a:tc>
                <a:tc>
                  <a:txBody>
                    <a:bodyPr/>
                    <a:lstStyle/>
                    <a:p>
                      <a:pPr algn="l">
                        <a:spcAft>
                          <a:spcPts val="0"/>
                        </a:spcAft>
                      </a:pPr>
                      <a:r>
                        <a:rPr lang="zh-CN" sz="1200" kern="100" dirty="0">
                          <a:effectLst/>
                        </a:rPr>
                        <a:t>拒收无证明及农残快筛为阳性的原料</a:t>
                      </a:r>
                      <a:r>
                        <a:rPr lang="en-US" sz="1200" kern="100" dirty="0" smtClean="0">
                          <a:effectLst/>
                        </a:rPr>
                        <a:t>;</a:t>
                      </a:r>
                    </a:p>
                    <a:p>
                      <a:pPr algn="l">
                        <a:spcAft>
                          <a:spcPts val="0"/>
                        </a:spcAft>
                      </a:pPr>
                      <a:r>
                        <a:rPr lang="zh-CN" altLang="en-US" sz="1200" kern="100" dirty="0" smtClean="0">
                          <a:effectLst/>
                        </a:rPr>
                        <a:t>检测出</a:t>
                      </a:r>
                      <a:r>
                        <a:rPr lang="zh-CN" sz="1200" kern="100" dirty="0" smtClean="0">
                          <a:effectLst/>
                        </a:rPr>
                        <a:t>为</a:t>
                      </a:r>
                      <a:r>
                        <a:rPr lang="zh-CN" sz="1200" kern="100" dirty="0">
                          <a:effectLst/>
                        </a:rPr>
                        <a:t>阳性的原料及时与供应商沟通</a:t>
                      </a:r>
                      <a:r>
                        <a:rPr lang="en-US" sz="1200" kern="100" dirty="0">
                          <a:effectLst/>
                        </a:rPr>
                        <a:t>,</a:t>
                      </a:r>
                      <a:r>
                        <a:rPr lang="zh-CN" sz="1200" kern="100" dirty="0">
                          <a:effectLst/>
                        </a:rPr>
                        <a:t>要求整改</a:t>
                      </a:r>
                      <a:endParaRPr lang="zh-CN" sz="1200" kern="100" dirty="0">
                        <a:effectLst/>
                        <a:latin typeface="Calibri"/>
                        <a:ea typeface="宋体"/>
                        <a:cs typeface="Times New Roman"/>
                      </a:endParaRPr>
                    </a:p>
                  </a:txBody>
                  <a:tcPr marL="61649" marR="61649" marT="0" marB="0"/>
                </a:tc>
                <a:tc>
                  <a:txBody>
                    <a:bodyPr/>
                    <a:lstStyle/>
                    <a:p>
                      <a:pPr marL="0" indent="0" algn="l">
                        <a:spcAft>
                          <a:spcPts val="0"/>
                        </a:spcAft>
                        <a:buNone/>
                      </a:pPr>
                      <a:r>
                        <a:rPr lang="en-US" altLang="zh-CN" sz="1200" kern="100" dirty="0" smtClean="0">
                          <a:effectLst/>
                        </a:rPr>
                        <a:t>1. </a:t>
                      </a:r>
                      <a:r>
                        <a:rPr lang="zh-CN" sz="1200" kern="100" dirty="0" smtClean="0">
                          <a:effectLst/>
                        </a:rPr>
                        <a:t>主</a:t>
                      </a:r>
                      <a:r>
                        <a:rPr lang="zh-CN" sz="1200" kern="100" dirty="0">
                          <a:effectLst/>
                        </a:rPr>
                        <a:t>管人员对每批原料的证明和记录进行复核</a:t>
                      </a:r>
                      <a:r>
                        <a:rPr lang="en-US" sz="1200" kern="100" dirty="0" smtClean="0">
                          <a:effectLst/>
                        </a:rPr>
                        <a:t>;</a:t>
                      </a:r>
                    </a:p>
                    <a:p>
                      <a:pPr marL="0" indent="0" algn="l">
                        <a:spcAft>
                          <a:spcPts val="0"/>
                        </a:spcAft>
                        <a:buNone/>
                      </a:pPr>
                      <a:r>
                        <a:rPr lang="en-US" sz="1200" kern="100" dirty="0" smtClean="0">
                          <a:effectLst/>
                        </a:rPr>
                        <a:t>2. </a:t>
                      </a:r>
                      <a:r>
                        <a:rPr lang="zh-CN" sz="1200" kern="100" dirty="0" smtClean="0">
                          <a:effectLst/>
                        </a:rPr>
                        <a:t>主</a:t>
                      </a:r>
                      <a:r>
                        <a:rPr lang="zh-CN" sz="1200" kern="100" dirty="0">
                          <a:effectLst/>
                        </a:rPr>
                        <a:t>管人员对每批原料的</a:t>
                      </a:r>
                      <a:r>
                        <a:rPr lang="en-US" sz="1200" kern="100" dirty="0">
                          <a:effectLst/>
                        </a:rPr>
                        <a:t>&lt;</a:t>
                      </a:r>
                      <a:r>
                        <a:rPr lang="zh-CN" sz="1200" kern="100" dirty="0">
                          <a:effectLst/>
                        </a:rPr>
                        <a:t>原料农残检测报告</a:t>
                      </a:r>
                      <a:r>
                        <a:rPr lang="en-US" sz="1200" kern="100" dirty="0">
                          <a:effectLst/>
                        </a:rPr>
                        <a:t>&gt;</a:t>
                      </a:r>
                      <a:r>
                        <a:rPr lang="zh-CN" sz="1200" kern="100" dirty="0">
                          <a:effectLst/>
                        </a:rPr>
                        <a:t>进行复核</a:t>
                      </a:r>
                      <a:r>
                        <a:rPr lang="en-US" sz="1200" kern="100" dirty="0" smtClean="0">
                          <a:effectLst/>
                        </a:rPr>
                        <a:t>;</a:t>
                      </a:r>
                    </a:p>
                    <a:p>
                      <a:pPr marL="0" indent="0" algn="l">
                        <a:spcAft>
                          <a:spcPts val="0"/>
                        </a:spcAft>
                        <a:buNone/>
                      </a:pPr>
                      <a:r>
                        <a:rPr lang="en-US" sz="1200" kern="100" dirty="0" smtClean="0">
                          <a:effectLst/>
                        </a:rPr>
                        <a:t>3</a:t>
                      </a:r>
                      <a:r>
                        <a:rPr lang="en-US" sz="1200" kern="100" dirty="0">
                          <a:effectLst/>
                        </a:rPr>
                        <a:t>.</a:t>
                      </a:r>
                      <a:r>
                        <a:rPr lang="zh-CN" sz="1200" kern="100" dirty="0">
                          <a:effectLst/>
                        </a:rPr>
                        <a:t>每年抽样送</a:t>
                      </a:r>
                      <a:r>
                        <a:rPr lang="zh-CN" sz="1200" kern="100" dirty="0" smtClean="0">
                          <a:effectLst/>
                        </a:rPr>
                        <a:t>检</a:t>
                      </a:r>
                      <a:endParaRPr lang="zh-CN" sz="1200" kern="100" dirty="0">
                        <a:effectLst/>
                        <a:latin typeface="Calibri"/>
                        <a:ea typeface="宋体"/>
                        <a:cs typeface="Times New Roman"/>
                      </a:endParaRPr>
                    </a:p>
                  </a:txBody>
                  <a:tcPr marL="61649" marR="61649" marT="0" marB="0"/>
                </a:tc>
                <a:tc>
                  <a:txBody>
                    <a:bodyPr/>
                    <a:lstStyle/>
                    <a:p>
                      <a:pPr algn="l">
                        <a:spcAft>
                          <a:spcPts val="0"/>
                        </a:spcAft>
                      </a:pPr>
                      <a:r>
                        <a:rPr lang="en-US" sz="1200" kern="100" dirty="0">
                          <a:effectLst/>
                        </a:rPr>
                        <a:t>1</a:t>
                      </a:r>
                      <a:r>
                        <a:rPr lang="en-US" sz="1200" kern="100" dirty="0" smtClean="0">
                          <a:effectLst/>
                        </a:rPr>
                        <a:t>. </a:t>
                      </a:r>
                      <a:r>
                        <a:rPr lang="zh-CN" sz="1200" kern="100" dirty="0" smtClean="0">
                          <a:effectLst/>
                        </a:rPr>
                        <a:t>农</a:t>
                      </a:r>
                      <a:r>
                        <a:rPr lang="zh-CN" sz="1200" kern="100" dirty="0">
                          <a:effectLst/>
                        </a:rPr>
                        <a:t>残快检记录</a:t>
                      </a:r>
                      <a:r>
                        <a:rPr lang="en-US" sz="1200" kern="100" dirty="0">
                          <a:effectLst/>
                        </a:rPr>
                        <a:t>;</a:t>
                      </a:r>
                      <a:endParaRPr lang="zh-CN" sz="1200" kern="100" dirty="0">
                        <a:effectLst/>
                      </a:endParaRPr>
                    </a:p>
                    <a:p>
                      <a:pPr algn="l">
                        <a:spcAft>
                          <a:spcPts val="0"/>
                        </a:spcAft>
                      </a:pPr>
                      <a:r>
                        <a:rPr lang="en-US" sz="1200" kern="100" dirty="0">
                          <a:effectLst/>
                        </a:rPr>
                        <a:t>2</a:t>
                      </a:r>
                      <a:r>
                        <a:rPr lang="en-US" sz="1200" kern="100" dirty="0" smtClean="0">
                          <a:effectLst/>
                        </a:rPr>
                        <a:t>. </a:t>
                      </a:r>
                      <a:r>
                        <a:rPr lang="zh-CN" sz="1200" kern="100" dirty="0" smtClean="0">
                          <a:effectLst/>
                        </a:rPr>
                        <a:t>原</a:t>
                      </a:r>
                      <a:r>
                        <a:rPr lang="zh-CN" sz="1200" kern="100" dirty="0">
                          <a:effectLst/>
                        </a:rPr>
                        <a:t>料农残检测报告</a:t>
                      </a:r>
                      <a:r>
                        <a:rPr lang="en-US" sz="1200" kern="100" dirty="0">
                          <a:effectLst/>
                        </a:rPr>
                        <a:t>;</a:t>
                      </a:r>
                      <a:endParaRPr lang="zh-CN" sz="1200" kern="100" dirty="0">
                        <a:effectLst/>
                      </a:endParaRPr>
                    </a:p>
                    <a:p>
                      <a:pPr algn="l">
                        <a:spcAft>
                          <a:spcPts val="0"/>
                        </a:spcAft>
                      </a:pPr>
                      <a:r>
                        <a:rPr lang="en-US" altLang="zh-CN" sz="1200" kern="100" dirty="0" smtClean="0">
                          <a:effectLst/>
                        </a:rPr>
                        <a:t>3. </a:t>
                      </a:r>
                      <a:r>
                        <a:rPr lang="zh-CN" sz="1200" kern="100" dirty="0" smtClean="0">
                          <a:effectLst/>
                        </a:rPr>
                        <a:t>供</a:t>
                      </a:r>
                      <a:r>
                        <a:rPr lang="zh-CN" sz="1200" kern="100" dirty="0">
                          <a:effectLst/>
                        </a:rPr>
                        <a:t>应商资质证明材料</a:t>
                      </a:r>
                      <a:endParaRPr lang="zh-CN" sz="1200" kern="100" dirty="0">
                        <a:effectLst/>
                        <a:latin typeface="Calibri"/>
                        <a:ea typeface="宋体"/>
                        <a:cs typeface="Times New Roman"/>
                      </a:endParaRPr>
                    </a:p>
                  </a:txBody>
                  <a:tcPr marL="61649" marR="61649" marT="0" marB="0"/>
                </a:tc>
              </a:tr>
              <a:tr h="433100">
                <a:tc>
                  <a:txBody>
                    <a:bodyPr/>
                    <a:lstStyle/>
                    <a:p>
                      <a:pPr algn="l">
                        <a:spcAft>
                          <a:spcPts val="0"/>
                        </a:spcAft>
                      </a:pPr>
                      <a:r>
                        <a:rPr lang="en-US" sz="900" kern="100">
                          <a:effectLst/>
                        </a:rPr>
                        <a:t> </a:t>
                      </a:r>
                      <a:endParaRPr lang="zh-CN" sz="900" kern="100">
                        <a:effectLst/>
                      </a:endParaRPr>
                    </a:p>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dirty="0">
                          <a:effectLst/>
                        </a:rPr>
                        <a:t> </a:t>
                      </a:r>
                      <a:endParaRPr lang="zh-CN" sz="900" kern="100" dirty="0">
                        <a:effectLst/>
                        <a:latin typeface="Calibri"/>
                        <a:ea typeface="宋体"/>
                        <a:cs typeface="Times New Roman"/>
                      </a:endParaRPr>
                    </a:p>
                  </a:txBody>
                  <a:tcPr marL="61649" marR="61649" marT="0" marB="0"/>
                </a:tc>
                <a:tc>
                  <a:txBody>
                    <a:bodyPr/>
                    <a:lstStyle/>
                    <a:p>
                      <a:endParaRPr lang="zh-CN" altLang="en-US" dirty="0"/>
                    </a:p>
                  </a:txBody>
                  <a:tcPr marL="61649" marR="61649" marT="0" marB="0"/>
                </a:tc>
                <a:tc>
                  <a:txBody>
                    <a:bodyPr/>
                    <a:lstStyle/>
                    <a:p>
                      <a:endParaRPr lang="zh-CN" altLang="en-US"/>
                    </a:p>
                  </a:txBody>
                  <a:tcPr marL="61649" marR="61649" marT="0" marB="0"/>
                </a:tc>
                <a:tc>
                  <a:txBody>
                    <a:bodyPr/>
                    <a:lstStyle/>
                    <a:p>
                      <a:endParaRPr lang="zh-CN" altLang="en-US"/>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r>
              <a:tr h="433100">
                <a:tc>
                  <a:txBody>
                    <a:bodyPr/>
                    <a:lstStyle/>
                    <a:p>
                      <a:pPr algn="l">
                        <a:spcAft>
                          <a:spcPts val="0"/>
                        </a:spcAft>
                      </a:pPr>
                      <a:r>
                        <a:rPr lang="en-US" sz="900" kern="100">
                          <a:effectLst/>
                        </a:rPr>
                        <a:t> </a:t>
                      </a:r>
                      <a:endParaRPr lang="zh-CN" sz="900" kern="100">
                        <a:effectLst/>
                      </a:endParaRPr>
                    </a:p>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endParaRPr lang="zh-CN" altLang="en-US"/>
                    </a:p>
                  </a:txBody>
                  <a:tcPr marL="61649" marR="61649" marT="0" marB="0"/>
                </a:tc>
                <a:tc>
                  <a:txBody>
                    <a:bodyPr/>
                    <a:lstStyle/>
                    <a:p>
                      <a:endParaRPr lang="zh-CN" altLang="en-US"/>
                    </a:p>
                  </a:txBody>
                  <a:tcPr marL="61649" marR="61649" marT="0" marB="0"/>
                </a:tc>
                <a:tc>
                  <a:txBody>
                    <a:bodyPr/>
                    <a:lstStyle/>
                    <a:p>
                      <a:endParaRPr lang="zh-CN" altLang="en-US"/>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r>
              <a:tr h="297768">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endParaRPr lang="zh-CN" altLang="en-US"/>
                    </a:p>
                  </a:txBody>
                  <a:tcPr marL="61649" marR="61649" marT="0" marB="0"/>
                </a:tc>
                <a:tc>
                  <a:txBody>
                    <a:bodyPr/>
                    <a:lstStyle/>
                    <a:p>
                      <a:endParaRPr lang="zh-CN" altLang="en-US"/>
                    </a:p>
                  </a:txBody>
                  <a:tcPr marL="61649" marR="61649" marT="0" marB="0"/>
                </a:tc>
                <a:tc>
                  <a:txBody>
                    <a:bodyPr/>
                    <a:lstStyle/>
                    <a:p>
                      <a:endParaRPr lang="zh-CN" altLang="en-US" dirty="0"/>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a:effectLst/>
                        </a:rPr>
                        <a:t> </a:t>
                      </a:r>
                      <a:endParaRPr lang="zh-CN" sz="900" kern="100">
                        <a:effectLst/>
                        <a:latin typeface="Calibri"/>
                        <a:ea typeface="宋体"/>
                        <a:cs typeface="Times New Roman"/>
                      </a:endParaRPr>
                    </a:p>
                  </a:txBody>
                  <a:tcPr marL="61649" marR="61649" marT="0" marB="0"/>
                </a:tc>
                <a:tc>
                  <a:txBody>
                    <a:bodyPr/>
                    <a:lstStyle/>
                    <a:p>
                      <a:pPr algn="l">
                        <a:spcAft>
                          <a:spcPts val="0"/>
                        </a:spcAft>
                      </a:pPr>
                      <a:r>
                        <a:rPr lang="en-US" sz="900" kern="100" dirty="0">
                          <a:effectLst/>
                        </a:rPr>
                        <a:t> </a:t>
                      </a:r>
                      <a:endParaRPr lang="zh-CN" sz="900" kern="100" dirty="0">
                        <a:effectLst/>
                        <a:latin typeface="Calibri"/>
                        <a:ea typeface="宋体"/>
                        <a:cs typeface="Times New Roman"/>
                      </a:endParaRPr>
                    </a:p>
                  </a:txBody>
                  <a:tcPr marL="61649" marR="61649" marT="0" marB="0"/>
                </a:tc>
              </a:tr>
            </a:tbl>
          </a:graphicData>
        </a:graphic>
      </p:graphicFrame>
    </p:spTree>
    <p:extLst>
      <p:ext uri="{BB962C8B-B14F-4D97-AF65-F5344CB8AC3E}">
        <p14:creationId xmlns:p14="http://schemas.microsoft.com/office/powerpoint/2010/main" val="12645006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76672"/>
            <a:ext cx="8229600" cy="504056"/>
          </a:xfrm>
        </p:spPr>
        <p:txBody>
          <a:bodyPr>
            <a:normAutofit fontScale="90000"/>
          </a:bodyPr>
          <a:lstStyle/>
          <a:p>
            <a:r>
              <a:rPr lang="en-US" altLang="zh-CN" sz="2800" dirty="0">
                <a:solidFill>
                  <a:srgbClr val="002060"/>
                </a:solidFill>
                <a:latin typeface="+mn-ea"/>
              </a:rPr>
              <a:t>※ </a:t>
            </a:r>
            <a:r>
              <a:rPr lang="en-US" altLang="zh-CN" sz="2800" dirty="0"/>
              <a:t>HACCP</a:t>
            </a:r>
            <a:r>
              <a:rPr lang="zh-CN" altLang="en-US" sz="2800" dirty="0"/>
              <a:t>计划工作表（其它格式）</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1274316429"/>
              </p:ext>
            </p:extLst>
          </p:nvPr>
        </p:nvGraphicFramePr>
        <p:xfrm>
          <a:off x="539552" y="1052738"/>
          <a:ext cx="8229600" cy="3672404"/>
        </p:xfrm>
        <a:graphic>
          <a:graphicData uri="http://schemas.openxmlformats.org/drawingml/2006/table">
            <a:tbl>
              <a:tblPr firstRow="1" firstCol="1" bandRow="1">
                <a:tableStyleId>{5C22544A-7EE6-4342-B048-85BDC9FD1C3A}</a:tableStyleId>
              </a:tblPr>
              <a:tblGrid>
                <a:gridCol w="725185"/>
                <a:gridCol w="761183"/>
                <a:gridCol w="516164"/>
                <a:gridCol w="1186191"/>
                <a:gridCol w="677575"/>
                <a:gridCol w="621836"/>
                <a:gridCol w="747829"/>
                <a:gridCol w="520809"/>
                <a:gridCol w="889498"/>
                <a:gridCol w="834921"/>
                <a:gridCol w="748409"/>
              </a:tblGrid>
              <a:tr h="367240">
                <a:tc>
                  <a:txBody>
                    <a:bodyPr/>
                    <a:lstStyle/>
                    <a:p>
                      <a:pPr algn="ctr">
                        <a:spcAft>
                          <a:spcPts val="0"/>
                        </a:spcAft>
                      </a:pPr>
                      <a:r>
                        <a:rPr lang="en-US" sz="1300" kern="100" dirty="0">
                          <a:effectLst/>
                        </a:rPr>
                        <a:t>1</a:t>
                      </a:r>
                      <a:endParaRPr lang="zh-CN" sz="1000" kern="100" dirty="0">
                        <a:effectLst/>
                        <a:latin typeface="Calibri"/>
                        <a:ea typeface="宋体"/>
                        <a:cs typeface="Times New Roman"/>
                      </a:endParaRPr>
                    </a:p>
                  </a:txBody>
                  <a:tcPr marL="62706" marR="62706" marT="0" marB="0"/>
                </a:tc>
                <a:tc>
                  <a:txBody>
                    <a:bodyPr/>
                    <a:lstStyle/>
                    <a:p>
                      <a:pPr algn="ctr">
                        <a:spcAft>
                          <a:spcPts val="0"/>
                        </a:spcAft>
                      </a:pPr>
                      <a:r>
                        <a:rPr lang="en-US" sz="1300" kern="100">
                          <a:effectLst/>
                        </a:rPr>
                        <a:t>2</a:t>
                      </a:r>
                      <a:endParaRPr lang="zh-CN" sz="1000" kern="100">
                        <a:effectLst/>
                        <a:latin typeface="Calibri"/>
                        <a:ea typeface="宋体"/>
                        <a:cs typeface="Times New Roman"/>
                      </a:endParaRPr>
                    </a:p>
                  </a:txBody>
                  <a:tcPr marL="62706" marR="62706" marT="0" marB="0"/>
                </a:tc>
                <a:tc>
                  <a:txBody>
                    <a:bodyPr/>
                    <a:lstStyle/>
                    <a:p>
                      <a:pPr algn="ctr">
                        <a:spcAft>
                          <a:spcPts val="0"/>
                        </a:spcAft>
                      </a:pPr>
                      <a:r>
                        <a:rPr lang="en-US" sz="1300" kern="100">
                          <a:effectLst/>
                        </a:rPr>
                        <a:t>3</a:t>
                      </a:r>
                      <a:endParaRPr lang="zh-CN" sz="1000" kern="100">
                        <a:effectLst/>
                        <a:latin typeface="Calibri"/>
                        <a:ea typeface="宋体"/>
                        <a:cs typeface="Times New Roman"/>
                      </a:endParaRPr>
                    </a:p>
                  </a:txBody>
                  <a:tcPr marL="62706" marR="62706" marT="0" marB="0"/>
                </a:tc>
                <a:tc>
                  <a:txBody>
                    <a:bodyPr/>
                    <a:lstStyle/>
                    <a:p>
                      <a:pPr algn="ctr">
                        <a:spcAft>
                          <a:spcPts val="0"/>
                        </a:spcAft>
                      </a:pPr>
                      <a:r>
                        <a:rPr lang="en-US" sz="1300" kern="100">
                          <a:effectLst/>
                        </a:rPr>
                        <a:t>4</a:t>
                      </a:r>
                      <a:endParaRPr lang="zh-CN" sz="1000" kern="100">
                        <a:effectLst/>
                        <a:latin typeface="Calibri"/>
                        <a:ea typeface="宋体"/>
                        <a:cs typeface="Times New Roman"/>
                      </a:endParaRPr>
                    </a:p>
                  </a:txBody>
                  <a:tcPr marL="62706" marR="62706" marT="0" marB="0"/>
                </a:tc>
                <a:tc>
                  <a:txBody>
                    <a:bodyPr/>
                    <a:lstStyle/>
                    <a:p>
                      <a:pPr algn="ctr">
                        <a:spcAft>
                          <a:spcPts val="0"/>
                        </a:spcAft>
                      </a:pPr>
                      <a:r>
                        <a:rPr lang="en-US" sz="1300" kern="100">
                          <a:effectLst/>
                        </a:rPr>
                        <a:t>5</a:t>
                      </a:r>
                      <a:endParaRPr lang="zh-CN" sz="1000" kern="100">
                        <a:effectLst/>
                        <a:latin typeface="Calibri"/>
                        <a:ea typeface="宋体"/>
                        <a:cs typeface="Times New Roman"/>
                      </a:endParaRPr>
                    </a:p>
                  </a:txBody>
                  <a:tcPr marL="62706" marR="62706" marT="0" marB="0"/>
                </a:tc>
                <a:tc>
                  <a:txBody>
                    <a:bodyPr/>
                    <a:lstStyle/>
                    <a:p>
                      <a:pPr algn="ctr">
                        <a:spcAft>
                          <a:spcPts val="0"/>
                        </a:spcAft>
                      </a:pPr>
                      <a:r>
                        <a:rPr lang="en-US" sz="1300" kern="100">
                          <a:effectLst/>
                        </a:rPr>
                        <a:t>6</a:t>
                      </a:r>
                      <a:endParaRPr lang="zh-CN" sz="1000" kern="100">
                        <a:effectLst/>
                        <a:latin typeface="Calibri"/>
                        <a:ea typeface="宋体"/>
                        <a:cs typeface="Times New Roman"/>
                      </a:endParaRPr>
                    </a:p>
                  </a:txBody>
                  <a:tcPr marL="62706" marR="62706" marT="0" marB="0"/>
                </a:tc>
                <a:tc>
                  <a:txBody>
                    <a:bodyPr/>
                    <a:lstStyle/>
                    <a:p>
                      <a:pPr algn="ctr">
                        <a:spcAft>
                          <a:spcPts val="0"/>
                        </a:spcAft>
                      </a:pPr>
                      <a:r>
                        <a:rPr lang="en-US" sz="1300" kern="100">
                          <a:effectLst/>
                        </a:rPr>
                        <a:t>7</a:t>
                      </a:r>
                      <a:endParaRPr lang="zh-CN" sz="1000" kern="100">
                        <a:effectLst/>
                        <a:latin typeface="Calibri"/>
                        <a:ea typeface="宋体"/>
                        <a:cs typeface="Times New Roman"/>
                      </a:endParaRPr>
                    </a:p>
                  </a:txBody>
                  <a:tcPr marL="62706" marR="62706" marT="0" marB="0"/>
                </a:tc>
                <a:tc>
                  <a:txBody>
                    <a:bodyPr/>
                    <a:lstStyle/>
                    <a:p>
                      <a:pPr algn="ctr">
                        <a:spcAft>
                          <a:spcPts val="0"/>
                        </a:spcAft>
                      </a:pPr>
                      <a:r>
                        <a:rPr lang="en-US" sz="1300" kern="100">
                          <a:effectLst/>
                        </a:rPr>
                        <a:t>8</a:t>
                      </a:r>
                      <a:endParaRPr lang="zh-CN" sz="1000" kern="100">
                        <a:effectLst/>
                        <a:latin typeface="Calibri"/>
                        <a:ea typeface="宋体"/>
                        <a:cs typeface="Times New Roman"/>
                      </a:endParaRPr>
                    </a:p>
                  </a:txBody>
                  <a:tcPr marL="62706" marR="62706" marT="0" marB="0"/>
                </a:tc>
                <a:tc>
                  <a:txBody>
                    <a:bodyPr/>
                    <a:lstStyle/>
                    <a:p>
                      <a:pPr algn="ctr">
                        <a:spcAft>
                          <a:spcPts val="0"/>
                        </a:spcAft>
                      </a:pPr>
                      <a:r>
                        <a:rPr lang="en-US" sz="1300" kern="100">
                          <a:effectLst/>
                        </a:rPr>
                        <a:t>9</a:t>
                      </a:r>
                      <a:endParaRPr lang="zh-CN" sz="1000" kern="100">
                        <a:effectLst/>
                        <a:latin typeface="Calibri"/>
                        <a:ea typeface="宋体"/>
                        <a:cs typeface="Times New Roman"/>
                      </a:endParaRPr>
                    </a:p>
                  </a:txBody>
                  <a:tcPr marL="62706" marR="62706" marT="0" marB="0"/>
                </a:tc>
                <a:tc>
                  <a:txBody>
                    <a:bodyPr/>
                    <a:lstStyle/>
                    <a:p>
                      <a:pPr algn="ctr">
                        <a:spcAft>
                          <a:spcPts val="0"/>
                        </a:spcAft>
                      </a:pPr>
                      <a:r>
                        <a:rPr lang="en-US" sz="1300" kern="100">
                          <a:effectLst/>
                        </a:rPr>
                        <a:t>10</a:t>
                      </a:r>
                      <a:endParaRPr lang="zh-CN" sz="1000" kern="100">
                        <a:effectLst/>
                        <a:latin typeface="Calibri"/>
                        <a:ea typeface="宋体"/>
                        <a:cs typeface="Times New Roman"/>
                      </a:endParaRPr>
                    </a:p>
                  </a:txBody>
                  <a:tcPr marL="62706" marR="62706" marT="0" marB="0"/>
                </a:tc>
                <a:tc>
                  <a:txBody>
                    <a:bodyPr/>
                    <a:lstStyle/>
                    <a:p>
                      <a:pPr algn="ctr">
                        <a:spcAft>
                          <a:spcPts val="0"/>
                        </a:spcAft>
                      </a:pPr>
                      <a:r>
                        <a:rPr lang="en-US" sz="1300" kern="100">
                          <a:effectLst/>
                        </a:rPr>
                        <a:t>11</a:t>
                      </a:r>
                      <a:endParaRPr lang="zh-CN" sz="1000" kern="100">
                        <a:effectLst/>
                        <a:latin typeface="Calibri"/>
                        <a:ea typeface="宋体"/>
                        <a:cs typeface="Times New Roman"/>
                      </a:endParaRPr>
                    </a:p>
                  </a:txBody>
                  <a:tcPr marL="62706" marR="62706" marT="0" marB="0"/>
                </a:tc>
              </a:tr>
              <a:tr h="367240">
                <a:tc gridSpan="2">
                  <a:txBody>
                    <a:bodyPr/>
                    <a:lstStyle/>
                    <a:p>
                      <a:pPr algn="ctr">
                        <a:spcAft>
                          <a:spcPts val="0"/>
                        </a:spcAft>
                      </a:pPr>
                      <a:r>
                        <a:rPr lang="zh-CN" sz="1300" kern="100">
                          <a:effectLst/>
                        </a:rPr>
                        <a:t>关键控制点</a:t>
                      </a:r>
                      <a:r>
                        <a:rPr lang="en-US" sz="1300" kern="100">
                          <a:effectLst/>
                        </a:rPr>
                        <a:t>CCP</a:t>
                      </a:r>
                      <a:endParaRPr lang="zh-CN" sz="1000" kern="100">
                        <a:effectLst/>
                        <a:latin typeface="Calibri"/>
                        <a:ea typeface="宋体"/>
                        <a:cs typeface="Times New Roman"/>
                      </a:endParaRPr>
                    </a:p>
                  </a:txBody>
                  <a:tcPr marL="62706" marR="62706" marT="0" marB="0"/>
                </a:tc>
                <a:tc hMerge="1">
                  <a:txBody>
                    <a:bodyPr/>
                    <a:lstStyle/>
                    <a:p>
                      <a:endParaRPr lang="zh-CN" altLang="en-US"/>
                    </a:p>
                  </a:txBody>
                  <a:tcPr/>
                </a:tc>
                <a:tc rowSpan="2">
                  <a:txBody>
                    <a:bodyPr/>
                    <a:lstStyle/>
                    <a:p>
                      <a:pPr algn="ctr">
                        <a:spcAft>
                          <a:spcPts val="0"/>
                        </a:spcAft>
                      </a:pPr>
                      <a:r>
                        <a:rPr lang="zh-CN" sz="1100" kern="100">
                          <a:effectLst/>
                        </a:rPr>
                        <a:t>显著危害</a:t>
                      </a:r>
                      <a:endParaRPr lang="zh-CN" sz="1000" kern="100">
                        <a:effectLst/>
                        <a:latin typeface="Calibri"/>
                        <a:ea typeface="宋体"/>
                        <a:cs typeface="Times New Roman"/>
                      </a:endParaRPr>
                    </a:p>
                  </a:txBody>
                  <a:tcPr marL="62706" marR="62706" marT="0" marB="0"/>
                </a:tc>
                <a:tc rowSpan="2">
                  <a:txBody>
                    <a:bodyPr/>
                    <a:lstStyle/>
                    <a:p>
                      <a:pPr algn="l">
                        <a:spcAft>
                          <a:spcPts val="0"/>
                        </a:spcAft>
                      </a:pPr>
                      <a:r>
                        <a:rPr lang="en-US" sz="1100" kern="100" dirty="0">
                          <a:effectLst/>
                        </a:rPr>
                        <a:t>CCP</a:t>
                      </a:r>
                      <a:r>
                        <a:rPr lang="zh-CN" sz="1100" kern="100" dirty="0">
                          <a:effectLst/>
                        </a:rPr>
                        <a:t>的关键限值</a:t>
                      </a:r>
                      <a:endParaRPr lang="zh-CN" sz="1000" kern="100" dirty="0">
                        <a:effectLst/>
                        <a:latin typeface="Calibri"/>
                        <a:ea typeface="宋体"/>
                        <a:cs typeface="Times New Roman"/>
                      </a:endParaRPr>
                    </a:p>
                  </a:txBody>
                  <a:tcPr marL="62706" marR="62706" marT="0" marB="0"/>
                </a:tc>
                <a:tc gridSpan="4">
                  <a:txBody>
                    <a:bodyPr/>
                    <a:lstStyle/>
                    <a:p>
                      <a:pPr algn="ctr">
                        <a:spcAft>
                          <a:spcPts val="0"/>
                        </a:spcAft>
                      </a:pPr>
                      <a:r>
                        <a:rPr lang="zh-CN" sz="1300" kern="100">
                          <a:effectLst/>
                        </a:rPr>
                        <a:t>监控</a:t>
                      </a:r>
                      <a:endParaRPr lang="zh-CN" sz="1000" kern="100">
                        <a:effectLst/>
                        <a:latin typeface="Calibri"/>
                        <a:ea typeface="宋体"/>
                        <a:cs typeface="Times New Roman"/>
                      </a:endParaRPr>
                    </a:p>
                  </a:txBody>
                  <a:tcPr marL="62706" marR="62706" marT="0" marB="0"/>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rowSpan="2">
                  <a:txBody>
                    <a:bodyPr/>
                    <a:lstStyle/>
                    <a:p>
                      <a:pPr algn="ctr">
                        <a:spcAft>
                          <a:spcPts val="0"/>
                        </a:spcAft>
                      </a:pPr>
                      <a:r>
                        <a:rPr lang="zh-CN" sz="1300" kern="100">
                          <a:effectLst/>
                        </a:rPr>
                        <a:t>纠偏措施</a:t>
                      </a:r>
                      <a:endParaRPr lang="zh-CN" sz="1000" kern="100">
                        <a:effectLst/>
                        <a:latin typeface="Calibri"/>
                        <a:ea typeface="宋体"/>
                        <a:cs typeface="Times New Roman"/>
                      </a:endParaRPr>
                    </a:p>
                  </a:txBody>
                  <a:tcPr marL="62706" marR="62706" marT="0" marB="0"/>
                </a:tc>
                <a:tc rowSpan="2">
                  <a:txBody>
                    <a:bodyPr/>
                    <a:lstStyle/>
                    <a:p>
                      <a:pPr algn="ctr">
                        <a:spcAft>
                          <a:spcPts val="0"/>
                        </a:spcAft>
                      </a:pPr>
                      <a:r>
                        <a:rPr lang="zh-CN" sz="1300" kern="100">
                          <a:effectLst/>
                        </a:rPr>
                        <a:t>验证</a:t>
                      </a:r>
                      <a:endParaRPr lang="zh-CN" sz="1000" kern="100">
                        <a:effectLst/>
                        <a:latin typeface="Calibri"/>
                        <a:ea typeface="宋体"/>
                        <a:cs typeface="Times New Roman"/>
                      </a:endParaRPr>
                    </a:p>
                  </a:txBody>
                  <a:tcPr marL="62706" marR="62706" marT="0" marB="0"/>
                </a:tc>
                <a:tc rowSpan="2">
                  <a:txBody>
                    <a:bodyPr/>
                    <a:lstStyle/>
                    <a:p>
                      <a:pPr algn="ctr">
                        <a:spcAft>
                          <a:spcPts val="0"/>
                        </a:spcAft>
                      </a:pPr>
                      <a:r>
                        <a:rPr lang="zh-CN" sz="1300" kern="100">
                          <a:effectLst/>
                        </a:rPr>
                        <a:t>记录</a:t>
                      </a:r>
                      <a:endParaRPr lang="zh-CN" sz="1000" kern="100">
                        <a:effectLst/>
                        <a:latin typeface="Calibri"/>
                        <a:ea typeface="宋体"/>
                        <a:cs typeface="Times New Roman"/>
                      </a:endParaRPr>
                    </a:p>
                  </a:txBody>
                  <a:tcPr marL="62706" marR="62706" marT="0" marB="0"/>
                </a:tc>
              </a:tr>
              <a:tr h="734482">
                <a:tc>
                  <a:txBody>
                    <a:bodyPr/>
                    <a:lstStyle/>
                    <a:p>
                      <a:pPr algn="l">
                        <a:spcAft>
                          <a:spcPts val="0"/>
                        </a:spcAft>
                      </a:pPr>
                      <a:r>
                        <a:rPr lang="zh-CN" sz="1300" kern="100">
                          <a:effectLst/>
                        </a:rPr>
                        <a:t>加工步骤</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CCP</a:t>
                      </a:r>
                      <a:r>
                        <a:rPr lang="zh-CN" sz="1300" kern="100">
                          <a:effectLst/>
                        </a:rPr>
                        <a:t>编号</a:t>
                      </a:r>
                      <a:endParaRPr lang="zh-CN" sz="1000" kern="100">
                        <a:effectLst/>
                        <a:latin typeface="Calibri"/>
                        <a:ea typeface="宋体"/>
                        <a:cs typeface="Times New Roman"/>
                      </a:endParaRPr>
                    </a:p>
                  </a:txBody>
                  <a:tcPr marL="62706" marR="62706" marT="0" marB="0"/>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zh-CN" sz="1300" kern="100">
                          <a:effectLst/>
                        </a:rPr>
                        <a:t>对象</a:t>
                      </a:r>
                      <a:endParaRPr lang="zh-CN" sz="1000" kern="100">
                        <a:effectLst/>
                        <a:latin typeface="Calibri"/>
                        <a:ea typeface="宋体"/>
                        <a:cs typeface="Times New Roman"/>
                      </a:endParaRPr>
                    </a:p>
                  </a:txBody>
                  <a:tcPr marL="62706" marR="62706" marT="0" marB="0"/>
                </a:tc>
                <a:tc>
                  <a:txBody>
                    <a:bodyPr/>
                    <a:lstStyle/>
                    <a:p>
                      <a:pPr algn="ctr">
                        <a:spcAft>
                          <a:spcPts val="0"/>
                        </a:spcAft>
                      </a:pPr>
                      <a:r>
                        <a:rPr lang="zh-CN" sz="1300" kern="100">
                          <a:effectLst/>
                        </a:rPr>
                        <a:t>方法</a:t>
                      </a:r>
                      <a:endParaRPr lang="zh-CN" sz="1000" kern="100">
                        <a:effectLst/>
                        <a:latin typeface="Calibri"/>
                        <a:ea typeface="宋体"/>
                        <a:cs typeface="Times New Roman"/>
                      </a:endParaRPr>
                    </a:p>
                  </a:txBody>
                  <a:tcPr marL="62706" marR="62706" marT="0" marB="0"/>
                </a:tc>
                <a:tc>
                  <a:txBody>
                    <a:bodyPr/>
                    <a:lstStyle/>
                    <a:p>
                      <a:pPr algn="ctr">
                        <a:spcAft>
                          <a:spcPts val="0"/>
                        </a:spcAft>
                      </a:pPr>
                      <a:r>
                        <a:rPr lang="zh-CN" sz="1300" kern="100">
                          <a:effectLst/>
                        </a:rPr>
                        <a:t>频率</a:t>
                      </a:r>
                      <a:endParaRPr lang="zh-CN" sz="1000" kern="100">
                        <a:effectLst/>
                        <a:latin typeface="Calibri"/>
                        <a:ea typeface="宋体"/>
                        <a:cs typeface="Times New Roman"/>
                      </a:endParaRPr>
                    </a:p>
                  </a:txBody>
                  <a:tcPr marL="62706" marR="62706" marT="0" marB="0"/>
                </a:tc>
                <a:tc>
                  <a:txBody>
                    <a:bodyPr/>
                    <a:lstStyle/>
                    <a:p>
                      <a:pPr algn="ctr">
                        <a:spcAft>
                          <a:spcPts val="0"/>
                        </a:spcAft>
                      </a:pPr>
                      <a:r>
                        <a:rPr lang="zh-CN" sz="1300" kern="100">
                          <a:effectLst/>
                        </a:rPr>
                        <a:t>人员</a:t>
                      </a:r>
                      <a:endParaRPr lang="zh-CN" sz="1000" kern="100">
                        <a:effectLst/>
                        <a:latin typeface="Calibri"/>
                        <a:ea typeface="宋体"/>
                        <a:cs typeface="Times New Roman"/>
                      </a:endParaRPr>
                    </a:p>
                  </a:txBody>
                  <a:tcPr marL="62706" marR="62706" marT="0" marB="0"/>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1101722">
                <a:tc>
                  <a:txBody>
                    <a:bodyPr/>
                    <a:lstStyle/>
                    <a:p>
                      <a:pPr algn="l">
                        <a:spcAft>
                          <a:spcPts val="0"/>
                        </a:spcAft>
                      </a:pPr>
                      <a:r>
                        <a:rPr lang="zh-CN" sz="1300" kern="100">
                          <a:effectLst/>
                        </a:rPr>
                        <a:t>原料接收</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CCP#1</a:t>
                      </a:r>
                      <a:endParaRPr lang="zh-CN" sz="1000" kern="100">
                        <a:effectLst/>
                      </a:endParaRPr>
                    </a:p>
                    <a:p>
                      <a:pPr algn="just">
                        <a:spcAft>
                          <a:spcPts val="0"/>
                        </a:spcAft>
                      </a:pPr>
                      <a:r>
                        <a:rPr lang="en-US" sz="1300" kern="100">
                          <a:effectLst/>
                        </a:rPr>
                        <a:t> </a:t>
                      </a:r>
                      <a:endParaRPr lang="zh-CN" sz="1000" kern="100">
                        <a:effectLst/>
                      </a:endParaRPr>
                    </a:p>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dirty="0">
                          <a:effectLst/>
                        </a:rPr>
                        <a:t> </a:t>
                      </a:r>
                      <a:endParaRPr lang="zh-CN" sz="1000" kern="100" dirty="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r>
              <a:tr h="367240">
                <a:tc>
                  <a:txBody>
                    <a:bodyPr/>
                    <a:lstStyle/>
                    <a:p>
                      <a:pPr algn="l">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r>
              <a:tr h="367240">
                <a:tc>
                  <a:txBody>
                    <a:bodyPr/>
                    <a:lstStyle/>
                    <a:p>
                      <a:pPr algn="l">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r>
              <a:tr h="367240">
                <a:tc>
                  <a:txBody>
                    <a:bodyPr/>
                    <a:lstStyle/>
                    <a:p>
                      <a:pPr algn="l">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dirty="0">
                          <a:effectLst/>
                        </a:rPr>
                        <a:t> </a:t>
                      </a:r>
                      <a:endParaRPr lang="zh-CN" sz="1000" kern="100" dirty="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a:effectLst/>
                        </a:rPr>
                        <a:t> </a:t>
                      </a:r>
                      <a:endParaRPr lang="zh-CN" sz="1000" kern="100">
                        <a:effectLst/>
                        <a:latin typeface="Calibri"/>
                        <a:ea typeface="宋体"/>
                        <a:cs typeface="Times New Roman"/>
                      </a:endParaRPr>
                    </a:p>
                  </a:txBody>
                  <a:tcPr marL="62706" marR="62706" marT="0" marB="0"/>
                </a:tc>
                <a:tc>
                  <a:txBody>
                    <a:bodyPr/>
                    <a:lstStyle/>
                    <a:p>
                      <a:pPr algn="just">
                        <a:spcAft>
                          <a:spcPts val="0"/>
                        </a:spcAft>
                      </a:pPr>
                      <a:r>
                        <a:rPr lang="en-US" sz="1300" kern="100" dirty="0">
                          <a:effectLst/>
                        </a:rPr>
                        <a:t> </a:t>
                      </a:r>
                      <a:endParaRPr lang="zh-CN" sz="1000" kern="100" dirty="0">
                        <a:effectLst/>
                        <a:latin typeface="Calibri"/>
                        <a:ea typeface="宋体"/>
                        <a:cs typeface="Times New Roman"/>
                      </a:endParaRPr>
                    </a:p>
                  </a:txBody>
                  <a:tcPr marL="62706" marR="62706" marT="0" marB="0"/>
                </a:tc>
              </a:tr>
            </a:tbl>
          </a:graphicData>
        </a:graphic>
      </p:graphicFrame>
    </p:spTree>
    <p:extLst>
      <p:ext uri="{BB962C8B-B14F-4D97-AF65-F5344CB8AC3E}">
        <p14:creationId xmlns:p14="http://schemas.microsoft.com/office/powerpoint/2010/main" val="14908982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88640"/>
            <a:ext cx="8229600" cy="360040"/>
          </a:xfrm>
        </p:spPr>
        <p:txBody>
          <a:bodyPr>
            <a:noAutofit/>
          </a:bodyPr>
          <a:lstStyle/>
          <a:p>
            <a:r>
              <a:rPr lang="en-US" altLang="zh-CN" sz="2400" b="1" dirty="0">
                <a:solidFill>
                  <a:srgbClr val="FF0000"/>
                </a:solidFill>
              </a:rPr>
              <a:t> </a:t>
            </a:r>
            <a:r>
              <a:rPr lang="en-US" altLang="zh-CN" sz="2400" b="1" dirty="0" smtClean="0">
                <a:solidFill>
                  <a:srgbClr val="FF0000"/>
                </a:solidFill>
              </a:rPr>
              <a:t>   HACCP</a:t>
            </a:r>
            <a:r>
              <a:rPr lang="zh-CN" altLang="en-US" sz="2400" b="1" dirty="0">
                <a:solidFill>
                  <a:srgbClr val="FF0000"/>
                </a:solidFill>
              </a:rPr>
              <a:t>计划工作表</a:t>
            </a:r>
            <a:r>
              <a:rPr lang="zh-CN" altLang="en-US" sz="2400" b="1" dirty="0" smtClean="0">
                <a:solidFill>
                  <a:srgbClr val="FF0000"/>
                </a:solidFill>
              </a:rPr>
              <a:t>（净水过程示</a:t>
            </a:r>
            <a:r>
              <a:rPr lang="zh-CN" altLang="en-US" sz="2400" b="1" dirty="0">
                <a:solidFill>
                  <a:srgbClr val="FF0000"/>
                </a:solidFill>
              </a:rPr>
              <a:t>例）</a:t>
            </a:r>
            <a:endParaRPr lang="zh-CN" altLang="en-US" sz="2400" b="1" dirty="0"/>
          </a:p>
        </p:txBody>
      </p:sp>
      <p:graphicFrame>
        <p:nvGraphicFramePr>
          <p:cNvPr id="6" name="内容占位符 5"/>
          <p:cNvGraphicFramePr>
            <a:graphicFrameLocks noGrp="1"/>
          </p:cNvGraphicFramePr>
          <p:nvPr>
            <p:ph idx="1"/>
            <p:extLst>
              <p:ext uri="{D42A27DB-BD31-4B8C-83A1-F6EECF244321}">
                <p14:modId xmlns:p14="http://schemas.microsoft.com/office/powerpoint/2010/main" val="1505141224"/>
              </p:ext>
            </p:extLst>
          </p:nvPr>
        </p:nvGraphicFramePr>
        <p:xfrm>
          <a:off x="251520" y="617676"/>
          <a:ext cx="8399661" cy="6065920"/>
        </p:xfrm>
        <a:graphic>
          <a:graphicData uri="http://schemas.openxmlformats.org/drawingml/2006/table">
            <a:tbl>
              <a:tblPr>
                <a:tableStyleId>{5C22544A-7EE6-4342-B048-85BDC9FD1C3A}</a:tableStyleId>
              </a:tblPr>
              <a:tblGrid>
                <a:gridCol w="664318"/>
                <a:gridCol w="885757"/>
                <a:gridCol w="738131"/>
                <a:gridCol w="590503"/>
                <a:gridCol w="738131"/>
                <a:gridCol w="516691"/>
                <a:gridCol w="738131"/>
                <a:gridCol w="1623886"/>
                <a:gridCol w="1040019"/>
                <a:gridCol w="298692"/>
                <a:gridCol w="565402"/>
              </a:tblGrid>
              <a:tr h="98327">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zh-CN" sz="1000" kern="100" dirty="0" smtClean="0">
                          <a:effectLst/>
                        </a:rPr>
                        <a:t>显著的危害</a:t>
                      </a:r>
                      <a:endParaRPr lang="zh-CN" altLang="zh-CN" sz="1000" kern="100" dirty="0" smtClean="0">
                        <a:effectLst/>
                        <a:latin typeface="Times New Roman"/>
                        <a:ea typeface="宋体"/>
                      </a:endParaRPr>
                    </a:p>
                  </a:txBody>
                  <a:tcPr marL="59991" marR="59991" marT="0" marB="0" anchor="ct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zh-CN" sz="1000" kern="100" dirty="0" smtClean="0">
                          <a:effectLst/>
                        </a:rPr>
                        <a:t>关键控制点</a:t>
                      </a:r>
                      <a:r>
                        <a:rPr lang="en-US" altLang="zh-CN" sz="1000" kern="100" dirty="0" smtClean="0">
                          <a:effectLst/>
                        </a:rPr>
                        <a:t>CCP</a:t>
                      </a:r>
                      <a:endParaRPr lang="zh-CN" altLang="zh-CN" sz="1000" kern="100" dirty="0" smtClean="0">
                        <a:effectLst/>
                        <a:latin typeface="Times New Roman"/>
                        <a:ea typeface="宋体"/>
                      </a:endParaRPr>
                    </a:p>
                    <a:p>
                      <a:pPr algn="ctr">
                        <a:spcAft>
                          <a:spcPts val="0"/>
                        </a:spcAft>
                      </a:pPr>
                      <a:endParaRPr lang="zh-CN" sz="1000" kern="100" dirty="0">
                        <a:effectLst/>
                        <a:latin typeface="Times New Roman"/>
                        <a:ea typeface="宋体"/>
                      </a:endParaRPr>
                    </a:p>
                  </a:txBody>
                  <a:tcPr marL="59991" marR="59991" marT="0" marB="0" anchor="ctr"/>
                </a:tc>
                <a:tc rowSpan="2">
                  <a:txBody>
                    <a:bodyPr/>
                    <a:lstStyle/>
                    <a:p>
                      <a:pPr algn="ctr">
                        <a:spcAft>
                          <a:spcPts val="0"/>
                        </a:spcAft>
                      </a:pPr>
                      <a:r>
                        <a:rPr lang="zh-CN" sz="1000" kern="100" dirty="0">
                          <a:effectLst/>
                        </a:rPr>
                        <a:t>关键限值</a:t>
                      </a:r>
                    </a:p>
                    <a:p>
                      <a:pPr algn="ctr">
                        <a:spcAft>
                          <a:spcPts val="0"/>
                        </a:spcAft>
                      </a:pPr>
                      <a:r>
                        <a:rPr lang="en-US" sz="1000" kern="100" dirty="0">
                          <a:effectLst/>
                        </a:rPr>
                        <a:t>CL</a:t>
                      </a:r>
                      <a:endParaRPr lang="zh-CN" sz="1000" kern="100" dirty="0">
                        <a:effectLst/>
                        <a:latin typeface="Times New Roman"/>
                        <a:ea typeface="宋体"/>
                      </a:endParaRPr>
                    </a:p>
                  </a:txBody>
                  <a:tcPr marL="59991" marR="59991" marT="0" marB="0" anchor="ctr"/>
                </a:tc>
                <a:tc gridSpan="7">
                  <a:txBody>
                    <a:bodyPr/>
                    <a:lstStyle/>
                    <a:p>
                      <a:pPr algn="ctr">
                        <a:spcAft>
                          <a:spcPts val="0"/>
                        </a:spcAft>
                      </a:pPr>
                      <a:r>
                        <a:rPr lang="zh-CN" sz="100" kern="100" dirty="0">
                          <a:effectLst/>
                        </a:rPr>
                        <a:t>监</a:t>
                      </a:r>
                      <a:r>
                        <a:rPr lang="en-US" sz="100" kern="100" dirty="0">
                          <a:effectLst/>
                        </a:rPr>
                        <a:t>          </a:t>
                      </a:r>
                      <a:r>
                        <a:rPr lang="zh-CN" sz="100" kern="100" dirty="0">
                          <a:effectLst/>
                        </a:rPr>
                        <a:t>控</a:t>
                      </a:r>
                      <a:endParaRPr lang="zh-CN" sz="100" kern="100" dirty="0">
                        <a:effectLst/>
                        <a:latin typeface="Times New Roman"/>
                        <a:ea typeface="宋体"/>
                      </a:endParaRPr>
                    </a:p>
                  </a:txBody>
                  <a:tcPr marL="5945" marR="5945"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algn="ctr">
                        <a:spcAft>
                          <a:spcPts val="0"/>
                        </a:spcAft>
                      </a:pPr>
                      <a:r>
                        <a:rPr lang="zh-CN" sz="100" kern="100">
                          <a:effectLst/>
                        </a:rPr>
                        <a:t>纠偏行动</a:t>
                      </a:r>
                      <a:endParaRPr lang="zh-CN" sz="100" kern="100">
                        <a:effectLst/>
                        <a:latin typeface="Times New Roman"/>
                        <a:ea typeface="宋体"/>
                      </a:endParaRPr>
                    </a:p>
                  </a:txBody>
                  <a:tcPr marL="5945" marR="5945" marT="0" marB="0" anchor="ctr"/>
                </a:tc>
              </a:tr>
              <a:tr h="376297">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zh-CN" sz="900" b="1" kern="100">
                          <a:effectLst/>
                          <a:latin typeface="Times New Roman"/>
                          <a:ea typeface="仿宋"/>
                          <a:cs typeface="宋体"/>
                        </a:rPr>
                        <a:t>对 象</a:t>
                      </a:r>
                      <a:endParaRPr lang="zh-CN" sz="1050" kern="100">
                        <a:effectLst/>
                        <a:latin typeface="Times New Roman"/>
                        <a:ea typeface="宋体"/>
                      </a:endParaRPr>
                    </a:p>
                  </a:txBody>
                  <a:tcPr marL="68580" marR="68580" marT="0" marB="0" anchor="ctr"/>
                </a:tc>
                <a:tc>
                  <a:txBody>
                    <a:bodyPr/>
                    <a:lstStyle/>
                    <a:p>
                      <a:pPr algn="ctr">
                        <a:spcAft>
                          <a:spcPts val="0"/>
                        </a:spcAft>
                      </a:pPr>
                      <a:r>
                        <a:rPr lang="zh-CN" sz="900" b="1" kern="100" dirty="0">
                          <a:effectLst/>
                          <a:latin typeface="Times New Roman"/>
                          <a:ea typeface="仿宋"/>
                          <a:cs typeface="宋体"/>
                        </a:rPr>
                        <a:t>方 法</a:t>
                      </a:r>
                      <a:endParaRPr lang="zh-CN" sz="1050" kern="100" dirty="0">
                        <a:effectLst/>
                        <a:latin typeface="Times New Roman"/>
                        <a:ea typeface="宋体"/>
                      </a:endParaRPr>
                    </a:p>
                  </a:txBody>
                  <a:tcPr marL="68580" marR="68580" marT="0" marB="0" anchor="ctr"/>
                </a:tc>
                <a:tc>
                  <a:txBody>
                    <a:bodyPr/>
                    <a:lstStyle/>
                    <a:p>
                      <a:pPr algn="ctr">
                        <a:spcAft>
                          <a:spcPts val="0"/>
                        </a:spcAft>
                      </a:pPr>
                      <a:r>
                        <a:rPr lang="zh-CN" sz="900" b="1" kern="100">
                          <a:effectLst/>
                          <a:latin typeface="Times New Roman"/>
                          <a:ea typeface="仿宋"/>
                          <a:cs typeface="宋体"/>
                        </a:rPr>
                        <a:t>频 率</a:t>
                      </a:r>
                      <a:endParaRPr lang="zh-CN" sz="1050" kern="100">
                        <a:effectLst/>
                        <a:latin typeface="Times New Roman"/>
                        <a:ea typeface="宋体"/>
                      </a:endParaRPr>
                    </a:p>
                  </a:txBody>
                  <a:tcPr marL="68580" marR="68580" marT="0" marB="0" anchor="ctr"/>
                </a:tc>
                <a:tc>
                  <a:txBody>
                    <a:bodyPr/>
                    <a:lstStyle/>
                    <a:p>
                      <a:pPr algn="ctr">
                        <a:spcAft>
                          <a:spcPts val="0"/>
                        </a:spcAft>
                      </a:pPr>
                      <a:r>
                        <a:rPr lang="zh-CN" sz="900" b="1" kern="100" dirty="0">
                          <a:effectLst/>
                          <a:latin typeface="Times New Roman"/>
                          <a:ea typeface="仿宋"/>
                          <a:cs typeface="宋体"/>
                        </a:rPr>
                        <a:t>监控者</a:t>
                      </a:r>
                      <a:endParaRPr lang="zh-CN" sz="1050" kern="100" dirty="0">
                        <a:effectLst/>
                        <a:latin typeface="Times New Roman"/>
                        <a:ea typeface="宋体"/>
                      </a:endParaRPr>
                    </a:p>
                  </a:txBody>
                  <a:tcPr marL="68580" marR="68580" marT="0" marB="0" anchor="ctr"/>
                </a:tc>
                <a:tc>
                  <a:txBody>
                    <a:bodyPr/>
                    <a:lstStyle/>
                    <a:p>
                      <a:pPr algn="ctr">
                        <a:spcAft>
                          <a:spcPts val="0"/>
                        </a:spcAft>
                      </a:pPr>
                      <a:r>
                        <a:rPr kumimoji="0" lang="zh-CN" altLang="zh-CN" sz="900" b="1" kern="1200" dirty="0" smtClean="0">
                          <a:solidFill>
                            <a:schemeClr val="dk1"/>
                          </a:solidFill>
                          <a:effectLst/>
                          <a:latin typeface="+mn-lt"/>
                          <a:ea typeface="+mn-ea"/>
                          <a:cs typeface="+mn-cs"/>
                        </a:rPr>
                        <a:t>纠偏行动</a:t>
                      </a:r>
                      <a:r>
                        <a:rPr lang="en-US" sz="900" kern="100" dirty="0">
                          <a:effectLst/>
                        </a:rPr>
                        <a:t> </a:t>
                      </a:r>
                      <a:endParaRPr lang="zh-CN" sz="900" kern="100" dirty="0">
                        <a:effectLst/>
                        <a:latin typeface="Times New Roman"/>
                        <a:ea typeface="宋体"/>
                      </a:endParaRPr>
                    </a:p>
                  </a:txBody>
                  <a:tcPr marL="5945" marR="5945" marT="0" marB="0" anchor="ctr"/>
                </a:tc>
                <a:tc>
                  <a:txBody>
                    <a:bodyPr/>
                    <a:lstStyle/>
                    <a:p>
                      <a:pPr algn="ctr"/>
                      <a:r>
                        <a:rPr lang="zh-CN" altLang="en-US" sz="1200" dirty="0" smtClean="0"/>
                        <a:t>记录</a:t>
                      </a:r>
                      <a:endParaRPr lang="zh-CN" altLang="en-US" sz="1200" dirty="0"/>
                    </a:p>
                  </a:txBody>
                  <a:tcPr marL="7926" marR="7926" marT="3963" marB="3963"/>
                </a:tc>
                <a:tc gridSpan="2">
                  <a:txBody>
                    <a:bodyPr/>
                    <a:lstStyle/>
                    <a:p>
                      <a:pPr algn="ctr"/>
                      <a:r>
                        <a:rPr lang="zh-CN" altLang="en-US" sz="1200" dirty="0" smtClean="0"/>
                        <a:t>验证</a:t>
                      </a:r>
                      <a:endParaRPr lang="zh-CN" altLang="en-US" sz="1200" dirty="0"/>
                    </a:p>
                  </a:txBody>
                  <a:tcPr marL="7926" marR="7926" marT="3963" marB="3963"/>
                </a:tc>
                <a:tc hMerge="1">
                  <a:txBody>
                    <a:bodyPr/>
                    <a:lstStyle/>
                    <a:p>
                      <a:endParaRPr lang="zh-CN" altLang="en-US"/>
                    </a:p>
                  </a:txBody>
                  <a:tcPr/>
                </a:tc>
              </a:tr>
              <a:tr h="2054766">
                <a:tc rowSpan="5">
                  <a:txBody>
                    <a:bodyPr/>
                    <a:lstStyle/>
                    <a:p>
                      <a:pPr algn="l">
                        <a:spcAft>
                          <a:spcPts val="0"/>
                        </a:spcAft>
                      </a:pPr>
                      <a:r>
                        <a:rPr lang="zh-CN" sz="900" kern="100" dirty="0">
                          <a:effectLst/>
                        </a:rPr>
                        <a:t>原水有毒有害物质污染</a:t>
                      </a:r>
                      <a:endParaRPr lang="zh-CN" sz="900" kern="100" dirty="0">
                        <a:effectLst/>
                        <a:latin typeface="Times New Roman"/>
                        <a:ea typeface="宋体"/>
                      </a:endParaRPr>
                    </a:p>
                  </a:txBody>
                  <a:tcPr marL="5945" marR="5945" marT="0" marB="0" anchor="ctr"/>
                </a:tc>
                <a:tc>
                  <a:txBody>
                    <a:bodyPr/>
                    <a:lstStyle/>
                    <a:p>
                      <a:pPr algn="l">
                        <a:spcAft>
                          <a:spcPts val="0"/>
                        </a:spcAft>
                      </a:pPr>
                      <a:r>
                        <a:rPr lang="en-US" sz="900" kern="100" dirty="0">
                          <a:effectLst/>
                          <a:latin typeface="+mn-ea"/>
                          <a:ea typeface="+mn-ea"/>
                        </a:rPr>
                        <a:t>CCP1</a:t>
                      </a:r>
                      <a:endParaRPr lang="zh-CN" sz="900" kern="100" dirty="0">
                        <a:effectLst/>
                        <a:latin typeface="+mn-ea"/>
                        <a:ea typeface="+mn-ea"/>
                      </a:endParaRPr>
                    </a:p>
                    <a:p>
                      <a:pPr algn="l">
                        <a:spcAft>
                          <a:spcPts val="0"/>
                        </a:spcAft>
                      </a:pPr>
                      <a:r>
                        <a:rPr lang="zh-CN" sz="900" kern="100" dirty="0">
                          <a:effectLst/>
                          <a:latin typeface="+mn-ea"/>
                          <a:ea typeface="+mn-ea"/>
                        </a:rPr>
                        <a:t>泵站原水在线监测预警</a:t>
                      </a:r>
                    </a:p>
                  </a:txBody>
                  <a:tcPr marL="5945" marR="5945" marT="0" marB="0" anchor="ctr"/>
                </a:tc>
                <a:tc>
                  <a:txBody>
                    <a:bodyPr/>
                    <a:lstStyle/>
                    <a:p>
                      <a:pPr algn="l">
                        <a:spcAft>
                          <a:spcPts val="0"/>
                        </a:spcAft>
                      </a:pPr>
                      <a:r>
                        <a:rPr lang="en-US" sz="900" kern="100" dirty="0">
                          <a:effectLst/>
                        </a:rPr>
                        <a:t>RTB</a:t>
                      </a:r>
                      <a:r>
                        <a:rPr lang="zh-CN" sz="900" kern="100" dirty="0">
                          <a:effectLst/>
                        </a:rPr>
                        <a:t>生物鱼不能同时全部死亡</a:t>
                      </a:r>
                      <a:endParaRPr lang="zh-CN" sz="900" kern="100" dirty="0">
                        <a:effectLst/>
                        <a:latin typeface="Times New Roman"/>
                        <a:ea typeface="宋体"/>
                      </a:endParaRPr>
                    </a:p>
                  </a:txBody>
                  <a:tcPr marL="5945" marR="5945" marT="0" marB="0" anchor="ctr"/>
                </a:tc>
                <a:tc>
                  <a:txBody>
                    <a:bodyPr/>
                    <a:lstStyle/>
                    <a:p>
                      <a:pPr algn="l">
                        <a:spcAft>
                          <a:spcPts val="0"/>
                        </a:spcAft>
                      </a:pPr>
                      <a:r>
                        <a:rPr lang="zh-CN" sz="900" kern="100" dirty="0">
                          <a:effectLst/>
                        </a:rPr>
                        <a:t>泵站原水监测</a:t>
                      </a:r>
                      <a:endParaRPr lang="zh-CN" sz="900" kern="100" dirty="0">
                        <a:effectLst/>
                        <a:latin typeface="Times New Roman"/>
                        <a:ea typeface="宋体"/>
                      </a:endParaRPr>
                    </a:p>
                  </a:txBody>
                  <a:tcPr marL="5945" marR="5945" marT="0" marB="0" anchor="ctr"/>
                </a:tc>
                <a:tc>
                  <a:txBody>
                    <a:bodyPr/>
                    <a:lstStyle/>
                    <a:p>
                      <a:pPr algn="l">
                        <a:spcAft>
                          <a:spcPts val="0"/>
                        </a:spcAft>
                      </a:pPr>
                      <a:r>
                        <a:rPr lang="en-US" sz="900" kern="100" dirty="0">
                          <a:effectLst/>
                        </a:rPr>
                        <a:t>RTB</a:t>
                      </a:r>
                      <a:r>
                        <a:rPr lang="zh-CN" sz="900" kern="100" dirty="0">
                          <a:effectLst/>
                        </a:rPr>
                        <a:t>生物综合毒性检测仪</a:t>
                      </a:r>
                      <a:endParaRPr lang="zh-CN" sz="900" kern="100" dirty="0">
                        <a:effectLst/>
                        <a:latin typeface="Times New Roman"/>
                        <a:ea typeface="宋体"/>
                      </a:endParaRPr>
                    </a:p>
                  </a:txBody>
                  <a:tcPr marL="5945" marR="5945" marT="0" marB="0" anchor="ctr"/>
                </a:tc>
                <a:tc>
                  <a:txBody>
                    <a:bodyPr/>
                    <a:lstStyle/>
                    <a:p>
                      <a:pPr algn="l">
                        <a:spcAft>
                          <a:spcPts val="0"/>
                        </a:spcAft>
                      </a:pPr>
                      <a:r>
                        <a:rPr lang="zh-CN" sz="900" kern="100" dirty="0">
                          <a:effectLst/>
                        </a:rPr>
                        <a:t>实时监测</a:t>
                      </a:r>
                      <a:endParaRPr lang="zh-CN" sz="900" kern="100" dirty="0">
                        <a:effectLst/>
                        <a:latin typeface="Times New Roman"/>
                        <a:ea typeface="宋体"/>
                      </a:endParaRPr>
                    </a:p>
                  </a:txBody>
                  <a:tcPr marL="5945" marR="5945" marT="0" marB="0" anchor="ctr"/>
                </a:tc>
                <a:tc>
                  <a:txBody>
                    <a:bodyPr/>
                    <a:lstStyle/>
                    <a:p>
                      <a:pPr algn="l">
                        <a:spcAft>
                          <a:spcPts val="0"/>
                        </a:spcAft>
                      </a:pPr>
                      <a:r>
                        <a:rPr lang="zh-CN" sz="900" kern="100" dirty="0">
                          <a:effectLst/>
                        </a:rPr>
                        <a:t>运行员工</a:t>
                      </a:r>
                      <a:endParaRPr lang="zh-CN" sz="900" kern="100" dirty="0">
                        <a:effectLst/>
                        <a:latin typeface="Times New Roman"/>
                        <a:ea typeface="宋体"/>
                      </a:endParaRPr>
                    </a:p>
                  </a:txBody>
                  <a:tcPr marL="5945" marR="5945" marT="0" marB="0" anchor="ctr"/>
                </a:tc>
                <a:tc>
                  <a:txBody>
                    <a:bodyPr/>
                    <a:lstStyle/>
                    <a:p>
                      <a:pPr algn="l">
                        <a:spcAft>
                          <a:spcPts val="0"/>
                        </a:spcAft>
                      </a:pPr>
                      <a:r>
                        <a:rPr lang="en-US" sz="900" kern="100" dirty="0">
                          <a:effectLst/>
                        </a:rPr>
                        <a:t>1</a:t>
                      </a:r>
                      <a:r>
                        <a:rPr lang="zh-CN" sz="900" kern="100" dirty="0">
                          <a:effectLst/>
                        </a:rPr>
                        <a:t>、</a:t>
                      </a:r>
                      <a:r>
                        <a:rPr lang="en-US" sz="900" kern="100" dirty="0">
                          <a:effectLst/>
                        </a:rPr>
                        <a:t>RTB</a:t>
                      </a:r>
                      <a:r>
                        <a:rPr lang="zh-CN" sz="900" kern="100" dirty="0">
                          <a:effectLst/>
                        </a:rPr>
                        <a:t>水质指标异常，及时查明异常原因，排除缺氧或余氯等非水质因素。</a:t>
                      </a:r>
                    </a:p>
                    <a:p>
                      <a:pPr algn="l">
                        <a:spcAft>
                          <a:spcPts val="0"/>
                        </a:spcAft>
                      </a:pPr>
                      <a:r>
                        <a:rPr lang="en-US" sz="900" kern="100" dirty="0">
                          <a:effectLst/>
                        </a:rPr>
                        <a:t>2</a:t>
                      </a:r>
                      <a:r>
                        <a:rPr lang="zh-CN" sz="900" kern="100" dirty="0">
                          <a:effectLst/>
                        </a:rPr>
                        <a:t>、使用便携式设备检测确认有毒有害物质（砷化物和氰化物）。</a:t>
                      </a:r>
                    </a:p>
                    <a:p>
                      <a:pPr algn="l">
                        <a:spcAft>
                          <a:spcPts val="0"/>
                        </a:spcAft>
                      </a:pPr>
                      <a:r>
                        <a:rPr lang="en-US" sz="900" kern="100" dirty="0">
                          <a:effectLst/>
                        </a:rPr>
                        <a:t>3</a:t>
                      </a:r>
                      <a:r>
                        <a:rPr lang="zh-CN" sz="900" kern="100" dirty="0">
                          <a:effectLst/>
                        </a:rPr>
                        <a:t>、确认水质污染时，水泵停机，与罗湖分公司联动，启动应急排放。</a:t>
                      </a:r>
                    </a:p>
                    <a:p>
                      <a:pPr algn="l">
                        <a:spcAft>
                          <a:spcPts val="0"/>
                        </a:spcAft>
                      </a:pPr>
                      <a:r>
                        <a:rPr lang="en-US" sz="900" kern="100" dirty="0">
                          <a:effectLst/>
                        </a:rPr>
                        <a:t>4</a:t>
                      </a:r>
                      <a:r>
                        <a:rPr lang="zh-CN" sz="900" kern="100" dirty="0">
                          <a:effectLst/>
                        </a:rPr>
                        <a:t>、通知下游水厂检测排查，必要时沉淀池末端启动应急排放，并及时切换水源。</a:t>
                      </a:r>
                    </a:p>
                    <a:p>
                      <a:pPr algn="l">
                        <a:spcAft>
                          <a:spcPts val="0"/>
                        </a:spcAft>
                      </a:pPr>
                      <a:r>
                        <a:rPr lang="en-US" sz="900" kern="100" dirty="0">
                          <a:effectLst/>
                        </a:rPr>
                        <a:t>5</a:t>
                      </a:r>
                      <a:r>
                        <a:rPr lang="zh-CN" sz="900" kern="100" dirty="0">
                          <a:effectLst/>
                        </a:rPr>
                        <a:t>、通知分公司排查管网水质是否受到影响并采取相应措施。</a:t>
                      </a:r>
                      <a:r>
                        <a:rPr lang="en-US" sz="900" kern="100" dirty="0">
                          <a:effectLst/>
                        </a:rPr>
                        <a:t> </a:t>
                      </a:r>
                      <a:endParaRPr lang="zh-CN" sz="900" kern="100" dirty="0">
                        <a:effectLst/>
                        <a:latin typeface="Times New Roman"/>
                        <a:ea typeface="宋体"/>
                      </a:endParaRPr>
                    </a:p>
                  </a:txBody>
                  <a:tcPr marL="5945" marR="5945" marT="0" marB="0" anchor="ctr"/>
                </a:tc>
                <a:tc>
                  <a:txBody>
                    <a:bodyPr/>
                    <a:lstStyle/>
                    <a:p>
                      <a:pPr algn="l">
                        <a:spcAft>
                          <a:spcPts val="0"/>
                        </a:spcAft>
                      </a:pPr>
                      <a:r>
                        <a:rPr lang="en-US" sz="900" kern="100" dirty="0">
                          <a:effectLst/>
                          <a:latin typeface="仿宋"/>
                          <a:ea typeface="宋体"/>
                        </a:rPr>
                        <a:t>1</a:t>
                      </a:r>
                      <a:r>
                        <a:rPr lang="zh-CN" sz="900" kern="100" dirty="0">
                          <a:effectLst/>
                          <a:latin typeface="Times New Roman"/>
                          <a:ea typeface="仿宋"/>
                        </a:rPr>
                        <a:t>、三级巡检记录、</a:t>
                      </a:r>
                      <a:endParaRPr lang="zh-CN" sz="1050" kern="100" dirty="0">
                        <a:effectLst/>
                        <a:latin typeface="Times New Roman"/>
                        <a:ea typeface="宋体"/>
                      </a:endParaRPr>
                    </a:p>
                    <a:p>
                      <a:pPr algn="l">
                        <a:spcAft>
                          <a:spcPts val="0"/>
                        </a:spcAft>
                      </a:pPr>
                      <a:r>
                        <a:rPr lang="en-US" sz="900" kern="100" dirty="0">
                          <a:effectLst/>
                          <a:latin typeface="仿宋"/>
                          <a:ea typeface="宋体"/>
                        </a:rPr>
                        <a:t>2</a:t>
                      </a:r>
                      <a:r>
                        <a:rPr lang="zh-CN" sz="900" kern="100" dirty="0">
                          <a:effectLst/>
                          <a:latin typeface="Times New Roman"/>
                          <a:ea typeface="仿宋"/>
                        </a:rPr>
                        <a:t>、</a:t>
                      </a:r>
                      <a:r>
                        <a:rPr lang="en-US" sz="900" kern="100" dirty="0">
                          <a:effectLst/>
                          <a:latin typeface="Times New Roman"/>
                          <a:ea typeface="仿宋"/>
                        </a:rPr>
                        <a:t>PMIS</a:t>
                      </a:r>
                      <a:r>
                        <a:rPr lang="zh-CN" sz="900" kern="100" dirty="0">
                          <a:effectLst/>
                          <a:latin typeface="Times New Roman"/>
                          <a:ea typeface="仿宋"/>
                        </a:rPr>
                        <a:t>工单记录、</a:t>
                      </a:r>
                      <a:endParaRPr lang="zh-CN" sz="1050" kern="100" dirty="0">
                        <a:effectLst/>
                        <a:latin typeface="Times New Roman"/>
                        <a:ea typeface="宋体"/>
                      </a:endParaRPr>
                    </a:p>
                    <a:p>
                      <a:pPr algn="l">
                        <a:spcAft>
                          <a:spcPts val="0"/>
                        </a:spcAft>
                      </a:pPr>
                      <a:r>
                        <a:rPr lang="en-US" sz="900" kern="100" dirty="0">
                          <a:effectLst/>
                          <a:latin typeface="仿宋"/>
                          <a:ea typeface="宋体"/>
                        </a:rPr>
                        <a:t>3</a:t>
                      </a:r>
                      <a:r>
                        <a:rPr lang="zh-CN" sz="900" kern="100" dirty="0">
                          <a:effectLst/>
                          <a:latin typeface="Times New Roman"/>
                          <a:ea typeface="仿宋"/>
                        </a:rPr>
                        <a:t>、生产日志异常记录</a:t>
                      </a:r>
                      <a:endParaRPr lang="zh-CN" sz="1050" kern="100" dirty="0">
                        <a:effectLst/>
                        <a:latin typeface="Times New Roman"/>
                        <a:ea typeface="宋体"/>
                      </a:endParaRPr>
                    </a:p>
                  </a:txBody>
                  <a:tcPr marL="68580" marR="68580" marT="0" marB="0" anchor="ctr"/>
                </a:tc>
                <a:tc gridSpan="2">
                  <a:txBody>
                    <a:bodyPr/>
                    <a:lstStyle/>
                    <a:p>
                      <a:pPr algn="l">
                        <a:spcAft>
                          <a:spcPts val="0"/>
                        </a:spcAft>
                      </a:pPr>
                      <a:r>
                        <a:rPr lang="en-US" sz="900" kern="100" dirty="0">
                          <a:effectLst/>
                          <a:latin typeface="仿宋"/>
                          <a:ea typeface="宋体"/>
                        </a:rPr>
                        <a:t>1</a:t>
                      </a:r>
                      <a:r>
                        <a:rPr lang="zh-CN" sz="900" kern="100" dirty="0">
                          <a:effectLst/>
                          <a:latin typeface="Times New Roman"/>
                          <a:ea typeface="仿宋"/>
                        </a:rPr>
                        <a:t>、纠偏后对下游水厂生产未造成较大影响；</a:t>
                      </a:r>
                      <a:endParaRPr lang="zh-CN" sz="1050" kern="100" dirty="0">
                        <a:effectLst/>
                        <a:latin typeface="Times New Roman"/>
                        <a:ea typeface="宋体"/>
                      </a:endParaRPr>
                    </a:p>
                    <a:p>
                      <a:pPr algn="l">
                        <a:spcAft>
                          <a:spcPts val="0"/>
                        </a:spcAft>
                      </a:pPr>
                      <a:r>
                        <a:rPr lang="en-US" sz="900" kern="100" dirty="0">
                          <a:effectLst/>
                          <a:latin typeface="仿宋"/>
                          <a:ea typeface="宋体"/>
                        </a:rPr>
                        <a:t>2</a:t>
                      </a:r>
                      <a:r>
                        <a:rPr lang="zh-CN" sz="900" kern="100" dirty="0">
                          <a:effectLst/>
                          <a:latin typeface="Times New Roman"/>
                          <a:ea typeface="仿宋"/>
                        </a:rPr>
                        <a:t>、水质指标符合集团内控和国标要求</a:t>
                      </a:r>
                      <a:endParaRPr lang="zh-CN" sz="1050" kern="100" dirty="0">
                        <a:effectLst/>
                        <a:latin typeface="Times New Roman"/>
                        <a:ea typeface="宋体"/>
                      </a:endParaRPr>
                    </a:p>
                    <a:p>
                      <a:pPr algn="l">
                        <a:spcAft>
                          <a:spcPts val="0"/>
                        </a:spcAft>
                      </a:pPr>
                      <a:r>
                        <a:rPr lang="en-US" sz="900" kern="100" dirty="0">
                          <a:effectLst/>
                          <a:latin typeface="仿宋"/>
                          <a:ea typeface="宋体"/>
                        </a:rPr>
                        <a:t>3</a:t>
                      </a:r>
                      <a:r>
                        <a:rPr lang="zh-CN" sz="900" kern="100" dirty="0">
                          <a:effectLst/>
                          <a:latin typeface="Times New Roman"/>
                          <a:ea typeface="仿宋"/>
                        </a:rPr>
                        <a:t>、定期维护</a:t>
                      </a:r>
                      <a:r>
                        <a:rPr lang="en-US" sz="900" kern="100" dirty="0">
                          <a:effectLst/>
                          <a:latin typeface="Times New Roman"/>
                          <a:ea typeface="仿宋"/>
                        </a:rPr>
                        <a:t> RTB</a:t>
                      </a:r>
                      <a:r>
                        <a:rPr lang="zh-CN" sz="900" kern="100" dirty="0">
                          <a:effectLst/>
                          <a:latin typeface="Times New Roman"/>
                          <a:ea typeface="仿宋"/>
                        </a:rPr>
                        <a:t>生物综合毒性监测仪</a:t>
                      </a:r>
                      <a:endParaRPr lang="zh-CN" sz="1050" kern="100" dirty="0">
                        <a:effectLst/>
                        <a:latin typeface="Times New Roman"/>
                        <a:ea typeface="宋体"/>
                      </a:endParaRPr>
                    </a:p>
                    <a:p>
                      <a:pPr algn="l">
                        <a:spcAft>
                          <a:spcPts val="0"/>
                        </a:spcAft>
                        <a:tabLst>
                          <a:tab pos="228600" algn="l"/>
                        </a:tabLst>
                      </a:pPr>
                      <a:r>
                        <a:rPr lang="en-US" sz="900" kern="100" dirty="0">
                          <a:effectLst/>
                          <a:latin typeface="仿宋"/>
                          <a:ea typeface="宋体"/>
                        </a:rPr>
                        <a:t>4</a:t>
                      </a:r>
                      <a:r>
                        <a:rPr lang="zh-CN" sz="900" kern="100" dirty="0">
                          <a:effectLst/>
                          <a:latin typeface="Times New Roman"/>
                          <a:ea typeface="仿宋"/>
                        </a:rPr>
                        <a:t>、定期检查记录表</a:t>
                      </a:r>
                      <a:endParaRPr lang="zh-CN" sz="1050" kern="100" dirty="0">
                        <a:effectLst/>
                        <a:latin typeface="Times New Roman"/>
                        <a:ea typeface="宋体"/>
                      </a:endParaRPr>
                    </a:p>
                  </a:txBody>
                  <a:tcPr marL="68580" marR="68580" marT="0" marB="0" anchor="ctr"/>
                </a:tc>
                <a:tc hMerge="1">
                  <a:txBody>
                    <a:bodyPr/>
                    <a:lstStyle/>
                    <a:p>
                      <a:pPr algn="l">
                        <a:spcAft>
                          <a:spcPts val="0"/>
                        </a:spcAft>
                      </a:pPr>
                      <a:endParaRPr lang="zh-CN" sz="1050" kern="100">
                        <a:effectLst/>
                        <a:latin typeface="Times New Roman"/>
                        <a:ea typeface="宋体"/>
                      </a:endParaRPr>
                    </a:p>
                  </a:txBody>
                  <a:tcPr marL="68580" marR="68580" marT="0" marB="0" anchor="ctr"/>
                </a:tc>
              </a:tr>
              <a:tr h="335174">
                <a:tc vMerge="1">
                  <a:txBody>
                    <a:bodyPr/>
                    <a:lstStyle/>
                    <a:p>
                      <a:endParaRPr lang="zh-CN" altLang="en-US"/>
                    </a:p>
                  </a:txBody>
                  <a:tcPr/>
                </a:tc>
                <a:tc rowSpan="4">
                  <a:txBody>
                    <a:bodyPr/>
                    <a:lstStyle/>
                    <a:p>
                      <a:pPr algn="l">
                        <a:spcAft>
                          <a:spcPts val="0"/>
                        </a:spcAft>
                      </a:pPr>
                      <a:r>
                        <a:rPr lang="en-US" sz="900" kern="0" dirty="0">
                          <a:effectLst/>
                        </a:rPr>
                        <a:t>CCP2</a:t>
                      </a:r>
                      <a:endParaRPr lang="zh-CN" sz="900" kern="100" dirty="0">
                        <a:effectLst/>
                      </a:endParaRPr>
                    </a:p>
                    <a:p>
                      <a:pPr algn="l">
                        <a:spcAft>
                          <a:spcPts val="0"/>
                        </a:spcAft>
                      </a:pPr>
                      <a:r>
                        <a:rPr lang="zh-CN" sz="900" kern="0" dirty="0">
                          <a:effectLst/>
                        </a:rPr>
                        <a:t>原水管线巡检</a:t>
                      </a:r>
                      <a:endParaRPr lang="zh-CN" sz="900" kern="100" dirty="0">
                        <a:effectLst/>
                        <a:latin typeface="Times New Roman"/>
                        <a:ea typeface="宋体"/>
                      </a:endParaRPr>
                    </a:p>
                  </a:txBody>
                  <a:tcPr marL="5945" marR="5945" marT="0" marB="0" anchor="ctr"/>
                </a:tc>
                <a:tc>
                  <a:txBody>
                    <a:bodyPr/>
                    <a:lstStyle/>
                    <a:p>
                      <a:pPr algn="l">
                        <a:spcAft>
                          <a:spcPts val="0"/>
                        </a:spcAft>
                      </a:pPr>
                      <a:r>
                        <a:rPr lang="zh-CN" sz="900" kern="100">
                          <a:effectLst/>
                        </a:rPr>
                        <a:t>管线周边无明显渗漏痕迹</a:t>
                      </a:r>
                      <a:endParaRPr lang="zh-CN" sz="900" kern="100">
                        <a:effectLst/>
                        <a:latin typeface="Times New Roman"/>
                        <a:ea typeface="宋体"/>
                      </a:endParaRPr>
                    </a:p>
                  </a:txBody>
                  <a:tcPr marL="5945" marR="5945" marT="0" marB="0" anchor="ctr"/>
                </a:tc>
                <a:tc rowSpan="4">
                  <a:txBody>
                    <a:bodyPr/>
                    <a:lstStyle/>
                    <a:p>
                      <a:pPr algn="l">
                        <a:spcAft>
                          <a:spcPts val="0"/>
                        </a:spcAft>
                      </a:pPr>
                      <a:r>
                        <a:rPr lang="zh-CN" sz="900" kern="100">
                          <a:effectLst/>
                        </a:rPr>
                        <a:t>具备巡检条件的原水管线</a:t>
                      </a:r>
                      <a:endParaRPr lang="zh-CN" sz="900" kern="100">
                        <a:effectLst/>
                        <a:latin typeface="Times New Roman"/>
                        <a:ea typeface="宋体"/>
                      </a:endParaRPr>
                    </a:p>
                  </a:txBody>
                  <a:tcPr marL="5945" marR="5945" marT="0" marB="0" anchor="ctr"/>
                </a:tc>
                <a:tc rowSpan="4">
                  <a:txBody>
                    <a:bodyPr/>
                    <a:lstStyle/>
                    <a:p>
                      <a:pPr algn="l">
                        <a:spcAft>
                          <a:spcPts val="0"/>
                        </a:spcAft>
                      </a:pPr>
                      <a:r>
                        <a:rPr lang="zh-CN" sz="900" kern="100" dirty="0">
                          <a:effectLst/>
                        </a:rPr>
                        <a:t>巡检目视检查、</a:t>
                      </a:r>
                    </a:p>
                    <a:p>
                      <a:pPr algn="l">
                        <a:spcAft>
                          <a:spcPts val="0"/>
                        </a:spcAft>
                      </a:pPr>
                      <a:r>
                        <a:rPr lang="zh-CN" sz="900" kern="100" dirty="0">
                          <a:effectLst/>
                        </a:rPr>
                        <a:t>拍照留底</a:t>
                      </a:r>
                      <a:endParaRPr lang="zh-CN" sz="900" kern="100" dirty="0">
                        <a:effectLst/>
                        <a:latin typeface="Times New Roman"/>
                        <a:ea typeface="宋体"/>
                      </a:endParaRPr>
                    </a:p>
                  </a:txBody>
                  <a:tcPr marL="5945" marR="5945" marT="0" marB="0" anchor="ctr"/>
                </a:tc>
                <a:tc rowSpan="4">
                  <a:txBody>
                    <a:bodyPr/>
                    <a:lstStyle/>
                    <a:p>
                      <a:pPr algn="l">
                        <a:spcAft>
                          <a:spcPts val="0"/>
                        </a:spcAft>
                      </a:pPr>
                      <a:r>
                        <a:rPr lang="zh-CN" sz="900" kern="100" dirty="0">
                          <a:effectLst/>
                        </a:rPr>
                        <a:t>每天</a:t>
                      </a:r>
                      <a:endParaRPr lang="zh-CN" sz="900" kern="100" dirty="0">
                        <a:effectLst/>
                        <a:latin typeface="Times New Roman"/>
                        <a:ea typeface="宋体"/>
                      </a:endParaRPr>
                    </a:p>
                  </a:txBody>
                  <a:tcPr marL="5945" marR="5945" marT="0" marB="0" anchor="ctr"/>
                </a:tc>
                <a:tc rowSpan="4">
                  <a:txBody>
                    <a:bodyPr/>
                    <a:lstStyle/>
                    <a:p>
                      <a:pPr algn="l">
                        <a:spcAft>
                          <a:spcPts val="0"/>
                        </a:spcAft>
                      </a:pPr>
                      <a:r>
                        <a:rPr lang="zh-CN" sz="900" kern="100">
                          <a:effectLst/>
                        </a:rPr>
                        <a:t>管线巡检员工</a:t>
                      </a:r>
                      <a:endParaRPr lang="zh-CN" sz="900" kern="100">
                        <a:effectLst/>
                        <a:latin typeface="Times New Roman"/>
                        <a:ea typeface="宋体"/>
                      </a:endParaRPr>
                    </a:p>
                  </a:txBody>
                  <a:tcPr marL="5945" marR="5945" marT="0" marB="0" anchor="ctr"/>
                </a:tc>
                <a:tc>
                  <a:txBody>
                    <a:bodyPr/>
                    <a:lstStyle/>
                    <a:p>
                      <a:pPr algn="l">
                        <a:spcAft>
                          <a:spcPts val="0"/>
                        </a:spcAft>
                      </a:pPr>
                      <a:r>
                        <a:rPr lang="zh-CN" sz="900" kern="100">
                          <a:effectLst/>
                        </a:rPr>
                        <a:t>发现渗漏，确认是否原水管发生渗漏，启动应急预案修复，</a:t>
                      </a:r>
                      <a:endParaRPr lang="zh-CN" sz="900" kern="100">
                        <a:effectLst/>
                        <a:latin typeface="Times New Roman"/>
                        <a:ea typeface="宋体"/>
                      </a:endParaRPr>
                    </a:p>
                  </a:txBody>
                  <a:tcPr marL="5945" marR="5945" marT="0" marB="0" anchor="ctr"/>
                </a:tc>
                <a:tc rowSpan="4">
                  <a:txBody>
                    <a:bodyPr/>
                    <a:lstStyle/>
                    <a:p>
                      <a:pPr algn="l">
                        <a:spcAft>
                          <a:spcPts val="0"/>
                        </a:spcAft>
                      </a:pPr>
                      <a:r>
                        <a:rPr lang="en-US" sz="900" kern="100">
                          <a:effectLst/>
                          <a:latin typeface="仿宋"/>
                          <a:ea typeface="宋体"/>
                        </a:rPr>
                        <a:t>1</a:t>
                      </a:r>
                      <a:r>
                        <a:rPr lang="zh-CN" sz="900" kern="100">
                          <a:effectLst/>
                          <a:latin typeface="Times New Roman"/>
                          <a:ea typeface="仿宋"/>
                        </a:rPr>
                        <a:t>、管网外业系统工单</a:t>
                      </a:r>
                      <a:endParaRPr lang="zh-CN" sz="1050" kern="100">
                        <a:effectLst/>
                        <a:latin typeface="Times New Roman"/>
                        <a:ea typeface="宋体"/>
                      </a:endParaRPr>
                    </a:p>
                    <a:p>
                      <a:pPr algn="l">
                        <a:spcAft>
                          <a:spcPts val="0"/>
                        </a:spcAft>
                      </a:pPr>
                      <a:r>
                        <a:rPr lang="en-US" sz="900" kern="100">
                          <a:effectLst/>
                          <a:latin typeface="仿宋"/>
                          <a:ea typeface="宋体"/>
                        </a:rPr>
                        <a:t>2</a:t>
                      </a:r>
                      <a:r>
                        <a:rPr lang="zh-CN" sz="900" kern="100">
                          <a:effectLst/>
                          <a:latin typeface="Times New Roman"/>
                          <a:ea typeface="仿宋"/>
                        </a:rPr>
                        <a:t>、巡检记录</a:t>
                      </a:r>
                      <a:endParaRPr lang="zh-CN" sz="1050" kern="100">
                        <a:effectLst/>
                        <a:latin typeface="Times New Roman"/>
                        <a:ea typeface="宋体"/>
                      </a:endParaRPr>
                    </a:p>
                    <a:p>
                      <a:pPr algn="l">
                        <a:spcAft>
                          <a:spcPts val="0"/>
                        </a:spcAft>
                      </a:pPr>
                      <a:r>
                        <a:rPr lang="en-US" sz="900" kern="100">
                          <a:effectLst/>
                          <a:latin typeface="仿宋"/>
                          <a:ea typeface="宋体"/>
                        </a:rPr>
                        <a:t>3</a:t>
                      </a:r>
                      <a:r>
                        <a:rPr lang="zh-CN" sz="900" kern="100">
                          <a:effectLst/>
                          <a:latin typeface="Times New Roman"/>
                          <a:ea typeface="仿宋"/>
                        </a:rPr>
                        <a:t>、异常记录</a:t>
                      </a:r>
                      <a:endParaRPr lang="zh-CN" sz="1050" kern="100">
                        <a:effectLst/>
                        <a:latin typeface="Times New Roman"/>
                        <a:ea typeface="宋体"/>
                      </a:endParaRPr>
                    </a:p>
                  </a:txBody>
                  <a:tcPr marL="68580" marR="68580" marT="0" marB="0" anchor="ctr"/>
                </a:tc>
                <a:tc rowSpan="4" gridSpan="2">
                  <a:txBody>
                    <a:bodyPr/>
                    <a:lstStyle/>
                    <a:p>
                      <a:pPr algn="l">
                        <a:spcAft>
                          <a:spcPts val="0"/>
                        </a:spcAft>
                      </a:pPr>
                      <a:r>
                        <a:rPr lang="en-US" sz="900" kern="100">
                          <a:effectLst/>
                          <a:latin typeface="仿宋"/>
                          <a:ea typeface="宋体"/>
                        </a:rPr>
                        <a:t> </a:t>
                      </a:r>
                      <a:endParaRPr lang="zh-CN" sz="1050" kern="100">
                        <a:effectLst/>
                        <a:latin typeface="Times New Roman"/>
                        <a:ea typeface="宋体"/>
                      </a:endParaRPr>
                    </a:p>
                    <a:p>
                      <a:pPr algn="l">
                        <a:spcAft>
                          <a:spcPts val="0"/>
                        </a:spcAft>
                      </a:pPr>
                      <a:r>
                        <a:rPr lang="en-US" sz="900" kern="100">
                          <a:effectLst/>
                          <a:latin typeface="仿宋"/>
                          <a:ea typeface="宋体"/>
                        </a:rPr>
                        <a:t>1</a:t>
                      </a:r>
                      <a:r>
                        <a:rPr lang="zh-CN" sz="900" kern="100">
                          <a:effectLst/>
                          <a:latin typeface="Times New Roman"/>
                          <a:ea typeface="仿宋"/>
                        </a:rPr>
                        <a:t>、无相关水质事件发生</a:t>
                      </a:r>
                      <a:endParaRPr lang="zh-CN" sz="1050" kern="100">
                        <a:effectLst/>
                        <a:latin typeface="Times New Roman"/>
                        <a:ea typeface="宋体"/>
                      </a:endParaRPr>
                    </a:p>
                    <a:p>
                      <a:pPr algn="l">
                        <a:spcAft>
                          <a:spcPts val="0"/>
                        </a:spcAft>
                      </a:pPr>
                      <a:r>
                        <a:rPr lang="en-US" sz="900" kern="100">
                          <a:effectLst/>
                          <a:latin typeface="仿宋"/>
                          <a:ea typeface="宋体"/>
                        </a:rPr>
                        <a:t>2</a:t>
                      </a:r>
                      <a:r>
                        <a:rPr lang="zh-CN" sz="900" kern="100">
                          <a:effectLst/>
                          <a:latin typeface="Times New Roman"/>
                          <a:ea typeface="仿宋"/>
                        </a:rPr>
                        <a:t>、定期检查记录表</a:t>
                      </a:r>
                      <a:endParaRPr lang="zh-CN" sz="1050" kern="100">
                        <a:effectLst/>
                        <a:latin typeface="Times New Roman"/>
                        <a:ea typeface="宋体"/>
                      </a:endParaRPr>
                    </a:p>
                  </a:txBody>
                  <a:tcPr marL="68580" marR="68580" marT="0" marB="0" anchor="ctr"/>
                </a:tc>
                <a:tc rowSpan="4" hMerge="1">
                  <a:txBody>
                    <a:bodyPr/>
                    <a:lstStyle/>
                    <a:p>
                      <a:pPr algn="l">
                        <a:spcAft>
                          <a:spcPts val="0"/>
                        </a:spcAft>
                      </a:pPr>
                      <a:endParaRPr lang="zh-CN" sz="1050" kern="100">
                        <a:effectLst/>
                        <a:latin typeface="Times New Roman"/>
                        <a:ea typeface="宋体"/>
                      </a:endParaRPr>
                    </a:p>
                  </a:txBody>
                  <a:tcPr marL="68580" marR="68580" marT="0" marB="0" anchor="ctr"/>
                </a:tc>
              </a:tr>
              <a:tr h="582913">
                <a:tc vMerge="1">
                  <a:txBody>
                    <a:bodyPr/>
                    <a:lstStyle/>
                    <a:p>
                      <a:endParaRPr lang="zh-CN" altLang="en-US"/>
                    </a:p>
                  </a:txBody>
                  <a:tcPr/>
                </a:tc>
                <a:tc vMerge="1">
                  <a:txBody>
                    <a:bodyPr/>
                    <a:lstStyle/>
                    <a:p>
                      <a:endParaRPr lang="zh-CN" altLang="en-US"/>
                    </a:p>
                  </a:txBody>
                  <a:tcPr/>
                </a:tc>
                <a:tc rowSpan="3">
                  <a:txBody>
                    <a:bodyPr/>
                    <a:lstStyle/>
                    <a:p>
                      <a:pPr algn="l">
                        <a:spcAft>
                          <a:spcPts val="0"/>
                        </a:spcAft>
                      </a:pPr>
                      <a:r>
                        <a:rPr lang="zh-CN" sz="900" kern="100" dirty="0">
                          <a:effectLst/>
                        </a:rPr>
                        <a:t>周边无未经我司许可的开挖工程</a:t>
                      </a:r>
                    </a:p>
                    <a:p>
                      <a:pPr algn="l">
                        <a:spcAft>
                          <a:spcPts val="0"/>
                        </a:spcAft>
                      </a:pPr>
                      <a:r>
                        <a:rPr lang="en-US" sz="900" kern="100" dirty="0">
                          <a:effectLst/>
                        </a:rPr>
                        <a:t> </a:t>
                      </a:r>
                      <a:endParaRPr lang="zh-CN" sz="900" kern="100" dirty="0">
                        <a:effectLst/>
                        <a:latin typeface="Times New Roman"/>
                        <a:ea typeface="宋体"/>
                      </a:endParaRPr>
                    </a:p>
                  </a:txBody>
                  <a:tcPr marL="5945" marR="5945" marT="0" marB="0"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a:spcAft>
                          <a:spcPts val="0"/>
                        </a:spcAft>
                      </a:pPr>
                      <a:r>
                        <a:rPr lang="zh-CN" sz="900" kern="100">
                          <a:effectLst/>
                        </a:rPr>
                        <a:t>要求施工方立即停工，登记相关信息，并与我方签订管线保护协议，进行现场管线交底后再行施工</a:t>
                      </a:r>
                      <a:endParaRPr lang="zh-CN" sz="900" kern="100">
                        <a:effectLst/>
                        <a:latin typeface="Times New Roman"/>
                        <a:ea typeface="宋体"/>
                      </a:endParaRPr>
                    </a:p>
                  </a:txBody>
                  <a:tcPr marL="5945" marR="5945" marT="0" marB="0" anchor="ctr"/>
                </a:tc>
                <a:tc vMerge="1">
                  <a:txBody>
                    <a:bodyPr/>
                    <a:lstStyle/>
                    <a:p>
                      <a:endParaRPr lang="zh-CN" altLang="en-US"/>
                    </a:p>
                  </a:txBody>
                  <a:tcPr/>
                </a:tc>
                <a:tc gridSpan="2" vMerge="1">
                  <a:txBody>
                    <a:bodyPr/>
                    <a:lstStyle/>
                    <a:p>
                      <a:endParaRPr lang="zh-CN" altLang="en-US"/>
                    </a:p>
                  </a:txBody>
                  <a:tcPr/>
                </a:tc>
                <a:tc hMerge="1" vMerge="1">
                  <a:txBody>
                    <a:bodyPr/>
                    <a:lstStyle/>
                    <a:p>
                      <a:endParaRPr lang="zh-CN" altLang="en-US"/>
                    </a:p>
                  </a:txBody>
                  <a:tcPr/>
                </a:tc>
              </a:tr>
              <a:tr h="140186">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a:spcAft>
                          <a:spcPts val="0"/>
                        </a:spcAft>
                      </a:pPr>
                      <a:r>
                        <a:rPr lang="zh-CN" sz="900" kern="100">
                          <a:effectLst/>
                        </a:rPr>
                        <a:t>更换盖板</a:t>
                      </a:r>
                      <a:endParaRPr lang="zh-CN" sz="900" kern="100">
                        <a:effectLst/>
                        <a:latin typeface="Times New Roman"/>
                        <a:ea typeface="宋体"/>
                      </a:endParaRPr>
                    </a:p>
                  </a:txBody>
                  <a:tcPr marL="5945" marR="5945" marT="0" marB="0" anchor="ctr"/>
                </a:tc>
                <a:tc vMerge="1">
                  <a:txBody>
                    <a:bodyPr/>
                    <a:lstStyle/>
                    <a:p>
                      <a:endParaRPr lang="zh-CN" altLang="en-US"/>
                    </a:p>
                  </a:txBody>
                  <a:tcPr/>
                </a:tc>
                <a:tc gridSpan="2" vMerge="1">
                  <a:txBody>
                    <a:bodyPr/>
                    <a:lstStyle/>
                    <a:p>
                      <a:endParaRPr lang="zh-CN" altLang="en-US"/>
                    </a:p>
                  </a:txBody>
                  <a:tcPr/>
                </a:tc>
                <a:tc hMerge="1" vMerge="1">
                  <a:txBody>
                    <a:bodyPr/>
                    <a:lstStyle/>
                    <a:p>
                      <a:endParaRPr lang="zh-CN" altLang="en-US"/>
                    </a:p>
                  </a:txBody>
                  <a:tcPr/>
                </a:tc>
              </a:tr>
              <a:tr h="364321">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a:spcAft>
                          <a:spcPts val="0"/>
                        </a:spcAft>
                      </a:pPr>
                      <a:r>
                        <a:rPr lang="zh-CN" sz="900" kern="100" dirty="0">
                          <a:effectLst/>
                        </a:rPr>
                        <a:t>清除污染源或做好防护工作，追踪分析原因消除再发生隐患</a:t>
                      </a:r>
                      <a:endParaRPr lang="zh-CN" sz="900" kern="100" dirty="0">
                        <a:effectLst/>
                        <a:latin typeface="Times New Roman"/>
                        <a:ea typeface="宋体"/>
                      </a:endParaRPr>
                    </a:p>
                  </a:txBody>
                  <a:tcPr marL="5945" marR="5945" marT="0" marB="0" anchor="ctr"/>
                </a:tc>
                <a:tc vMerge="1">
                  <a:txBody>
                    <a:bodyPr/>
                    <a:lstStyle/>
                    <a:p>
                      <a:endParaRPr lang="zh-CN" altLang="en-US"/>
                    </a:p>
                  </a:txBody>
                  <a:tcPr/>
                </a:tc>
                <a:tc gridSpan="2" vMerge="1">
                  <a:txBody>
                    <a:bodyPr/>
                    <a:lstStyle/>
                    <a:p>
                      <a:endParaRPr lang="zh-CN" altLang="en-US"/>
                    </a:p>
                  </a:txBody>
                  <a:tcPr/>
                </a:tc>
                <a:tc hMerge="1" vMerge="1">
                  <a:txBody>
                    <a:bodyPr/>
                    <a:lstStyle/>
                    <a:p>
                      <a:endParaRPr lang="zh-CN" altLang="en-US"/>
                    </a:p>
                  </a:txBody>
                  <a:tcPr/>
                </a:tc>
              </a:tr>
              <a:tr h="682787">
                <a:tc rowSpan="2">
                  <a:txBody>
                    <a:bodyPr/>
                    <a:lstStyle/>
                    <a:p>
                      <a:pPr algn="l">
                        <a:spcAft>
                          <a:spcPts val="0"/>
                        </a:spcAft>
                      </a:pPr>
                      <a:r>
                        <a:rPr lang="zh-CN" sz="900" kern="0" dirty="0">
                          <a:effectLst/>
                        </a:rPr>
                        <a:t>原水嗅味超预警值</a:t>
                      </a:r>
                      <a:endParaRPr lang="zh-CN" sz="900" kern="100" dirty="0">
                        <a:effectLst/>
                        <a:latin typeface="Times New Roman"/>
                        <a:ea typeface="宋体"/>
                      </a:endParaRPr>
                    </a:p>
                  </a:txBody>
                  <a:tcPr marL="5945" marR="5945" marT="0" marB="0" anchor="ctr"/>
                </a:tc>
                <a:tc>
                  <a:txBody>
                    <a:bodyPr/>
                    <a:lstStyle/>
                    <a:p>
                      <a:pPr algn="l">
                        <a:spcAft>
                          <a:spcPts val="0"/>
                        </a:spcAft>
                      </a:pPr>
                      <a:r>
                        <a:rPr lang="en-US" sz="900" kern="100" dirty="0">
                          <a:effectLst/>
                        </a:rPr>
                        <a:t>CCP3</a:t>
                      </a:r>
                      <a:endParaRPr lang="zh-CN" sz="900" kern="100" dirty="0">
                        <a:effectLst/>
                      </a:endParaRPr>
                    </a:p>
                    <a:p>
                      <a:pPr algn="l">
                        <a:spcAft>
                          <a:spcPts val="0"/>
                        </a:spcAft>
                      </a:pPr>
                      <a:r>
                        <a:rPr lang="zh-CN" sz="900" kern="100" dirty="0">
                          <a:effectLst/>
                        </a:rPr>
                        <a:t>泵站原水监测</a:t>
                      </a:r>
                      <a:endParaRPr lang="zh-CN" sz="900" kern="100" dirty="0">
                        <a:effectLst/>
                        <a:latin typeface="Times New Roman"/>
                        <a:ea typeface="宋体"/>
                      </a:endParaRPr>
                    </a:p>
                  </a:txBody>
                  <a:tcPr marL="5945" marR="5945" marT="0" marB="0" anchor="ctr"/>
                </a:tc>
                <a:tc rowSpan="2">
                  <a:txBody>
                    <a:bodyPr/>
                    <a:lstStyle/>
                    <a:p>
                      <a:pPr algn="l">
                        <a:spcAft>
                          <a:spcPts val="0"/>
                        </a:spcAft>
                      </a:pPr>
                      <a:r>
                        <a:rPr lang="zh-CN" sz="900" kern="100">
                          <a:effectLst/>
                        </a:rPr>
                        <a:t>原水中不应有异味；</a:t>
                      </a:r>
                      <a:r>
                        <a:rPr lang="zh-CN" sz="900" kern="0">
                          <a:effectLst/>
                        </a:rPr>
                        <a:t>异臭小于三级</a:t>
                      </a:r>
                      <a:endParaRPr lang="zh-CN" sz="900" kern="100">
                        <a:effectLst/>
                        <a:latin typeface="Times New Roman"/>
                        <a:ea typeface="宋体"/>
                      </a:endParaRPr>
                    </a:p>
                  </a:txBody>
                  <a:tcPr marL="5945" marR="5945" marT="0" marB="0" anchor="ctr"/>
                </a:tc>
                <a:tc>
                  <a:txBody>
                    <a:bodyPr/>
                    <a:lstStyle/>
                    <a:p>
                      <a:pPr algn="l">
                        <a:spcAft>
                          <a:spcPts val="0"/>
                        </a:spcAft>
                      </a:pPr>
                      <a:r>
                        <a:rPr lang="zh-CN" sz="900" kern="100">
                          <a:effectLst/>
                        </a:rPr>
                        <a:t>泵站原水监测</a:t>
                      </a:r>
                      <a:endParaRPr lang="zh-CN" sz="900" kern="100">
                        <a:effectLst/>
                        <a:latin typeface="Times New Roman"/>
                        <a:ea typeface="宋体"/>
                      </a:endParaRPr>
                    </a:p>
                  </a:txBody>
                  <a:tcPr marL="5945" marR="5945" marT="0" marB="0" anchor="ctr"/>
                </a:tc>
                <a:tc rowSpan="2">
                  <a:txBody>
                    <a:bodyPr/>
                    <a:lstStyle/>
                    <a:p>
                      <a:pPr algn="l">
                        <a:spcAft>
                          <a:spcPts val="0"/>
                        </a:spcAft>
                      </a:pPr>
                      <a:r>
                        <a:rPr lang="zh-CN" sz="900" kern="100">
                          <a:effectLst/>
                        </a:rPr>
                        <a:t>人工嗅出</a:t>
                      </a:r>
                      <a:endParaRPr lang="zh-CN" sz="900" kern="100">
                        <a:effectLst/>
                        <a:latin typeface="Times New Roman"/>
                        <a:ea typeface="宋体"/>
                      </a:endParaRPr>
                    </a:p>
                  </a:txBody>
                  <a:tcPr marL="5945" marR="5945" marT="0" marB="0" anchor="ctr"/>
                </a:tc>
                <a:tc>
                  <a:txBody>
                    <a:bodyPr/>
                    <a:lstStyle/>
                    <a:p>
                      <a:pPr algn="l">
                        <a:spcAft>
                          <a:spcPts val="0"/>
                        </a:spcAft>
                      </a:pPr>
                      <a:r>
                        <a:rPr lang="zh-CN" sz="900" kern="100">
                          <a:effectLst/>
                        </a:rPr>
                        <a:t>运行人员</a:t>
                      </a:r>
                      <a:r>
                        <a:rPr lang="en-US" sz="900" kern="100">
                          <a:effectLst/>
                        </a:rPr>
                        <a:t>1</a:t>
                      </a:r>
                      <a:r>
                        <a:rPr lang="zh-CN" sz="900" kern="100">
                          <a:effectLst/>
                        </a:rPr>
                        <a:t>次</a:t>
                      </a:r>
                      <a:r>
                        <a:rPr lang="en-US" sz="900" kern="100">
                          <a:effectLst/>
                        </a:rPr>
                        <a:t>/2</a:t>
                      </a:r>
                      <a:r>
                        <a:rPr lang="zh-CN" sz="900" kern="100">
                          <a:effectLst/>
                        </a:rPr>
                        <a:t>小时</a:t>
                      </a:r>
                      <a:r>
                        <a:rPr lang="en-US" sz="900" kern="100">
                          <a:effectLst/>
                        </a:rPr>
                        <a:t> </a:t>
                      </a:r>
                      <a:endParaRPr lang="zh-CN" sz="900" kern="100">
                        <a:effectLst/>
                        <a:latin typeface="Times New Roman"/>
                        <a:ea typeface="宋体"/>
                      </a:endParaRPr>
                    </a:p>
                  </a:txBody>
                  <a:tcPr marL="5945" marR="5945" marT="0" marB="0" anchor="ctr"/>
                </a:tc>
                <a:tc>
                  <a:txBody>
                    <a:bodyPr/>
                    <a:lstStyle/>
                    <a:p>
                      <a:pPr algn="l">
                        <a:spcAft>
                          <a:spcPts val="0"/>
                        </a:spcAft>
                      </a:pPr>
                      <a:r>
                        <a:rPr lang="zh-CN" sz="900" kern="100">
                          <a:effectLst/>
                        </a:rPr>
                        <a:t>泵站运行员</a:t>
                      </a:r>
                      <a:endParaRPr lang="zh-CN" sz="900" kern="100">
                        <a:effectLst/>
                        <a:latin typeface="Times New Roman"/>
                        <a:ea typeface="宋体"/>
                      </a:endParaRPr>
                    </a:p>
                  </a:txBody>
                  <a:tcPr marL="5945" marR="5945" marT="0" marB="0" anchor="ctr"/>
                </a:tc>
                <a:tc>
                  <a:txBody>
                    <a:bodyPr/>
                    <a:lstStyle/>
                    <a:p>
                      <a:pPr algn="l"/>
                      <a:r>
                        <a:rPr lang="en-US" sz="900" kern="0" dirty="0">
                          <a:effectLst/>
                        </a:rPr>
                        <a:t>1</a:t>
                      </a:r>
                      <a:r>
                        <a:rPr lang="zh-CN" sz="900" kern="0" dirty="0">
                          <a:effectLst/>
                        </a:rPr>
                        <a:t>、如有异常，及时预警，为下游水厂处置提供缓冲时间</a:t>
                      </a:r>
                      <a:endParaRPr lang="zh-CN" sz="900" dirty="0">
                        <a:effectLst/>
                      </a:endParaRPr>
                    </a:p>
                    <a:p>
                      <a:pPr algn="l"/>
                      <a:r>
                        <a:rPr lang="en-US" sz="900" kern="0" dirty="0">
                          <a:effectLst/>
                        </a:rPr>
                        <a:t>2</a:t>
                      </a:r>
                      <a:r>
                        <a:rPr lang="zh-CN" sz="900" kern="0" dirty="0">
                          <a:effectLst/>
                        </a:rPr>
                        <a:t>、向生产运营部汇报，下游水厂根据实际情况调整工艺</a:t>
                      </a:r>
                      <a:endParaRPr lang="zh-CN" sz="900" dirty="0">
                        <a:effectLst/>
                        <a:latin typeface="Times New Roman"/>
                      </a:endParaRPr>
                    </a:p>
                  </a:txBody>
                  <a:tcPr marL="5945" marR="5945" marT="0" marB="0" anchor="ctr"/>
                </a:tc>
                <a:tc>
                  <a:txBody>
                    <a:bodyPr/>
                    <a:lstStyle/>
                    <a:p>
                      <a:pPr algn="l">
                        <a:spcAft>
                          <a:spcPts val="0"/>
                        </a:spcAft>
                      </a:pPr>
                      <a:r>
                        <a:rPr lang="en-US" sz="900" kern="100">
                          <a:effectLst/>
                          <a:latin typeface="仿宋"/>
                          <a:ea typeface="宋体"/>
                        </a:rPr>
                        <a:t>1</a:t>
                      </a:r>
                      <a:r>
                        <a:rPr lang="zh-CN" sz="900" kern="100">
                          <a:effectLst/>
                          <a:latin typeface="Times New Roman"/>
                          <a:ea typeface="仿宋"/>
                        </a:rPr>
                        <a:t>、三级巡检记录、</a:t>
                      </a:r>
                      <a:endParaRPr lang="zh-CN" sz="1050" kern="100">
                        <a:effectLst/>
                        <a:latin typeface="Times New Roman"/>
                        <a:ea typeface="宋体"/>
                      </a:endParaRPr>
                    </a:p>
                    <a:p>
                      <a:pPr algn="l">
                        <a:spcAft>
                          <a:spcPts val="0"/>
                        </a:spcAft>
                      </a:pPr>
                      <a:r>
                        <a:rPr lang="en-US" sz="900" kern="100">
                          <a:effectLst/>
                          <a:latin typeface="仿宋"/>
                          <a:ea typeface="宋体"/>
                        </a:rPr>
                        <a:t>2</a:t>
                      </a:r>
                      <a:r>
                        <a:rPr lang="zh-CN" sz="900" kern="100">
                          <a:effectLst/>
                          <a:latin typeface="Times New Roman"/>
                          <a:ea typeface="仿宋"/>
                        </a:rPr>
                        <a:t>、</a:t>
                      </a:r>
                      <a:r>
                        <a:rPr lang="en-US" sz="900" kern="100">
                          <a:effectLst/>
                          <a:latin typeface="Times New Roman"/>
                          <a:ea typeface="仿宋"/>
                        </a:rPr>
                        <a:t>PMIS</a:t>
                      </a:r>
                      <a:r>
                        <a:rPr lang="zh-CN" sz="900" kern="100">
                          <a:effectLst/>
                          <a:latin typeface="Times New Roman"/>
                          <a:ea typeface="仿宋"/>
                        </a:rPr>
                        <a:t>工单记录、</a:t>
                      </a:r>
                      <a:endParaRPr lang="zh-CN" sz="1050" kern="100">
                        <a:effectLst/>
                        <a:latin typeface="Times New Roman"/>
                        <a:ea typeface="宋体"/>
                      </a:endParaRPr>
                    </a:p>
                    <a:p>
                      <a:pPr algn="l">
                        <a:spcAft>
                          <a:spcPts val="0"/>
                        </a:spcAft>
                      </a:pPr>
                      <a:r>
                        <a:rPr lang="en-US" sz="900" kern="100">
                          <a:effectLst/>
                          <a:latin typeface="仿宋"/>
                          <a:ea typeface="宋体"/>
                        </a:rPr>
                        <a:t>3</a:t>
                      </a:r>
                      <a:r>
                        <a:rPr lang="zh-CN" sz="900" kern="100">
                          <a:effectLst/>
                          <a:latin typeface="Times New Roman"/>
                          <a:ea typeface="仿宋"/>
                        </a:rPr>
                        <a:t>、生产日志异常记录</a:t>
                      </a:r>
                      <a:endParaRPr lang="zh-CN" sz="1050" kern="100">
                        <a:effectLst/>
                        <a:latin typeface="Times New Roman"/>
                        <a:ea typeface="宋体"/>
                      </a:endParaRPr>
                    </a:p>
                  </a:txBody>
                  <a:tcPr marL="68580" marR="68580" marT="0" marB="0" anchor="ctr"/>
                </a:tc>
                <a:tc gridSpan="2">
                  <a:txBody>
                    <a:bodyPr/>
                    <a:lstStyle/>
                    <a:p>
                      <a:pPr algn="l">
                        <a:spcAft>
                          <a:spcPts val="0"/>
                        </a:spcAft>
                      </a:pPr>
                      <a:r>
                        <a:rPr lang="en-US" sz="900" kern="100">
                          <a:effectLst/>
                          <a:latin typeface="仿宋"/>
                          <a:ea typeface="宋体"/>
                        </a:rPr>
                        <a:t>1</a:t>
                      </a:r>
                      <a:r>
                        <a:rPr lang="zh-CN" sz="900" kern="100">
                          <a:effectLst/>
                          <a:latin typeface="Times New Roman"/>
                          <a:ea typeface="仿宋"/>
                        </a:rPr>
                        <a:t>、纠偏后为水厂生产提前预警；</a:t>
                      </a:r>
                      <a:endParaRPr lang="zh-CN" sz="1050" kern="100">
                        <a:effectLst/>
                        <a:latin typeface="Times New Roman"/>
                        <a:ea typeface="宋体"/>
                      </a:endParaRPr>
                    </a:p>
                    <a:p>
                      <a:pPr algn="l">
                        <a:spcAft>
                          <a:spcPts val="0"/>
                        </a:spcAft>
                      </a:pPr>
                      <a:r>
                        <a:rPr lang="en-US" sz="900" kern="100">
                          <a:effectLst/>
                          <a:latin typeface="仿宋"/>
                          <a:ea typeface="宋体"/>
                        </a:rPr>
                        <a:t>2</a:t>
                      </a:r>
                      <a:r>
                        <a:rPr lang="zh-CN" sz="900" kern="100">
                          <a:effectLst/>
                          <a:latin typeface="Times New Roman"/>
                          <a:ea typeface="仿宋"/>
                        </a:rPr>
                        <a:t>、定期检查记录。</a:t>
                      </a:r>
                      <a:endParaRPr lang="zh-CN" sz="1050" kern="100">
                        <a:effectLst/>
                        <a:latin typeface="Times New Roman"/>
                        <a:ea typeface="宋体"/>
                      </a:endParaRPr>
                    </a:p>
                  </a:txBody>
                  <a:tcPr marL="68580" marR="68580" marT="0" marB="0" anchor="ctr"/>
                </a:tc>
                <a:tc hMerge="1">
                  <a:txBody>
                    <a:bodyPr/>
                    <a:lstStyle/>
                    <a:p>
                      <a:pPr algn="l">
                        <a:spcAft>
                          <a:spcPts val="0"/>
                        </a:spcAft>
                      </a:pPr>
                      <a:endParaRPr lang="zh-CN" sz="1050" kern="100">
                        <a:effectLst/>
                        <a:latin typeface="Times New Roman"/>
                        <a:ea typeface="宋体"/>
                      </a:endParaRPr>
                    </a:p>
                  </a:txBody>
                  <a:tcPr marL="68580" marR="68580" marT="0" marB="0" anchor="ctr"/>
                </a:tc>
              </a:tr>
              <a:tr h="1428136">
                <a:tc vMerge="1">
                  <a:txBody>
                    <a:bodyPr/>
                    <a:lstStyle/>
                    <a:p>
                      <a:endParaRPr lang="zh-CN" altLang="en-US"/>
                    </a:p>
                  </a:txBody>
                  <a:tcPr/>
                </a:tc>
                <a:tc>
                  <a:txBody>
                    <a:bodyPr/>
                    <a:lstStyle/>
                    <a:p>
                      <a:pPr algn="l">
                        <a:spcAft>
                          <a:spcPts val="0"/>
                        </a:spcAft>
                      </a:pPr>
                      <a:r>
                        <a:rPr lang="en-US" sz="900" kern="0" dirty="0">
                          <a:effectLst/>
                        </a:rPr>
                        <a:t>CCP4</a:t>
                      </a:r>
                      <a:endParaRPr lang="zh-CN" sz="900" kern="100" dirty="0">
                        <a:effectLst/>
                      </a:endParaRPr>
                    </a:p>
                    <a:p>
                      <a:pPr algn="l">
                        <a:spcAft>
                          <a:spcPts val="0"/>
                        </a:spcAft>
                      </a:pPr>
                      <a:r>
                        <a:rPr lang="zh-CN" sz="900" kern="0" dirty="0">
                          <a:effectLst/>
                        </a:rPr>
                        <a:t>水厂投加粉末活性炭</a:t>
                      </a:r>
                      <a:endParaRPr lang="zh-CN" sz="900" kern="100" dirty="0">
                        <a:effectLst/>
                        <a:latin typeface="Times New Roman"/>
                        <a:ea typeface="宋体"/>
                      </a:endParaRPr>
                    </a:p>
                  </a:txBody>
                  <a:tcPr marL="5945" marR="5945" marT="0" marB="0" anchor="ctr"/>
                </a:tc>
                <a:tc vMerge="1">
                  <a:txBody>
                    <a:bodyPr/>
                    <a:lstStyle/>
                    <a:p>
                      <a:endParaRPr lang="zh-CN" altLang="en-US"/>
                    </a:p>
                  </a:txBody>
                  <a:tcPr/>
                </a:tc>
                <a:tc>
                  <a:txBody>
                    <a:bodyPr/>
                    <a:lstStyle/>
                    <a:p>
                      <a:pPr algn="l">
                        <a:spcAft>
                          <a:spcPts val="0"/>
                        </a:spcAft>
                      </a:pPr>
                      <a:r>
                        <a:rPr lang="zh-CN" sz="900" kern="100" dirty="0">
                          <a:effectLst/>
                        </a:rPr>
                        <a:t>进厂原水监测</a:t>
                      </a:r>
                      <a:endParaRPr lang="zh-CN" sz="900" kern="100" dirty="0">
                        <a:effectLst/>
                        <a:latin typeface="Times New Roman"/>
                        <a:ea typeface="宋体"/>
                      </a:endParaRPr>
                    </a:p>
                  </a:txBody>
                  <a:tcPr marL="5945" marR="5945" marT="0" marB="0" anchor="ctr"/>
                </a:tc>
                <a:tc vMerge="1">
                  <a:txBody>
                    <a:bodyPr/>
                    <a:lstStyle/>
                    <a:p>
                      <a:endParaRPr lang="zh-CN" altLang="en-US"/>
                    </a:p>
                  </a:txBody>
                  <a:tcPr/>
                </a:tc>
                <a:tc>
                  <a:txBody>
                    <a:bodyPr/>
                    <a:lstStyle/>
                    <a:p>
                      <a:pPr algn="l">
                        <a:spcAft>
                          <a:spcPts val="0"/>
                        </a:spcAft>
                      </a:pPr>
                      <a:r>
                        <a:rPr lang="zh-CN" sz="900" kern="100">
                          <a:effectLst/>
                        </a:rPr>
                        <a:t>运行员</a:t>
                      </a:r>
                      <a:r>
                        <a:rPr lang="en-US" sz="900" kern="100">
                          <a:effectLst/>
                        </a:rPr>
                        <a:t>1</a:t>
                      </a:r>
                      <a:r>
                        <a:rPr lang="zh-CN" sz="900" kern="100">
                          <a:effectLst/>
                        </a:rPr>
                        <a:t>次</a:t>
                      </a:r>
                      <a:r>
                        <a:rPr lang="en-US" sz="900" kern="100">
                          <a:effectLst/>
                        </a:rPr>
                        <a:t>/2</a:t>
                      </a:r>
                      <a:r>
                        <a:rPr lang="zh-CN" sz="900" kern="100">
                          <a:effectLst/>
                        </a:rPr>
                        <a:t>小时，化验员</a:t>
                      </a:r>
                      <a:r>
                        <a:rPr lang="en-US" sz="900" kern="100">
                          <a:effectLst/>
                        </a:rPr>
                        <a:t>1</a:t>
                      </a:r>
                      <a:r>
                        <a:rPr lang="zh-CN" sz="900" kern="100">
                          <a:effectLst/>
                        </a:rPr>
                        <a:t>次</a:t>
                      </a:r>
                      <a:r>
                        <a:rPr lang="en-US" sz="900" kern="100">
                          <a:effectLst/>
                        </a:rPr>
                        <a:t>/</a:t>
                      </a:r>
                      <a:r>
                        <a:rPr lang="zh-CN" sz="900" kern="100">
                          <a:effectLst/>
                        </a:rPr>
                        <a:t>天</a:t>
                      </a:r>
                      <a:endParaRPr lang="zh-CN" sz="900" kern="100">
                        <a:effectLst/>
                        <a:latin typeface="Times New Roman"/>
                        <a:ea typeface="宋体"/>
                      </a:endParaRPr>
                    </a:p>
                  </a:txBody>
                  <a:tcPr marL="5945" marR="5945" marT="0" marB="0" anchor="ctr"/>
                </a:tc>
                <a:tc>
                  <a:txBody>
                    <a:bodyPr/>
                    <a:lstStyle/>
                    <a:p>
                      <a:pPr algn="l">
                        <a:spcAft>
                          <a:spcPts val="0"/>
                        </a:spcAft>
                      </a:pPr>
                      <a:r>
                        <a:rPr lang="zh-CN" sz="900" kern="100" dirty="0">
                          <a:effectLst/>
                        </a:rPr>
                        <a:t>水厂运行员、化验员</a:t>
                      </a:r>
                      <a:endParaRPr lang="zh-CN" sz="900" kern="100" dirty="0">
                        <a:effectLst/>
                        <a:latin typeface="Times New Roman"/>
                        <a:ea typeface="宋体"/>
                      </a:endParaRPr>
                    </a:p>
                  </a:txBody>
                  <a:tcPr marL="5945" marR="5945" marT="0" marB="0" anchor="ctr"/>
                </a:tc>
                <a:tc>
                  <a:txBody>
                    <a:bodyPr/>
                    <a:lstStyle/>
                    <a:p>
                      <a:pPr algn="l">
                        <a:spcAft>
                          <a:spcPts val="0"/>
                        </a:spcAft>
                      </a:pPr>
                      <a:r>
                        <a:rPr lang="en-US" sz="900" kern="100" dirty="0">
                          <a:effectLst/>
                        </a:rPr>
                        <a:t>1</a:t>
                      </a:r>
                      <a:r>
                        <a:rPr lang="zh-CN" sz="900" kern="100" dirty="0">
                          <a:effectLst/>
                        </a:rPr>
                        <a:t>、原水异臭时，增加工艺过程水异臭监测，两小时一次；</a:t>
                      </a:r>
                      <a:r>
                        <a:rPr lang="en-US" sz="900" kern="100" dirty="0">
                          <a:effectLst/>
                        </a:rPr>
                        <a:t>          </a:t>
                      </a:r>
                      <a:endParaRPr lang="zh-CN" sz="900" kern="100" dirty="0">
                        <a:effectLst/>
                      </a:endParaRPr>
                    </a:p>
                    <a:p>
                      <a:pPr algn="l">
                        <a:spcAft>
                          <a:spcPts val="0"/>
                        </a:spcAft>
                      </a:pPr>
                      <a:r>
                        <a:rPr lang="en-US" sz="900" kern="100" dirty="0">
                          <a:effectLst/>
                        </a:rPr>
                        <a:t> 2</a:t>
                      </a:r>
                      <a:r>
                        <a:rPr lang="zh-CN" sz="900" kern="100" dirty="0">
                          <a:effectLst/>
                        </a:rPr>
                        <a:t>、适当调整前加次钠量，投加粉末活性炭，同时开展嗅味应对烧杯实验，从预氧化、投加粉末活性炭吸附剂及二者联合使用等去除原水臭和味。</a:t>
                      </a:r>
                    </a:p>
                    <a:p>
                      <a:pPr algn="l">
                        <a:spcAft>
                          <a:spcPts val="0"/>
                        </a:spcAft>
                      </a:pPr>
                      <a:r>
                        <a:rPr lang="en-US" sz="900" kern="100" dirty="0">
                          <a:effectLst/>
                        </a:rPr>
                        <a:t>3</a:t>
                      </a:r>
                      <a:r>
                        <a:rPr lang="zh-CN" sz="900" kern="100" dirty="0">
                          <a:effectLst/>
                        </a:rPr>
                        <a:t>、通知分公司管网联动就近排查周边供水。</a:t>
                      </a:r>
                      <a:endParaRPr lang="zh-CN" sz="900" kern="100" dirty="0">
                        <a:effectLst/>
                        <a:latin typeface="Times New Roman"/>
                        <a:ea typeface="宋体"/>
                      </a:endParaRPr>
                    </a:p>
                  </a:txBody>
                  <a:tcPr marL="5945" marR="5945" marT="0" marB="0" anchor="ctr"/>
                </a:tc>
                <a:tc>
                  <a:txBody>
                    <a:bodyPr/>
                    <a:lstStyle/>
                    <a:p>
                      <a:pPr algn="l">
                        <a:spcAft>
                          <a:spcPts val="0"/>
                        </a:spcAft>
                      </a:pPr>
                      <a:r>
                        <a:rPr lang="en-US" sz="900" kern="100" dirty="0">
                          <a:effectLst/>
                          <a:latin typeface="仿宋"/>
                          <a:ea typeface="宋体"/>
                        </a:rPr>
                        <a:t>1</a:t>
                      </a:r>
                      <a:r>
                        <a:rPr lang="zh-CN" sz="900" kern="100" dirty="0">
                          <a:effectLst/>
                          <a:latin typeface="Times New Roman"/>
                          <a:ea typeface="仿宋"/>
                        </a:rPr>
                        <a:t>、化验室水质日报表、</a:t>
                      </a:r>
                      <a:endParaRPr lang="zh-CN" sz="1050" kern="100" dirty="0">
                        <a:effectLst/>
                        <a:latin typeface="Times New Roman"/>
                        <a:ea typeface="宋体"/>
                      </a:endParaRPr>
                    </a:p>
                    <a:p>
                      <a:pPr algn="l">
                        <a:spcAft>
                          <a:spcPts val="0"/>
                        </a:spcAft>
                      </a:pPr>
                      <a:r>
                        <a:rPr lang="zh-CN" sz="900" kern="100" dirty="0">
                          <a:effectLst/>
                          <a:latin typeface="Times New Roman"/>
                          <a:ea typeface="仿宋"/>
                        </a:rPr>
                        <a:t>一级巡检记录表。</a:t>
                      </a:r>
                      <a:endParaRPr lang="zh-CN" sz="1050" kern="100" dirty="0">
                        <a:effectLst/>
                        <a:latin typeface="Times New Roman"/>
                        <a:ea typeface="宋体"/>
                      </a:endParaRPr>
                    </a:p>
                    <a:p>
                      <a:pPr algn="l">
                        <a:spcAft>
                          <a:spcPts val="0"/>
                        </a:spcAft>
                      </a:pPr>
                      <a:r>
                        <a:rPr lang="en-US" sz="900" kern="100" dirty="0">
                          <a:effectLst/>
                          <a:latin typeface="仿宋"/>
                          <a:ea typeface="宋体"/>
                        </a:rPr>
                        <a:t>2</a:t>
                      </a:r>
                      <a:r>
                        <a:rPr lang="zh-CN" sz="900" kern="100" dirty="0">
                          <a:effectLst/>
                          <a:latin typeface="Times New Roman"/>
                          <a:ea typeface="仿宋"/>
                        </a:rPr>
                        <a:t>、原水嗅味异常记录表。</a:t>
                      </a:r>
                      <a:endParaRPr lang="zh-CN" sz="1050" kern="100" dirty="0">
                        <a:effectLst/>
                        <a:latin typeface="Times New Roman"/>
                        <a:ea typeface="宋体"/>
                      </a:endParaRPr>
                    </a:p>
                  </a:txBody>
                  <a:tcPr marL="68580" marR="68580" marT="0" marB="0" anchor="ctr"/>
                </a:tc>
                <a:tc gridSpan="2">
                  <a:txBody>
                    <a:bodyPr/>
                    <a:lstStyle/>
                    <a:p>
                      <a:pPr algn="l">
                        <a:spcAft>
                          <a:spcPts val="0"/>
                        </a:spcAft>
                      </a:pPr>
                      <a:r>
                        <a:rPr lang="en-US" sz="900" kern="100" dirty="0">
                          <a:effectLst/>
                          <a:latin typeface="仿宋"/>
                          <a:ea typeface="宋体"/>
                        </a:rPr>
                        <a:t>1</a:t>
                      </a:r>
                      <a:r>
                        <a:rPr lang="zh-CN" sz="900" kern="100" dirty="0">
                          <a:effectLst/>
                          <a:latin typeface="Times New Roman"/>
                          <a:ea typeface="仿宋"/>
                        </a:rPr>
                        <a:t>、纠偏后水厂沉后水无异常嗅味（方式：水厂自检）；</a:t>
                      </a:r>
                      <a:endParaRPr lang="zh-CN" sz="1050" kern="100" dirty="0">
                        <a:effectLst/>
                        <a:latin typeface="Times New Roman"/>
                        <a:ea typeface="宋体"/>
                      </a:endParaRPr>
                    </a:p>
                    <a:p>
                      <a:pPr algn="l">
                        <a:spcAft>
                          <a:spcPts val="0"/>
                        </a:spcAft>
                      </a:pPr>
                      <a:r>
                        <a:rPr lang="en-US" sz="900" kern="100" dirty="0">
                          <a:effectLst/>
                          <a:latin typeface="仿宋"/>
                          <a:ea typeface="宋体"/>
                        </a:rPr>
                        <a:t>2</a:t>
                      </a:r>
                      <a:r>
                        <a:rPr lang="zh-CN" sz="900" kern="100" dirty="0">
                          <a:effectLst/>
                          <a:latin typeface="Times New Roman"/>
                          <a:ea typeface="仿宋"/>
                        </a:rPr>
                        <a:t>、每周水厂生产技术部副部长检查巡检记录。</a:t>
                      </a:r>
                      <a:endParaRPr lang="zh-CN" sz="1050" kern="100" dirty="0">
                        <a:effectLst/>
                        <a:latin typeface="Times New Roman"/>
                        <a:ea typeface="宋体"/>
                      </a:endParaRPr>
                    </a:p>
                  </a:txBody>
                  <a:tcPr marL="68580" marR="68580" marT="0" marB="0" anchor="ctr"/>
                </a:tc>
                <a:tc hMerge="1">
                  <a:txBody>
                    <a:bodyPr/>
                    <a:lstStyle/>
                    <a:p>
                      <a:pPr algn="l">
                        <a:spcAft>
                          <a:spcPts val="0"/>
                        </a:spcAft>
                      </a:pPr>
                      <a:endParaRPr lang="zh-CN" sz="1050" kern="100" dirty="0">
                        <a:effectLst/>
                        <a:latin typeface="Times New Roman"/>
                        <a:ea typeface="宋体"/>
                      </a:endParaRPr>
                    </a:p>
                  </a:txBody>
                  <a:tcPr marL="68580" marR="68580" marT="0" marB="0" anchor="ctr"/>
                </a:tc>
              </a:tr>
            </a:tbl>
          </a:graphicData>
        </a:graphic>
      </p:graphicFrame>
    </p:spTree>
    <p:extLst>
      <p:ext uri="{BB962C8B-B14F-4D97-AF65-F5344CB8AC3E}">
        <p14:creationId xmlns:p14="http://schemas.microsoft.com/office/powerpoint/2010/main" val="42295570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60648"/>
            <a:ext cx="8229600" cy="504056"/>
          </a:xfrm>
        </p:spPr>
        <p:txBody>
          <a:bodyPr>
            <a:noAutofit/>
          </a:bodyPr>
          <a:lstStyle/>
          <a:p>
            <a:r>
              <a:rPr lang="en-US" altLang="zh-CN" sz="3200" dirty="0">
                <a:solidFill>
                  <a:srgbClr val="FF0000"/>
                </a:solidFill>
              </a:rPr>
              <a:t> </a:t>
            </a:r>
            <a:r>
              <a:rPr lang="en-US" altLang="zh-CN" sz="3200" dirty="0" smtClean="0">
                <a:solidFill>
                  <a:srgbClr val="FF0000"/>
                </a:solidFill>
              </a:rPr>
              <a:t>  </a:t>
            </a:r>
            <a:r>
              <a:rPr lang="en-US" altLang="zh-CN" sz="2800" dirty="0" smtClean="0">
                <a:solidFill>
                  <a:srgbClr val="FF0000"/>
                </a:solidFill>
              </a:rPr>
              <a:t>HACCP</a:t>
            </a:r>
            <a:r>
              <a:rPr lang="zh-CN" altLang="en-US" sz="2800" dirty="0">
                <a:solidFill>
                  <a:srgbClr val="FF0000"/>
                </a:solidFill>
              </a:rPr>
              <a:t>计划工作表</a:t>
            </a:r>
            <a:r>
              <a:rPr lang="zh-CN" altLang="en-US" sz="2800" dirty="0" smtClean="0">
                <a:solidFill>
                  <a:srgbClr val="FF0000"/>
                </a:solidFill>
              </a:rPr>
              <a:t>（管网示例）</a:t>
            </a:r>
            <a:endParaRPr lang="zh-CN" altLang="en-US" sz="2800"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170279917"/>
              </p:ext>
            </p:extLst>
          </p:nvPr>
        </p:nvGraphicFramePr>
        <p:xfrm>
          <a:off x="467544" y="764705"/>
          <a:ext cx="8435975" cy="5328590"/>
        </p:xfrm>
        <a:graphic>
          <a:graphicData uri="http://schemas.openxmlformats.org/drawingml/2006/table">
            <a:tbl>
              <a:tblPr>
                <a:tableStyleId>{5C22544A-7EE6-4342-B048-85BDC9FD1C3A}</a:tableStyleId>
              </a:tblPr>
              <a:tblGrid>
                <a:gridCol w="926530"/>
                <a:gridCol w="865983"/>
                <a:gridCol w="1258147"/>
                <a:gridCol w="551585"/>
                <a:gridCol w="633240"/>
                <a:gridCol w="633240"/>
                <a:gridCol w="633240"/>
                <a:gridCol w="1495890"/>
                <a:gridCol w="472152"/>
                <a:gridCol w="965968"/>
              </a:tblGrid>
              <a:tr h="312721">
                <a:tc>
                  <a:txBody>
                    <a:bodyPr/>
                    <a:lstStyle/>
                    <a:p>
                      <a:pPr algn="ctr">
                        <a:spcAft>
                          <a:spcPts val="0"/>
                        </a:spcAft>
                      </a:pPr>
                      <a:r>
                        <a:rPr lang="zh-CN" sz="1000" kern="100" dirty="0">
                          <a:effectLst/>
                        </a:rPr>
                        <a:t>（</a:t>
                      </a:r>
                      <a:r>
                        <a:rPr lang="en-US" sz="1000" kern="100" dirty="0">
                          <a:effectLst/>
                        </a:rPr>
                        <a:t>1</a:t>
                      </a:r>
                      <a:r>
                        <a:rPr lang="zh-CN" sz="1000" kern="100" dirty="0">
                          <a:effectLst/>
                        </a:rPr>
                        <a:t>）</a:t>
                      </a: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a:effectLst/>
                        </a:rPr>
                        <a:t>（</a:t>
                      </a:r>
                      <a:r>
                        <a:rPr lang="en-US" sz="1000" kern="100">
                          <a:effectLst/>
                        </a:rPr>
                        <a:t>2</a:t>
                      </a:r>
                      <a:r>
                        <a:rPr lang="zh-CN" sz="1000" kern="100">
                          <a:effectLst/>
                        </a:rPr>
                        <a:t>）</a:t>
                      </a:r>
                      <a:endParaRPr lang="zh-CN" sz="1000" kern="100">
                        <a:effectLst/>
                        <a:latin typeface="Times New Roman"/>
                        <a:ea typeface="宋体"/>
                      </a:endParaRPr>
                    </a:p>
                  </a:txBody>
                  <a:tcPr marL="59991" marR="59991" marT="0" marB="0" anchor="ctr"/>
                </a:tc>
                <a:tc>
                  <a:txBody>
                    <a:bodyPr/>
                    <a:lstStyle/>
                    <a:p>
                      <a:pPr algn="ctr">
                        <a:spcAft>
                          <a:spcPts val="0"/>
                        </a:spcAft>
                      </a:pPr>
                      <a:r>
                        <a:rPr lang="zh-CN" sz="1000" kern="100">
                          <a:effectLst/>
                        </a:rPr>
                        <a:t>（</a:t>
                      </a:r>
                      <a:r>
                        <a:rPr lang="en-US" sz="1000" kern="100">
                          <a:effectLst/>
                        </a:rPr>
                        <a:t>3</a:t>
                      </a:r>
                      <a:r>
                        <a:rPr lang="zh-CN" sz="1000" kern="100">
                          <a:effectLst/>
                        </a:rPr>
                        <a:t>）</a:t>
                      </a:r>
                      <a:endParaRPr lang="zh-CN" sz="1000" kern="100">
                        <a:effectLst/>
                        <a:latin typeface="Times New Roman"/>
                        <a:ea typeface="宋体"/>
                      </a:endParaRPr>
                    </a:p>
                  </a:txBody>
                  <a:tcPr marL="59991" marR="59991" marT="0" marB="0" anchor="ctr"/>
                </a:tc>
                <a:tc>
                  <a:txBody>
                    <a:bodyPr/>
                    <a:lstStyle/>
                    <a:p>
                      <a:pPr algn="ctr">
                        <a:spcAft>
                          <a:spcPts val="0"/>
                        </a:spcAft>
                      </a:pPr>
                      <a:r>
                        <a:rPr lang="zh-CN" sz="1000" kern="100">
                          <a:effectLst/>
                        </a:rPr>
                        <a:t>（</a:t>
                      </a:r>
                      <a:r>
                        <a:rPr lang="en-US" sz="1000" kern="100">
                          <a:effectLst/>
                        </a:rPr>
                        <a:t>4</a:t>
                      </a:r>
                      <a:r>
                        <a:rPr lang="zh-CN" sz="1000" kern="100">
                          <a:effectLst/>
                        </a:rPr>
                        <a:t>）</a:t>
                      </a:r>
                      <a:endParaRPr lang="zh-CN" sz="1000" kern="100">
                        <a:effectLst/>
                        <a:latin typeface="Times New Roman"/>
                        <a:ea typeface="宋体"/>
                      </a:endParaRPr>
                    </a:p>
                  </a:txBody>
                  <a:tcPr marL="59991" marR="59991" marT="0" marB="0" anchor="ctr"/>
                </a:tc>
                <a:tc>
                  <a:txBody>
                    <a:bodyPr/>
                    <a:lstStyle/>
                    <a:p>
                      <a:pPr algn="ctr">
                        <a:spcAft>
                          <a:spcPts val="0"/>
                        </a:spcAft>
                      </a:pPr>
                      <a:r>
                        <a:rPr lang="zh-CN" sz="1000" kern="100" dirty="0">
                          <a:effectLst/>
                        </a:rPr>
                        <a:t>（</a:t>
                      </a:r>
                      <a:r>
                        <a:rPr lang="en-US" sz="1000" kern="100" dirty="0">
                          <a:effectLst/>
                        </a:rPr>
                        <a:t>5</a:t>
                      </a:r>
                      <a:r>
                        <a:rPr lang="zh-CN" sz="1000" kern="100" dirty="0">
                          <a:effectLst/>
                        </a:rPr>
                        <a:t>）</a:t>
                      </a: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dirty="0">
                          <a:effectLst/>
                        </a:rPr>
                        <a:t>（</a:t>
                      </a:r>
                      <a:r>
                        <a:rPr lang="en-US" sz="1000" kern="100" dirty="0">
                          <a:effectLst/>
                        </a:rPr>
                        <a:t>6</a:t>
                      </a:r>
                      <a:r>
                        <a:rPr lang="zh-CN" sz="1000" kern="100" dirty="0">
                          <a:effectLst/>
                        </a:rPr>
                        <a:t>）</a:t>
                      </a: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a:effectLst/>
                        </a:rPr>
                        <a:t>（</a:t>
                      </a:r>
                      <a:r>
                        <a:rPr lang="en-US" sz="1000" kern="100">
                          <a:effectLst/>
                        </a:rPr>
                        <a:t>7</a:t>
                      </a:r>
                      <a:r>
                        <a:rPr lang="zh-CN" sz="1000" kern="100">
                          <a:effectLst/>
                        </a:rPr>
                        <a:t>）</a:t>
                      </a:r>
                      <a:endParaRPr lang="zh-CN" sz="1000" kern="100">
                        <a:effectLst/>
                        <a:latin typeface="Times New Roman"/>
                        <a:ea typeface="宋体"/>
                      </a:endParaRPr>
                    </a:p>
                  </a:txBody>
                  <a:tcPr marL="59991" marR="59991" marT="0" marB="0" anchor="ctr"/>
                </a:tc>
                <a:tc>
                  <a:txBody>
                    <a:bodyPr/>
                    <a:lstStyle/>
                    <a:p>
                      <a:pPr algn="ctr">
                        <a:spcAft>
                          <a:spcPts val="0"/>
                        </a:spcAft>
                      </a:pPr>
                      <a:r>
                        <a:rPr lang="zh-CN" sz="1000" kern="100">
                          <a:effectLst/>
                        </a:rPr>
                        <a:t>（</a:t>
                      </a:r>
                      <a:r>
                        <a:rPr lang="en-US" sz="1000" kern="100">
                          <a:effectLst/>
                        </a:rPr>
                        <a:t>8</a:t>
                      </a:r>
                      <a:r>
                        <a:rPr lang="zh-CN" sz="1000" kern="100">
                          <a:effectLst/>
                        </a:rPr>
                        <a:t>）</a:t>
                      </a:r>
                      <a:endParaRPr lang="zh-CN" sz="1000" kern="100">
                        <a:effectLst/>
                        <a:latin typeface="Times New Roman"/>
                        <a:ea typeface="宋体"/>
                      </a:endParaRPr>
                    </a:p>
                  </a:txBody>
                  <a:tcPr marL="59991" marR="59991" marT="0" marB="0" anchor="ctr"/>
                </a:tc>
                <a:tc>
                  <a:txBody>
                    <a:bodyPr/>
                    <a:lstStyle/>
                    <a:p>
                      <a:pPr algn="ctr">
                        <a:spcAft>
                          <a:spcPts val="0"/>
                        </a:spcAft>
                      </a:pPr>
                      <a:r>
                        <a:rPr lang="zh-CN" sz="1000" kern="100">
                          <a:effectLst/>
                        </a:rPr>
                        <a:t>（</a:t>
                      </a:r>
                      <a:r>
                        <a:rPr lang="en-US" sz="1000" kern="100">
                          <a:effectLst/>
                        </a:rPr>
                        <a:t>9</a:t>
                      </a:r>
                      <a:r>
                        <a:rPr lang="zh-CN" sz="1000" kern="100">
                          <a:effectLst/>
                        </a:rPr>
                        <a:t>）</a:t>
                      </a:r>
                      <a:endParaRPr lang="zh-CN" sz="1000" kern="100">
                        <a:effectLst/>
                        <a:latin typeface="Times New Roman"/>
                        <a:ea typeface="宋体"/>
                      </a:endParaRPr>
                    </a:p>
                  </a:txBody>
                  <a:tcPr marL="59991" marR="59991" marT="0" marB="0" anchor="ctr"/>
                </a:tc>
                <a:tc>
                  <a:txBody>
                    <a:bodyPr/>
                    <a:lstStyle/>
                    <a:p>
                      <a:pPr algn="ctr">
                        <a:spcAft>
                          <a:spcPts val="0"/>
                        </a:spcAft>
                      </a:pPr>
                      <a:r>
                        <a:rPr lang="zh-CN" sz="1000" kern="100">
                          <a:effectLst/>
                        </a:rPr>
                        <a:t>（</a:t>
                      </a:r>
                      <a:r>
                        <a:rPr lang="en-US" sz="1000" kern="100">
                          <a:effectLst/>
                        </a:rPr>
                        <a:t>10</a:t>
                      </a:r>
                      <a:r>
                        <a:rPr lang="zh-CN" sz="1000" kern="100">
                          <a:effectLst/>
                        </a:rPr>
                        <a:t>）</a:t>
                      </a:r>
                      <a:endParaRPr lang="zh-CN" sz="1000" kern="100">
                        <a:effectLst/>
                        <a:latin typeface="Times New Roman"/>
                        <a:ea typeface="宋体"/>
                      </a:endParaRPr>
                    </a:p>
                  </a:txBody>
                  <a:tcPr marL="59991" marR="59991" marT="0" marB="0" anchor="ctr"/>
                </a:tc>
              </a:tr>
              <a:tr h="371214">
                <a:tc rowSpan="2">
                  <a:txBody>
                    <a:bodyPr/>
                    <a:lstStyle/>
                    <a:p>
                      <a:pPr algn="ctr">
                        <a:spcAft>
                          <a:spcPts val="0"/>
                        </a:spcAft>
                      </a:pPr>
                      <a:r>
                        <a:rPr lang="zh-CN" sz="1000" kern="100" dirty="0">
                          <a:effectLst/>
                        </a:rPr>
                        <a:t>关键控制点</a:t>
                      </a:r>
                      <a:r>
                        <a:rPr lang="en-US" sz="1000" kern="100" dirty="0">
                          <a:effectLst/>
                        </a:rPr>
                        <a:t>CCP</a:t>
                      </a:r>
                      <a:endParaRPr lang="zh-CN" sz="1000" kern="100" dirty="0">
                        <a:effectLst/>
                        <a:latin typeface="Times New Roman"/>
                        <a:ea typeface="宋体"/>
                      </a:endParaRPr>
                    </a:p>
                  </a:txBody>
                  <a:tcPr marL="59991" marR="59991" marT="0" marB="0" anchor="ctr"/>
                </a:tc>
                <a:tc rowSpan="2">
                  <a:txBody>
                    <a:bodyPr/>
                    <a:lstStyle/>
                    <a:p>
                      <a:pPr algn="ctr">
                        <a:spcAft>
                          <a:spcPts val="0"/>
                        </a:spcAft>
                      </a:pPr>
                      <a:r>
                        <a:rPr lang="zh-CN" sz="1000" kern="100" dirty="0">
                          <a:effectLst/>
                        </a:rPr>
                        <a:t>显著的危害</a:t>
                      </a:r>
                      <a:endParaRPr lang="zh-CN" sz="1000" kern="100" dirty="0">
                        <a:effectLst/>
                        <a:latin typeface="Times New Roman"/>
                        <a:ea typeface="宋体"/>
                      </a:endParaRPr>
                    </a:p>
                  </a:txBody>
                  <a:tcPr marL="59991" marR="59991" marT="0" marB="0" anchor="ctr"/>
                </a:tc>
                <a:tc rowSpan="2">
                  <a:txBody>
                    <a:bodyPr/>
                    <a:lstStyle/>
                    <a:p>
                      <a:pPr algn="ctr">
                        <a:spcAft>
                          <a:spcPts val="0"/>
                        </a:spcAft>
                      </a:pPr>
                      <a:r>
                        <a:rPr lang="zh-CN" sz="1000" kern="100" dirty="0">
                          <a:effectLst/>
                        </a:rPr>
                        <a:t>关键限值</a:t>
                      </a:r>
                    </a:p>
                    <a:p>
                      <a:pPr algn="ctr">
                        <a:spcAft>
                          <a:spcPts val="0"/>
                        </a:spcAft>
                      </a:pPr>
                      <a:r>
                        <a:rPr lang="en-US" sz="1000" kern="100" dirty="0">
                          <a:effectLst/>
                        </a:rPr>
                        <a:t>CL</a:t>
                      </a:r>
                      <a:endParaRPr lang="zh-CN" sz="1000" kern="100" dirty="0">
                        <a:effectLst/>
                        <a:latin typeface="Times New Roman"/>
                        <a:ea typeface="宋体"/>
                      </a:endParaRPr>
                    </a:p>
                  </a:txBody>
                  <a:tcPr marL="59991" marR="59991" marT="0" marB="0" anchor="ctr"/>
                </a:tc>
                <a:tc gridSpan="4">
                  <a:txBody>
                    <a:bodyPr/>
                    <a:lstStyle/>
                    <a:p>
                      <a:pPr algn="ctr">
                        <a:spcAft>
                          <a:spcPts val="0"/>
                        </a:spcAft>
                      </a:pPr>
                      <a:r>
                        <a:rPr lang="zh-CN" sz="1000" kern="100">
                          <a:effectLst/>
                        </a:rPr>
                        <a:t>监控</a:t>
                      </a:r>
                      <a:endParaRPr lang="zh-CN" sz="1000" kern="100">
                        <a:effectLst/>
                        <a:latin typeface="Times New Roman"/>
                        <a:ea typeface="宋体"/>
                      </a:endParaRPr>
                    </a:p>
                  </a:txBody>
                  <a:tcPr marL="59991" marR="59991"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rowSpan="2">
                  <a:txBody>
                    <a:bodyPr/>
                    <a:lstStyle/>
                    <a:p>
                      <a:pPr algn="ctr">
                        <a:spcAft>
                          <a:spcPts val="0"/>
                        </a:spcAft>
                      </a:pPr>
                      <a:r>
                        <a:rPr lang="zh-CN" sz="1000" kern="100">
                          <a:effectLst/>
                        </a:rPr>
                        <a:t>纠偏行动</a:t>
                      </a:r>
                      <a:endParaRPr lang="zh-CN" sz="1000" kern="100">
                        <a:effectLst/>
                        <a:latin typeface="Times New Roman"/>
                        <a:ea typeface="宋体"/>
                      </a:endParaRPr>
                    </a:p>
                  </a:txBody>
                  <a:tcPr marL="59991" marR="59991" marT="0" marB="0" anchor="ctr"/>
                </a:tc>
                <a:tc rowSpan="2">
                  <a:txBody>
                    <a:bodyPr/>
                    <a:lstStyle/>
                    <a:p>
                      <a:pPr algn="ctr">
                        <a:spcAft>
                          <a:spcPts val="0"/>
                        </a:spcAft>
                      </a:pPr>
                      <a:r>
                        <a:rPr lang="zh-CN" sz="1000" kern="100">
                          <a:effectLst/>
                        </a:rPr>
                        <a:t>记录</a:t>
                      </a:r>
                      <a:endParaRPr lang="zh-CN" sz="1000" kern="100">
                        <a:effectLst/>
                        <a:latin typeface="Times New Roman"/>
                        <a:ea typeface="宋体"/>
                      </a:endParaRPr>
                    </a:p>
                  </a:txBody>
                  <a:tcPr marL="59991" marR="59991" marT="0" marB="0" anchor="ctr"/>
                </a:tc>
                <a:tc rowSpan="2">
                  <a:txBody>
                    <a:bodyPr/>
                    <a:lstStyle/>
                    <a:p>
                      <a:pPr algn="ctr">
                        <a:spcAft>
                          <a:spcPts val="0"/>
                        </a:spcAft>
                      </a:pPr>
                      <a:r>
                        <a:rPr lang="zh-CN" sz="1000" kern="100">
                          <a:effectLst/>
                        </a:rPr>
                        <a:t>验证</a:t>
                      </a:r>
                      <a:endParaRPr lang="zh-CN" sz="1000" kern="100">
                        <a:effectLst/>
                        <a:latin typeface="Times New Roman"/>
                        <a:ea typeface="宋体"/>
                      </a:endParaRPr>
                    </a:p>
                  </a:txBody>
                  <a:tcPr marL="59991" marR="59991" marT="0" marB="0" anchor="ctr"/>
                </a:tc>
              </a:tr>
              <a:tr h="554567">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zh-CN" sz="1000" kern="100" dirty="0">
                          <a:effectLst/>
                        </a:rPr>
                        <a:t>对象</a:t>
                      </a: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dirty="0">
                          <a:effectLst/>
                        </a:rPr>
                        <a:t>方法</a:t>
                      </a: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dirty="0">
                          <a:effectLst/>
                        </a:rPr>
                        <a:t>频率</a:t>
                      </a: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dirty="0">
                          <a:effectLst/>
                        </a:rPr>
                        <a:t>责任人</a:t>
                      </a:r>
                      <a:endParaRPr lang="zh-CN" sz="1000" kern="100" dirty="0">
                        <a:effectLst/>
                        <a:latin typeface="Times New Roman"/>
                        <a:ea typeface="宋体"/>
                      </a:endParaRPr>
                    </a:p>
                  </a:txBody>
                  <a:tcPr marL="59991" marR="59991" marT="0" marB="0" anchor="ct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2045044">
                <a:tc>
                  <a:txBody>
                    <a:bodyPr/>
                    <a:lstStyle/>
                    <a:p>
                      <a:pPr algn="ctr">
                        <a:spcAft>
                          <a:spcPts val="0"/>
                        </a:spcAft>
                      </a:pPr>
                      <a:r>
                        <a:rPr lang="en-US" sz="1000" kern="100">
                          <a:effectLst/>
                        </a:rPr>
                        <a:t>CCP-1</a:t>
                      </a:r>
                      <a:r>
                        <a:rPr lang="zh-CN" sz="1000" kern="100">
                          <a:effectLst/>
                        </a:rPr>
                        <a:t>调配（施工通水前排放不当或不充分）</a:t>
                      </a:r>
                      <a:endParaRPr lang="zh-CN" sz="1000" kern="100">
                        <a:effectLst/>
                        <a:latin typeface="Times New Roman"/>
                        <a:ea typeface="宋体"/>
                      </a:endParaRPr>
                    </a:p>
                  </a:txBody>
                  <a:tcPr marL="59991" marR="59991" marT="0" marB="0" anchor="ctr"/>
                </a:tc>
                <a:tc>
                  <a:txBody>
                    <a:bodyPr/>
                    <a:lstStyle/>
                    <a:p>
                      <a:pPr algn="l">
                        <a:spcAft>
                          <a:spcPts val="0"/>
                        </a:spcAft>
                      </a:pPr>
                      <a:r>
                        <a:rPr lang="zh-CN" sz="1000" kern="0" dirty="0">
                          <a:effectLst/>
                        </a:rPr>
                        <a:t>物理：浊度</a:t>
                      </a:r>
                      <a:endParaRPr lang="zh-CN" sz="1000" kern="100" dirty="0">
                        <a:effectLst/>
                        <a:latin typeface="Times New Roman"/>
                        <a:ea typeface="宋体"/>
                      </a:endParaRPr>
                    </a:p>
                  </a:txBody>
                  <a:tcPr marL="59991" marR="59991" marT="0" marB="0" anchor="ctr"/>
                </a:tc>
                <a:tc>
                  <a:txBody>
                    <a:bodyPr/>
                    <a:lstStyle/>
                    <a:p>
                      <a:pPr algn="just">
                        <a:spcAft>
                          <a:spcPts val="0"/>
                        </a:spcAft>
                      </a:pPr>
                      <a:r>
                        <a:rPr lang="zh-CN" sz="1000" kern="100" dirty="0">
                          <a:effectLst/>
                        </a:rPr>
                        <a:t>浊度值（恢复供水时）：</a:t>
                      </a:r>
                    </a:p>
                    <a:p>
                      <a:pPr algn="just">
                        <a:spcAft>
                          <a:spcPts val="0"/>
                        </a:spcAft>
                      </a:pPr>
                      <a:r>
                        <a:rPr lang="en-US" sz="1000" kern="100" dirty="0">
                          <a:effectLst/>
                        </a:rPr>
                        <a:t>CL</a:t>
                      </a:r>
                      <a:r>
                        <a:rPr lang="zh-CN" sz="1000" kern="100" dirty="0">
                          <a:effectLst/>
                        </a:rPr>
                        <a:t>值：</a:t>
                      </a:r>
                      <a:r>
                        <a:rPr lang="en-US" sz="1000" kern="100" dirty="0">
                          <a:effectLst/>
                        </a:rPr>
                        <a:t>1NTU</a:t>
                      </a:r>
                      <a:r>
                        <a:rPr lang="zh-CN" sz="1000" kern="100" dirty="0">
                          <a:effectLst/>
                        </a:rPr>
                        <a:t>以下</a:t>
                      </a:r>
                    </a:p>
                    <a:p>
                      <a:pPr algn="just">
                        <a:spcAft>
                          <a:spcPts val="0"/>
                        </a:spcAft>
                      </a:pP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dirty="0">
                          <a:effectLst/>
                        </a:rPr>
                        <a:t>浊度值</a:t>
                      </a: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dirty="0">
                          <a:effectLst/>
                        </a:rPr>
                        <a:t>浊度仪现场检测</a:t>
                      </a: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dirty="0">
                          <a:effectLst/>
                        </a:rPr>
                        <a:t>每次恢复通水前</a:t>
                      </a: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dirty="0">
                          <a:effectLst/>
                        </a:rPr>
                        <a:t>管网管理部现场负责人</a:t>
                      </a:r>
                      <a:endParaRPr lang="zh-CN" sz="1000" kern="100" dirty="0">
                        <a:effectLst/>
                        <a:latin typeface="Times New Roman"/>
                        <a:ea typeface="宋体"/>
                      </a:endParaRPr>
                    </a:p>
                  </a:txBody>
                  <a:tcPr marL="59991" marR="59991" marT="0" marB="0" anchor="ctr"/>
                </a:tc>
                <a:tc>
                  <a:txBody>
                    <a:bodyPr/>
                    <a:lstStyle/>
                    <a:p>
                      <a:pPr algn="ctr">
                        <a:spcAft>
                          <a:spcPts val="0"/>
                        </a:spcAft>
                      </a:pPr>
                      <a:r>
                        <a:rPr lang="en-US" sz="1000" kern="100">
                          <a:effectLst/>
                        </a:rPr>
                        <a:t>1</a:t>
                      </a:r>
                      <a:r>
                        <a:rPr lang="zh-CN" sz="1000" kern="100">
                          <a:effectLst/>
                        </a:rPr>
                        <a:t>、</a:t>
                      </a:r>
                      <a:r>
                        <a:rPr lang="en-US" sz="1000" kern="100">
                          <a:effectLst/>
                        </a:rPr>
                        <a:t>CL</a:t>
                      </a:r>
                      <a:r>
                        <a:rPr lang="zh-CN" sz="1000" kern="100">
                          <a:effectLst/>
                        </a:rPr>
                        <a:t>值发生偏离时，紧急监测下游水质，如水质异常紧急就近排放。</a:t>
                      </a:r>
                      <a:r>
                        <a:rPr lang="en-US" sz="1000" kern="100">
                          <a:effectLst/>
                        </a:rPr>
                        <a:t>2</a:t>
                      </a:r>
                      <a:r>
                        <a:rPr lang="zh-CN" sz="1000" kern="100">
                          <a:effectLst/>
                        </a:rPr>
                        <a:t>、如浊度仪发生异常，立即更换，确保测定水质可靠再使用。</a:t>
                      </a:r>
                      <a:endParaRPr lang="zh-CN" sz="1000" kern="100">
                        <a:effectLst/>
                        <a:latin typeface="Times New Roman"/>
                        <a:ea typeface="宋体"/>
                      </a:endParaRPr>
                    </a:p>
                  </a:txBody>
                  <a:tcPr marL="59991" marR="59991" marT="0" marB="0" anchor="ctr"/>
                </a:tc>
                <a:tc>
                  <a:txBody>
                    <a:bodyPr/>
                    <a:lstStyle/>
                    <a:p>
                      <a:pPr algn="ctr">
                        <a:spcAft>
                          <a:spcPts val="0"/>
                        </a:spcAft>
                      </a:pPr>
                      <a:r>
                        <a:rPr lang="zh-CN" sz="1000" kern="100">
                          <a:effectLst/>
                        </a:rPr>
                        <a:t>施工停水记录、水质取样检测记录</a:t>
                      </a:r>
                      <a:endParaRPr lang="zh-CN" sz="1000" kern="100">
                        <a:effectLst/>
                        <a:latin typeface="Times New Roman"/>
                        <a:ea typeface="宋体"/>
                      </a:endParaRPr>
                    </a:p>
                  </a:txBody>
                  <a:tcPr marL="59991" marR="59991" marT="0" marB="0" anchor="ctr"/>
                </a:tc>
                <a:tc>
                  <a:txBody>
                    <a:bodyPr/>
                    <a:lstStyle/>
                    <a:p>
                      <a:pPr marL="342900" lvl="0" indent="-342900" algn="l">
                        <a:spcAft>
                          <a:spcPts val="0"/>
                        </a:spcAft>
                        <a:buFont typeface="+mj-lt"/>
                        <a:buAutoNum type="arabicPeriod"/>
                      </a:pPr>
                      <a:r>
                        <a:rPr lang="zh-CN" sz="1000" kern="100">
                          <a:effectLst/>
                        </a:rPr>
                        <a:t>对水质进行抽样检测；</a:t>
                      </a:r>
                    </a:p>
                    <a:p>
                      <a:pPr marL="342900" lvl="0" indent="-342900" algn="l">
                        <a:spcAft>
                          <a:spcPts val="0"/>
                        </a:spcAft>
                        <a:buFont typeface="+mj-lt"/>
                        <a:buAutoNum type="arabicPeriod"/>
                      </a:pPr>
                      <a:r>
                        <a:rPr lang="zh-CN" sz="1000" kern="100">
                          <a:effectLst/>
                        </a:rPr>
                        <a:t>保持浊度仪正常校准。</a:t>
                      </a:r>
                      <a:endParaRPr lang="zh-CN" sz="1000" kern="100">
                        <a:effectLst/>
                        <a:latin typeface="Times New Roman"/>
                        <a:ea typeface="宋体"/>
                      </a:endParaRPr>
                    </a:p>
                  </a:txBody>
                  <a:tcPr marL="59991" marR="59991" marT="0" marB="0" anchor="ctr"/>
                </a:tc>
              </a:tr>
              <a:tr h="2045044">
                <a:tc>
                  <a:txBody>
                    <a:bodyPr/>
                    <a:lstStyle/>
                    <a:p>
                      <a:pPr algn="ctr">
                        <a:spcAft>
                          <a:spcPts val="0"/>
                        </a:spcAft>
                      </a:pPr>
                      <a:r>
                        <a:rPr lang="en-US" sz="1000" kern="100">
                          <a:effectLst/>
                        </a:rPr>
                        <a:t>CCP-2</a:t>
                      </a:r>
                      <a:r>
                        <a:rPr lang="zh-CN" sz="1000" kern="100">
                          <a:effectLst/>
                        </a:rPr>
                        <a:t>二次供水（饮用水在水池、水箱停留时间过长，余氯衰减，存在生物超标风险）</a:t>
                      </a:r>
                      <a:endParaRPr lang="zh-CN" sz="1000" kern="100">
                        <a:effectLst/>
                        <a:latin typeface="Times New Roman"/>
                        <a:ea typeface="宋体"/>
                      </a:endParaRPr>
                    </a:p>
                  </a:txBody>
                  <a:tcPr marL="59991" marR="59991" marT="0" marB="0" anchor="ctr"/>
                </a:tc>
                <a:tc>
                  <a:txBody>
                    <a:bodyPr/>
                    <a:lstStyle/>
                    <a:p>
                      <a:pPr algn="l">
                        <a:spcAft>
                          <a:spcPts val="0"/>
                        </a:spcAft>
                      </a:pPr>
                      <a:r>
                        <a:rPr lang="zh-CN" sz="1000" kern="0">
                          <a:effectLst/>
                        </a:rPr>
                        <a:t>生物：总大肠菌群</a:t>
                      </a:r>
                      <a:endParaRPr lang="zh-CN" sz="1000" kern="100">
                        <a:effectLst/>
                        <a:latin typeface="Times New Roman"/>
                        <a:ea typeface="宋体"/>
                      </a:endParaRPr>
                    </a:p>
                  </a:txBody>
                  <a:tcPr marL="59991" marR="59991" marT="0" marB="0" anchor="ctr"/>
                </a:tc>
                <a:tc>
                  <a:txBody>
                    <a:bodyPr/>
                    <a:lstStyle/>
                    <a:p>
                      <a:pPr algn="just">
                        <a:spcAft>
                          <a:spcPts val="0"/>
                        </a:spcAft>
                      </a:pPr>
                      <a:r>
                        <a:rPr lang="zh-CN" sz="1000" kern="100" dirty="0">
                          <a:effectLst/>
                        </a:rPr>
                        <a:t>余氯值（水池、水箱取样）：</a:t>
                      </a:r>
                    </a:p>
                    <a:p>
                      <a:pPr algn="just">
                        <a:spcAft>
                          <a:spcPts val="0"/>
                        </a:spcAft>
                      </a:pPr>
                      <a:r>
                        <a:rPr lang="en-US" sz="1000" kern="100" dirty="0">
                          <a:effectLst/>
                        </a:rPr>
                        <a:t>CL</a:t>
                      </a:r>
                      <a:r>
                        <a:rPr lang="zh-CN" sz="1000" kern="100" dirty="0">
                          <a:effectLst/>
                        </a:rPr>
                        <a:t>值：</a:t>
                      </a:r>
                      <a:r>
                        <a:rPr lang="en-US" sz="1000" kern="100" dirty="0">
                          <a:effectLst/>
                        </a:rPr>
                        <a:t>0.05mg/l</a:t>
                      </a:r>
                      <a:r>
                        <a:rPr lang="zh-CN" sz="1000" kern="100" dirty="0">
                          <a:effectLst/>
                        </a:rPr>
                        <a:t>以上</a:t>
                      </a:r>
                    </a:p>
                    <a:p>
                      <a:pPr algn="just">
                        <a:spcAft>
                          <a:spcPts val="0"/>
                        </a:spcAft>
                      </a:pP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dirty="0">
                          <a:effectLst/>
                        </a:rPr>
                        <a:t>余氯值</a:t>
                      </a: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a:effectLst/>
                        </a:rPr>
                        <a:t>余氯仪现场检测</a:t>
                      </a:r>
                      <a:endParaRPr lang="zh-CN" sz="1000" kern="100">
                        <a:effectLst/>
                        <a:latin typeface="Times New Roman"/>
                        <a:ea typeface="宋体"/>
                      </a:endParaRPr>
                    </a:p>
                  </a:txBody>
                  <a:tcPr marL="59991" marR="59991" marT="0" marB="0" anchor="ctr"/>
                </a:tc>
                <a:tc>
                  <a:txBody>
                    <a:bodyPr/>
                    <a:lstStyle/>
                    <a:p>
                      <a:pPr algn="ctr">
                        <a:spcAft>
                          <a:spcPts val="0"/>
                        </a:spcAft>
                      </a:pPr>
                      <a:r>
                        <a:rPr lang="zh-CN" sz="1000" kern="100">
                          <a:effectLst/>
                        </a:rPr>
                        <a:t>每周一次</a:t>
                      </a:r>
                      <a:endParaRPr lang="zh-CN" sz="1000" kern="100">
                        <a:effectLst/>
                        <a:latin typeface="Times New Roman"/>
                        <a:ea typeface="宋体"/>
                      </a:endParaRPr>
                    </a:p>
                  </a:txBody>
                  <a:tcPr marL="59991" marR="59991" marT="0" marB="0" anchor="ctr"/>
                </a:tc>
                <a:tc>
                  <a:txBody>
                    <a:bodyPr/>
                    <a:lstStyle/>
                    <a:p>
                      <a:pPr algn="ctr">
                        <a:spcAft>
                          <a:spcPts val="0"/>
                        </a:spcAft>
                      </a:pPr>
                      <a:r>
                        <a:rPr lang="zh-CN" sz="1000" kern="100" dirty="0">
                          <a:effectLst/>
                        </a:rPr>
                        <a:t>设备管理部现场负责人</a:t>
                      </a:r>
                      <a:endParaRPr lang="zh-CN" sz="1000" kern="100" dirty="0">
                        <a:effectLst/>
                        <a:latin typeface="Times New Roman"/>
                        <a:ea typeface="宋体"/>
                      </a:endParaRPr>
                    </a:p>
                  </a:txBody>
                  <a:tcPr marL="59991" marR="59991" marT="0" marB="0" anchor="ctr"/>
                </a:tc>
                <a:tc>
                  <a:txBody>
                    <a:bodyPr/>
                    <a:lstStyle/>
                    <a:p>
                      <a:pPr algn="ctr">
                        <a:spcAft>
                          <a:spcPts val="0"/>
                        </a:spcAft>
                      </a:pPr>
                      <a:r>
                        <a:rPr lang="en-US" sz="1000" kern="100" dirty="0">
                          <a:effectLst/>
                        </a:rPr>
                        <a:t>1</a:t>
                      </a:r>
                      <a:r>
                        <a:rPr lang="zh-CN" sz="1000" kern="100" dirty="0">
                          <a:effectLst/>
                        </a:rPr>
                        <a:t>、</a:t>
                      </a:r>
                      <a:r>
                        <a:rPr lang="en-US" sz="1000" kern="100" dirty="0">
                          <a:effectLst/>
                        </a:rPr>
                        <a:t>CL</a:t>
                      </a:r>
                      <a:r>
                        <a:rPr lang="zh-CN" sz="1000" kern="100" dirty="0">
                          <a:effectLst/>
                        </a:rPr>
                        <a:t>值发生偏离时，对水池、水箱的水进行排放，导入新鲜的饮用水，直至检测合格。</a:t>
                      </a:r>
                      <a:r>
                        <a:rPr lang="en-US" sz="1000" kern="100" dirty="0">
                          <a:effectLst/>
                        </a:rPr>
                        <a:t>2</a:t>
                      </a:r>
                      <a:r>
                        <a:rPr lang="zh-CN" sz="1000" kern="100" dirty="0">
                          <a:effectLst/>
                        </a:rPr>
                        <a:t>、如余氯仪发生异常，立即更换，确保测定水质可靠再使用。</a:t>
                      </a:r>
                      <a:endParaRPr lang="zh-CN" sz="1000" kern="100" dirty="0">
                        <a:effectLst/>
                        <a:latin typeface="Times New Roman"/>
                        <a:ea typeface="宋体"/>
                      </a:endParaRPr>
                    </a:p>
                  </a:txBody>
                  <a:tcPr marL="59991" marR="59991" marT="0" marB="0" anchor="ctr"/>
                </a:tc>
                <a:tc>
                  <a:txBody>
                    <a:bodyPr/>
                    <a:lstStyle/>
                    <a:p>
                      <a:pPr algn="ctr">
                        <a:spcAft>
                          <a:spcPts val="0"/>
                        </a:spcAft>
                      </a:pPr>
                      <a:r>
                        <a:rPr lang="zh-CN" sz="1000" kern="100" dirty="0">
                          <a:effectLst/>
                        </a:rPr>
                        <a:t>水池、水箱水质取样检测记录</a:t>
                      </a:r>
                      <a:endParaRPr lang="zh-CN" sz="1000" kern="100" dirty="0">
                        <a:effectLst/>
                        <a:latin typeface="Times New Roman"/>
                        <a:ea typeface="宋体"/>
                      </a:endParaRPr>
                    </a:p>
                  </a:txBody>
                  <a:tcPr marL="59991" marR="59991" marT="0" marB="0" anchor="ctr"/>
                </a:tc>
                <a:tc>
                  <a:txBody>
                    <a:bodyPr/>
                    <a:lstStyle/>
                    <a:p>
                      <a:pPr marL="342900" lvl="0" indent="-342900" algn="l">
                        <a:spcAft>
                          <a:spcPts val="0"/>
                        </a:spcAft>
                        <a:buFont typeface="+mj-lt"/>
                        <a:buAutoNum type="arabicPeriod"/>
                      </a:pPr>
                      <a:r>
                        <a:rPr lang="zh-CN" sz="1000" kern="100" dirty="0">
                          <a:effectLst/>
                        </a:rPr>
                        <a:t>对水质进行抽样检测；</a:t>
                      </a:r>
                    </a:p>
                    <a:p>
                      <a:pPr marL="342900" lvl="0" indent="-342900" algn="l">
                        <a:spcAft>
                          <a:spcPts val="0"/>
                        </a:spcAft>
                        <a:buFont typeface="+mj-lt"/>
                        <a:buAutoNum type="arabicPeriod"/>
                      </a:pPr>
                      <a:r>
                        <a:rPr lang="zh-CN" sz="1000" kern="100" dirty="0">
                          <a:effectLst/>
                        </a:rPr>
                        <a:t>保持余氯仪正常校准。</a:t>
                      </a:r>
                      <a:endParaRPr lang="zh-CN" sz="1000" kern="100" dirty="0">
                        <a:effectLst/>
                        <a:latin typeface="Times New Roman"/>
                        <a:ea typeface="宋体"/>
                      </a:endParaRPr>
                    </a:p>
                  </a:txBody>
                  <a:tcPr marL="59991" marR="59991" marT="0" marB="0" anchor="ctr"/>
                </a:tc>
              </a:tr>
            </a:tbl>
          </a:graphicData>
        </a:graphic>
      </p:graphicFrame>
    </p:spTree>
    <p:extLst>
      <p:ext uri="{BB962C8B-B14F-4D97-AF65-F5344CB8AC3E}">
        <p14:creationId xmlns:p14="http://schemas.microsoft.com/office/powerpoint/2010/main" val="9721843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216024"/>
          </a:xfrm>
        </p:spPr>
        <p:txBody>
          <a:bodyPr>
            <a:normAutofit fontScale="90000"/>
          </a:bodyPr>
          <a:lstStyle/>
          <a:p>
            <a:r>
              <a:rPr lang="zh-CN" altLang="en-US" sz="1000" dirty="0">
                <a:solidFill>
                  <a:srgbClr val="FF0000"/>
                </a:solidFill>
              </a:rPr>
              <a:t>附录：</a:t>
            </a:r>
            <a:r>
              <a:rPr lang="en-US" altLang="zh-CN" sz="1000" dirty="0">
                <a:solidFill>
                  <a:srgbClr val="FF0000"/>
                </a:solidFill>
              </a:rPr>
              <a:t>A</a:t>
            </a:r>
            <a:endParaRPr lang="zh-CN" altLang="en-US" sz="1000" dirty="0"/>
          </a:p>
        </p:txBody>
      </p:sp>
      <p:pic>
        <p:nvPicPr>
          <p:cNvPr id="4" name="Picture 2" descr="C:\Users\lcy\Desktop\QQ截图20160524174754.jpg"/>
          <p:cNvPicPr>
            <a:picLocks noGrp="1" noChangeAspect="1" noChangeArrowheads="1"/>
          </p:cNvPicPr>
          <p:nvPr>
            <p:ph idx="1"/>
          </p:nvPr>
        </p:nvPicPr>
        <p:blipFill>
          <a:blip r:embed="rId2"/>
          <a:srcRect/>
          <a:stretch>
            <a:fillRect/>
          </a:stretch>
        </p:blipFill>
        <p:spPr bwMode="auto">
          <a:xfrm>
            <a:off x="1043608" y="332656"/>
            <a:ext cx="6840760" cy="6408712"/>
          </a:xfrm>
          <a:prstGeom prst="rect">
            <a:avLst/>
          </a:prstGeom>
          <a:solidFill>
            <a:srgbClr val="00B0F0"/>
          </a:solidFill>
          <a:ln w="28575">
            <a:solidFill>
              <a:srgbClr val="00B0F0"/>
            </a:solidFill>
          </a:ln>
        </p:spPr>
      </p:pic>
    </p:spTree>
    <p:extLst>
      <p:ext uri="{BB962C8B-B14F-4D97-AF65-F5344CB8AC3E}">
        <p14:creationId xmlns:p14="http://schemas.microsoft.com/office/powerpoint/2010/main" val="39673442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634082"/>
          </a:xfrm>
        </p:spPr>
        <p:txBody>
          <a:bodyPr>
            <a:normAutofit/>
          </a:bodyPr>
          <a:lstStyle/>
          <a:p>
            <a:pPr algn="l"/>
            <a:r>
              <a:rPr lang="en-US" altLang="zh-CN" sz="2800" b="1" dirty="0" smtClean="0"/>
              <a:t>  </a:t>
            </a:r>
            <a:r>
              <a:rPr lang="zh-CN" altLang="zh-CN" sz="2800" b="1" dirty="0" smtClean="0">
                <a:solidFill>
                  <a:srgbClr val="FF0000"/>
                </a:solidFill>
              </a:rPr>
              <a:t>危</a:t>
            </a:r>
            <a:r>
              <a:rPr lang="zh-CN" altLang="zh-CN" sz="2800" b="1" dirty="0">
                <a:solidFill>
                  <a:srgbClr val="FF0000"/>
                </a:solidFill>
              </a:rPr>
              <a:t>害分析与关键控制点（</a:t>
            </a:r>
            <a:r>
              <a:rPr lang="en-US" altLang="zh-CN" sz="2800" b="1" dirty="0">
                <a:solidFill>
                  <a:srgbClr val="FF0000"/>
                </a:solidFill>
              </a:rPr>
              <a:t>HACCP</a:t>
            </a:r>
            <a:r>
              <a:rPr lang="zh-CN" altLang="zh-CN" sz="2800" b="1" dirty="0">
                <a:solidFill>
                  <a:srgbClr val="FF0000"/>
                </a:solidFill>
              </a:rPr>
              <a:t>体系</a:t>
            </a:r>
            <a:r>
              <a:rPr lang="zh-CN" altLang="zh-CN" sz="2800" b="1" dirty="0" smtClean="0">
                <a:solidFill>
                  <a:srgbClr val="FF0000"/>
                </a:solidFill>
              </a:rPr>
              <a:t>）认</a:t>
            </a:r>
            <a:r>
              <a:rPr lang="zh-CN" altLang="zh-CN" sz="2800" b="1" dirty="0">
                <a:solidFill>
                  <a:srgbClr val="FF0000"/>
                </a:solidFill>
              </a:rPr>
              <a:t>证依据</a:t>
            </a:r>
            <a:endParaRPr lang="zh-CN" altLang="en-US" sz="2800" dirty="0">
              <a:solidFill>
                <a:srgbClr val="FF0000"/>
              </a:solidFill>
            </a:endParaRPr>
          </a:p>
        </p:txBody>
      </p:sp>
      <p:sp>
        <p:nvSpPr>
          <p:cNvPr id="3" name="内容占位符 2"/>
          <p:cNvSpPr>
            <a:spLocks noGrp="1"/>
          </p:cNvSpPr>
          <p:nvPr>
            <p:ph idx="1"/>
          </p:nvPr>
        </p:nvSpPr>
        <p:spPr>
          <a:xfrm>
            <a:off x="457200" y="980728"/>
            <a:ext cx="8229600" cy="5145435"/>
          </a:xfrm>
        </p:spPr>
        <p:txBody>
          <a:bodyPr>
            <a:normAutofit/>
          </a:bodyPr>
          <a:lstStyle/>
          <a:p>
            <a:r>
              <a:rPr lang="en-US" altLang="zh-CN" sz="2400" dirty="0"/>
              <a:t>1</a:t>
            </a:r>
            <a:r>
              <a:rPr lang="zh-CN" altLang="zh-CN" sz="2400" dirty="0"/>
              <a:t>、</a:t>
            </a:r>
            <a:r>
              <a:rPr lang="en-US" altLang="zh-CN" sz="2400" dirty="0"/>
              <a:t>GB/T  27341</a:t>
            </a:r>
            <a:r>
              <a:rPr lang="zh-CN" altLang="zh-CN" sz="2400" dirty="0"/>
              <a:t>《危害分析与关键控制点（</a:t>
            </a:r>
            <a:r>
              <a:rPr lang="en-US" altLang="zh-CN" sz="2400" dirty="0"/>
              <a:t>HACCP</a:t>
            </a:r>
            <a:r>
              <a:rPr lang="zh-CN" altLang="zh-CN" sz="2400" dirty="0"/>
              <a:t>）体系</a:t>
            </a:r>
            <a:r>
              <a:rPr lang="en-US" altLang="zh-CN" sz="2400" dirty="0"/>
              <a:t>  </a:t>
            </a:r>
            <a:r>
              <a:rPr lang="zh-CN" altLang="zh-CN" sz="2400" dirty="0"/>
              <a:t>食品生产企业通用要求》</a:t>
            </a:r>
          </a:p>
          <a:p>
            <a:r>
              <a:rPr lang="en-US" altLang="zh-CN" sz="2400" dirty="0"/>
              <a:t>2</a:t>
            </a:r>
            <a:r>
              <a:rPr lang="zh-CN" altLang="zh-CN" sz="2400" dirty="0"/>
              <a:t>、</a:t>
            </a:r>
            <a:r>
              <a:rPr lang="en-US" altLang="zh-CN" sz="2400" dirty="0"/>
              <a:t>GB 14881</a:t>
            </a:r>
            <a:r>
              <a:rPr lang="zh-CN" altLang="zh-CN" sz="2400" dirty="0"/>
              <a:t>《食品企业通用卫生规范》</a:t>
            </a:r>
          </a:p>
          <a:p>
            <a:r>
              <a:rPr lang="en-US" altLang="zh-CN" sz="2400" dirty="0"/>
              <a:t>3</a:t>
            </a:r>
            <a:r>
              <a:rPr lang="zh-CN" altLang="en-US" sz="2400" dirty="0"/>
              <a:t>、</a:t>
            </a:r>
            <a:r>
              <a:rPr lang="zh-CN" altLang="zh-CN" sz="2400" dirty="0"/>
              <a:t>《危害分析与关键控制点（</a:t>
            </a:r>
            <a:r>
              <a:rPr lang="en-US" altLang="zh-CN" sz="2400" dirty="0"/>
              <a:t>HACCP</a:t>
            </a:r>
            <a:r>
              <a:rPr lang="zh-CN" altLang="zh-CN" sz="2400" dirty="0"/>
              <a:t>体系）认证补充要求</a:t>
            </a:r>
            <a:r>
              <a:rPr lang="en-US" altLang="zh-CN" sz="2400" dirty="0"/>
              <a:t> 1.0</a:t>
            </a:r>
            <a:r>
              <a:rPr lang="zh-CN" altLang="zh-CN" sz="2400" dirty="0"/>
              <a:t>》</a:t>
            </a:r>
          </a:p>
          <a:p>
            <a:endParaRPr lang="en-US" altLang="zh-CN" sz="2400" dirty="0"/>
          </a:p>
          <a:p>
            <a:r>
              <a:rPr lang="zh-CN" altLang="zh-CN" sz="2400" dirty="0"/>
              <a:t>注：</a:t>
            </a:r>
            <a:r>
              <a:rPr lang="en-US" altLang="zh-CN" sz="2400" dirty="0"/>
              <a:t>1.</a:t>
            </a:r>
            <a:r>
              <a:rPr lang="zh-CN" altLang="zh-CN" sz="2400" dirty="0"/>
              <a:t>《危害分析与关键控制点（</a:t>
            </a:r>
            <a:r>
              <a:rPr lang="en-US" altLang="zh-CN" sz="2400" dirty="0"/>
              <a:t>HACCP</a:t>
            </a:r>
            <a:r>
              <a:rPr lang="zh-CN" altLang="zh-CN" sz="2400" dirty="0"/>
              <a:t>体系）认证补充要求</a:t>
            </a:r>
            <a:r>
              <a:rPr lang="en-US" altLang="zh-CN" sz="2400" dirty="0"/>
              <a:t> 1.0</a:t>
            </a:r>
            <a:r>
              <a:rPr lang="zh-CN" altLang="zh-CN" sz="2400" dirty="0"/>
              <a:t>》具体内容见后。</a:t>
            </a:r>
          </a:p>
          <a:p>
            <a:r>
              <a:rPr lang="en-US" altLang="zh-CN" sz="2400" dirty="0"/>
              <a:t>         2. </a:t>
            </a:r>
            <a:r>
              <a:rPr lang="zh-CN" altLang="zh-CN" sz="2400" dirty="0"/>
              <a:t>认证机构应在上述认证依据基础上，按照适用的我国和进口国（地区）相关法律、法规、标准和规范要求制定专项审核指导书。</a:t>
            </a:r>
          </a:p>
          <a:p>
            <a:endParaRPr lang="zh-CN" altLang="en-US" dirty="0"/>
          </a:p>
        </p:txBody>
      </p:sp>
    </p:spTree>
    <p:extLst>
      <p:ext uri="{BB962C8B-B14F-4D97-AF65-F5344CB8AC3E}">
        <p14:creationId xmlns:p14="http://schemas.microsoft.com/office/powerpoint/2010/main" val="35940433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490066"/>
          </a:xfrm>
        </p:spPr>
        <p:txBody>
          <a:bodyPr>
            <a:noAutofit/>
          </a:bodyPr>
          <a:lstStyle/>
          <a:p>
            <a:r>
              <a:rPr lang="zh-CN" altLang="en-US" sz="2800" dirty="0"/>
              <a:t>新版</a:t>
            </a:r>
            <a:r>
              <a:rPr lang="en-US" altLang="zh-CN" sz="2800" dirty="0"/>
              <a:t>HACCP</a:t>
            </a:r>
            <a:r>
              <a:rPr lang="zh-CN" altLang="en-US" sz="2800" dirty="0"/>
              <a:t>体系认证补充要求</a:t>
            </a:r>
            <a:r>
              <a:rPr lang="en-US" altLang="zh-CN" sz="2800" dirty="0"/>
              <a:t>1.0</a:t>
            </a:r>
            <a:endParaRPr lang="zh-CN" altLang="en-US" sz="2800" dirty="0"/>
          </a:p>
        </p:txBody>
      </p:sp>
      <p:sp>
        <p:nvSpPr>
          <p:cNvPr id="3" name="内容占位符 2"/>
          <p:cNvSpPr>
            <a:spLocks noGrp="1"/>
          </p:cNvSpPr>
          <p:nvPr>
            <p:ph idx="1"/>
          </p:nvPr>
        </p:nvSpPr>
        <p:spPr>
          <a:xfrm>
            <a:off x="395536" y="836712"/>
            <a:ext cx="8229600" cy="5318051"/>
          </a:xfrm>
        </p:spPr>
        <p:txBody>
          <a:bodyPr>
            <a:normAutofit fontScale="85000" lnSpcReduction="10000"/>
          </a:bodyPr>
          <a:lstStyle/>
          <a:p>
            <a:pPr>
              <a:lnSpc>
                <a:spcPct val="150000"/>
              </a:lnSpc>
            </a:pPr>
            <a:r>
              <a:rPr lang="en-US" altLang="zh-CN" sz="2600" dirty="0">
                <a:solidFill>
                  <a:srgbClr val="FF0000"/>
                </a:solidFill>
              </a:rPr>
              <a:t>1</a:t>
            </a:r>
            <a:r>
              <a:rPr lang="zh-CN" altLang="en-US" sz="2600" dirty="0">
                <a:solidFill>
                  <a:srgbClr val="FF0000"/>
                </a:solidFill>
              </a:rPr>
              <a:t>、致敏物质的管</a:t>
            </a:r>
            <a:r>
              <a:rPr lang="zh-CN" altLang="en-US" sz="2600" dirty="0" smtClean="0">
                <a:solidFill>
                  <a:srgbClr val="FF0000"/>
                </a:solidFill>
              </a:rPr>
              <a:t>理 </a:t>
            </a:r>
            <a:r>
              <a:rPr lang="en-US" altLang="zh-CN" sz="2600" dirty="0" smtClean="0">
                <a:solidFill>
                  <a:srgbClr val="FF0000"/>
                </a:solidFill>
              </a:rPr>
              <a:t>I    </a:t>
            </a:r>
            <a:r>
              <a:rPr lang="zh-CN" altLang="en-US" sz="2400" b="1" dirty="0">
                <a:solidFill>
                  <a:srgbClr val="FF0000"/>
                </a:solidFill>
              </a:rPr>
              <a:t>（水务不适用</a:t>
            </a:r>
            <a:r>
              <a:rPr lang="zh-CN" altLang="en-US" sz="2400" b="1" dirty="0" smtClean="0">
                <a:solidFill>
                  <a:srgbClr val="FF0000"/>
                </a:solidFill>
              </a:rPr>
              <a:t>）</a:t>
            </a:r>
            <a:endParaRPr lang="en-US" altLang="zh-CN" sz="2400" dirty="0">
              <a:solidFill>
                <a:srgbClr val="FF0000"/>
              </a:solidFill>
            </a:endParaRPr>
          </a:p>
          <a:p>
            <a:pPr>
              <a:lnSpc>
                <a:spcPct val="150000"/>
              </a:lnSpc>
            </a:pPr>
            <a:r>
              <a:rPr lang="en-US" altLang="zh-CN" sz="2600" dirty="0"/>
              <a:t>1.1  </a:t>
            </a:r>
            <a:r>
              <a:rPr lang="zh-CN" altLang="en-US" sz="2600" dirty="0"/>
              <a:t>企业应建立并实施针对所有食品加工过程及设施的致敏物质管理方案，以最大限度地减少或消除致敏物质交叉污染。</a:t>
            </a:r>
            <a:endParaRPr lang="en-US" altLang="zh-CN" sz="2600" dirty="0"/>
          </a:p>
          <a:p>
            <a:pPr>
              <a:lnSpc>
                <a:spcPct val="150000"/>
              </a:lnSpc>
            </a:pPr>
            <a:r>
              <a:rPr lang="en-US" altLang="zh-CN" sz="2600" dirty="0"/>
              <a:t>1.2  </a:t>
            </a:r>
            <a:r>
              <a:rPr lang="zh-CN" altLang="en-US" sz="2600" dirty="0"/>
              <a:t>企业应对原辅料、中间品、成品、食品添加剂、加工助剂、接触材料及任何新产品开发引入的新成分进行致敏物质评估，已确定致敏物质存在的可能性，并形成文件化信息。</a:t>
            </a:r>
            <a:endParaRPr lang="en-US" altLang="zh-CN" sz="2600" dirty="0"/>
          </a:p>
          <a:p>
            <a:pPr>
              <a:lnSpc>
                <a:spcPct val="150000"/>
              </a:lnSpc>
            </a:pPr>
            <a:r>
              <a:rPr lang="en-US" altLang="zh-CN" sz="2600" dirty="0"/>
              <a:t>1.3  </a:t>
            </a:r>
            <a:r>
              <a:rPr lang="zh-CN" altLang="en-US" sz="2600" dirty="0"/>
              <a:t>企业应识别致敏物质的污染途径，并对整个加工流程可能的致敏物质污染进行风险评估，避免致敏物质交叉污染的发生。</a:t>
            </a:r>
            <a:endParaRPr lang="en-US" altLang="zh-CN" sz="2600" dirty="0"/>
          </a:p>
          <a:p>
            <a:endParaRPr lang="zh-CN" altLang="en-US" dirty="0"/>
          </a:p>
        </p:txBody>
      </p:sp>
    </p:spTree>
    <p:extLst>
      <p:ext uri="{BB962C8B-B14F-4D97-AF65-F5344CB8AC3E}">
        <p14:creationId xmlns:p14="http://schemas.microsoft.com/office/powerpoint/2010/main" val="7244544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04664"/>
            <a:ext cx="8229600" cy="792088"/>
          </a:xfrm>
        </p:spPr>
        <p:txBody>
          <a:bodyPr>
            <a:noAutofit/>
          </a:bodyPr>
          <a:lstStyle/>
          <a:p>
            <a:pPr algn="l"/>
            <a:r>
              <a:rPr lang="en-US" altLang="zh-CN" sz="2800" dirty="0">
                <a:solidFill>
                  <a:srgbClr val="FF0000"/>
                </a:solidFill>
              </a:rPr>
              <a:t>1</a:t>
            </a:r>
            <a:r>
              <a:rPr lang="zh-CN" altLang="en-US" sz="2800" dirty="0">
                <a:solidFill>
                  <a:srgbClr val="FF0000"/>
                </a:solidFill>
              </a:rPr>
              <a:t>、致敏物质的管理 </a:t>
            </a:r>
            <a:r>
              <a:rPr lang="en-US" altLang="zh-CN" sz="2800" dirty="0" smtClean="0">
                <a:solidFill>
                  <a:srgbClr val="FF0000"/>
                </a:solidFill>
                <a:latin typeface="宋体"/>
                <a:ea typeface="宋体"/>
              </a:rPr>
              <a:t>Ⅱ </a:t>
            </a:r>
            <a:r>
              <a:rPr lang="zh-CN" altLang="en-US" sz="2000" b="1" dirty="0">
                <a:solidFill>
                  <a:srgbClr val="FF0000"/>
                </a:solidFill>
              </a:rPr>
              <a:t>（水务不适用）</a:t>
            </a:r>
            <a:r>
              <a:rPr lang="en-US" altLang="zh-CN" sz="2000" dirty="0">
                <a:solidFill>
                  <a:srgbClr val="FF0000"/>
                </a:solidFill>
              </a:rPr>
              <a:t/>
            </a:r>
            <a:br>
              <a:rPr lang="en-US" altLang="zh-CN" sz="2000" dirty="0">
                <a:solidFill>
                  <a:srgbClr val="FF0000"/>
                </a:solidFill>
              </a:rPr>
            </a:br>
            <a:endParaRPr lang="zh-CN" altLang="en-US" sz="2000" dirty="0"/>
          </a:p>
        </p:txBody>
      </p:sp>
      <p:sp>
        <p:nvSpPr>
          <p:cNvPr id="3" name="内容占位符 2"/>
          <p:cNvSpPr>
            <a:spLocks noGrp="1"/>
          </p:cNvSpPr>
          <p:nvPr>
            <p:ph idx="1"/>
          </p:nvPr>
        </p:nvSpPr>
        <p:spPr>
          <a:xfrm>
            <a:off x="457200" y="1052736"/>
            <a:ext cx="8229600" cy="5073427"/>
          </a:xfrm>
        </p:spPr>
        <p:txBody>
          <a:bodyPr>
            <a:normAutofit/>
          </a:bodyPr>
          <a:lstStyle/>
          <a:p>
            <a:pPr marL="400050" lvl="1" indent="0">
              <a:buNone/>
            </a:pPr>
            <a:r>
              <a:rPr lang="en-US" altLang="zh-CN" sz="2400" dirty="0" smtClean="0"/>
              <a:t>1.4  </a:t>
            </a:r>
            <a:r>
              <a:rPr lang="zh-CN" altLang="en-US" sz="2400" dirty="0"/>
              <a:t>企业应制定减少或消除致敏物质交叉污染的控制措施，  </a:t>
            </a:r>
            <a:r>
              <a:rPr lang="zh-CN" altLang="en-US" sz="2400" dirty="0" smtClean="0"/>
              <a:t>  并</a:t>
            </a:r>
            <a:r>
              <a:rPr lang="zh-CN" altLang="en-US" sz="2400" dirty="0"/>
              <a:t>对控制措施进行确认和验证。</a:t>
            </a:r>
            <a:endParaRPr lang="en-US" altLang="zh-CN" sz="2400" dirty="0"/>
          </a:p>
          <a:p>
            <a:pPr marL="0" indent="0">
              <a:buNone/>
            </a:pPr>
            <a:endParaRPr lang="en-US" altLang="zh-CN" sz="2400" dirty="0"/>
          </a:p>
          <a:p>
            <a:r>
              <a:rPr lang="en-US" altLang="zh-CN" sz="2400" dirty="0"/>
              <a:t>1.5  </a:t>
            </a:r>
            <a:r>
              <a:rPr lang="zh-CN" altLang="en-US" sz="2400" dirty="0"/>
              <a:t>对于产品设计所包含的致敏物质成分，或在生产中由于交叉接触所引入产品的致敏物质成分，应按照工厂所在国和目的国的法律法规要求进行标识。</a:t>
            </a:r>
            <a:endParaRPr lang="en-US" altLang="zh-CN" sz="2400" dirty="0"/>
          </a:p>
          <a:p>
            <a:endParaRPr lang="en-US" altLang="zh-CN" sz="2400" dirty="0"/>
          </a:p>
          <a:p>
            <a:r>
              <a:rPr lang="en-US" altLang="zh-CN" sz="2400" dirty="0">
                <a:solidFill>
                  <a:srgbClr val="0070C0"/>
                </a:solidFill>
                <a:latin typeface="+mn-ea"/>
              </a:rPr>
              <a:t>(</a:t>
            </a:r>
            <a:r>
              <a:rPr lang="zh-CN" altLang="en-US" sz="2400" dirty="0">
                <a:solidFill>
                  <a:srgbClr val="0070C0"/>
                </a:solidFill>
              </a:rPr>
              <a:t>了解我国规定的致敏物质及分类</a:t>
            </a:r>
            <a:r>
              <a:rPr lang="en-US" altLang="zh-CN" sz="2400" dirty="0">
                <a:solidFill>
                  <a:srgbClr val="0070C0"/>
                </a:solidFill>
              </a:rPr>
              <a:t>8</a:t>
            </a:r>
            <a:r>
              <a:rPr lang="zh-CN" altLang="en-US" sz="2400" dirty="0">
                <a:solidFill>
                  <a:srgbClr val="0070C0"/>
                </a:solidFill>
              </a:rPr>
              <a:t>类，可参考</a:t>
            </a:r>
            <a:r>
              <a:rPr lang="en-US" altLang="zh-CN" sz="2400" dirty="0">
                <a:solidFill>
                  <a:srgbClr val="0070C0"/>
                </a:solidFill>
              </a:rPr>
              <a:t>GB 7718-2011 </a:t>
            </a:r>
            <a:r>
              <a:rPr lang="zh-CN" altLang="en-US" sz="2400" dirty="0">
                <a:solidFill>
                  <a:srgbClr val="0070C0"/>
                </a:solidFill>
              </a:rPr>
              <a:t>中的有关内容）</a:t>
            </a:r>
          </a:p>
          <a:p>
            <a:endParaRPr lang="zh-CN" altLang="en-US" sz="2400" dirty="0"/>
          </a:p>
        </p:txBody>
      </p:sp>
    </p:spTree>
    <p:extLst>
      <p:ext uri="{BB962C8B-B14F-4D97-AF65-F5344CB8AC3E}">
        <p14:creationId xmlns:p14="http://schemas.microsoft.com/office/powerpoint/2010/main" val="39240016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634082"/>
          </a:xfrm>
        </p:spPr>
        <p:txBody>
          <a:bodyPr>
            <a:normAutofit fontScale="90000"/>
          </a:bodyPr>
          <a:lstStyle/>
          <a:p>
            <a:pPr algn="l"/>
            <a:r>
              <a:rPr lang="en-US" altLang="zh-CN" sz="2800" b="1" dirty="0" smtClean="0">
                <a:solidFill>
                  <a:srgbClr val="FF0000"/>
                </a:solidFill>
              </a:rPr>
              <a:t>  2</a:t>
            </a:r>
            <a:r>
              <a:rPr lang="zh-CN" altLang="en-US" sz="2800" b="1" dirty="0">
                <a:solidFill>
                  <a:srgbClr val="FF0000"/>
                </a:solidFill>
              </a:rPr>
              <a:t>、食品欺诈的预</a:t>
            </a:r>
            <a:r>
              <a:rPr lang="zh-CN" altLang="en-US" sz="2800" b="1" dirty="0" smtClean="0">
                <a:solidFill>
                  <a:srgbClr val="FF0000"/>
                </a:solidFill>
              </a:rPr>
              <a:t>防  </a:t>
            </a:r>
            <a:r>
              <a:rPr lang="zh-CN" altLang="en-US" sz="2000" b="1" dirty="0" smtClean="0">
                <a:solidFill>
                  <a:srgbClr val="FF0000"/>
                </a:solidFill>
              </a:rPr>
              <a:t>（水务不适用）</a:t>
            </a:r>
            <a:r>
              <a:rPr lang="en-US" altLang="zh-CN" sz="2800" b="1" dirty="0">
                <a:solidFill>
                  <a:srgbClr val="FF0000"/>
                </a:solidFill>
              </a:rPr>
              <a:t/>
            </a:r>
            <a:br>
              <a:rPr lang="en-US" altLang="zh-CN" sz="2800" b="1" dirty="0">
                <a:solidFill>
                  <a:srgbClr val="FF0000"/>
                </a:solidFill>
              </a:rPr>
            </a:br>
            <a:endParaRPr lang="zh-CN" altLang="en-US" sz="2800" dirty="0"/>
          </a:p>
        </p:txBody>
      </p:sp>
      <p:sp>
        <p:nvSpPr>
          <p:cNvPr id="3" name="内容占位符 2"/>
          <p:cNvSpPr>
            <a:spLocks noGrp="1"/>
          </p:cNvSpPr>
          <p:nvPr>
            <p:ph idx="1"/>
          </p:nvPr>
        </p:nvSpPr>
        <p:spPr>
          <a:xfrm>
            <a:off x="457200" y="764704"/>
            <a:ext cx="8229600" cy="5361459"/>
          </a:xfrm>
        </p:spPr>
        <p:txBody>
          <a:bodyPr>
            <a:normAutofit fontScale="85000" lnSpcReduction="10000"/>
          </a:bodyPr>
          <a:lstStyle/>
          <a:p>
            <a:pPr>
              <a:lnSpc>
                <a:spcPct val="150000"/>
              </a:lnSpc>
            </a:pPr>
            <a:r>
              <a:rPr lang="en-US" altLang="zh-CN" sz="2000" dirty="0" smtClean="0"/>
              <a:t>2.1  </a:t>
            </a:r>
            <a:r>
              <a:rPr lang="zh-CN" altLang="en-US" sz="2000" dirty="0"/>
              <a:t>企业应建立并保持文件化的食品欺诈脆弱性评估程序，包括：</a:t>
            </a:r>
            <a:endParaRPr lang="en-US" altLang="zh-CN" sz="2000" dirty="0"/>
          </a:p>
          <a:p>
            <a:pPr>
              <a:lnSpc>
                <a:spcPct val="150000"/>
              </a:lnSpc>
            </a:pPr>
            <a:r>
              <a:rPr lang="en-US" altLang="zh-CN" sz="2000" dirty="0"/>
              <a:t>a)    </a:t>
            </a:r>
            <a:r>
              <a:rPr lang="zh-CN" altLang="en-US" sz="2000" dirty="0"/>
              <a:t>识别潜在的脆弱环节；</a:t>
            </a:r>
            <a:endParaRPr lang="en-US" altLang="zh-CN" sz="2000" dirty="0"/>
          </a:p>
          <a:p>
            <a:pPr>
              <a:lnSpc>
                <a:spcPct val="150000"/>
              </a:lnSpc>
            </a:pPr>
            <a:r>
              <a:rPr lang="en-US" altLang="zh-CN" sz="2000" dirty="0"/>
              <a:t>b)    </a:t>
            </a:r>
            <a:r>
              <a:rPr lang="zh-CN" altLang="en-US" sz="2000" dirty="0"/>
              <a:t>制定预防食品欺诈的措施；</a:t>
            </a:r>
            <a:endParaRPr lang="en-US" altLang="zh-CN" sz="2000" dirty="0"/>
          </a:p>
          <a:p>
            <a:pPr>
              <a:lnSpc>
                <a:spcPct val="150000"/>
              </a:lnSpc>
            </a:pPr>
            <a:r>
              <a:rPr lang="en-US" altLang="zh-CN" sz="2000" dirty="0"/>
              <a:t>C</a:t>
            </a:r>
            <a:r>
              <a:rPr lang="zh-CN" altLang="en-US" sz="2000" dirty="0"/>
              <a:t>） 根据脆弱性，对措施的优先顺序进行排序。</a:t>
            </a:r>
            <a:endParaRPr lang="en-US" altLang="zh-CN" sz="2000" dirty="0"/>
          </a:p>
          <a:p>
            <a:pPr>
              <a:lnSpc>
                <a:spcPct val="150000"/>
              </a:lnSpc>
            </a:pPr>
            <a:r>
              <a:rPr lang="en-US" altLang="zh-CN" sz="2000" dirty="0"/>
              <a:t>2.2  </a:t>
            </a:r>
            <a:r>
              <a:rPr lang="zh-CN" altLang="en-US" sz="2000" dirty="0"/>
              <a:t>企业应收集有关供应链食品欺诈的以往和现行威胁信息，对食品链所有的原辅料进行脆弱性评估，已评估食品欺诈的潜在风险。</a:t>
            </a:r>
            <a:endParaRPr lang="en-US" altLang="zh-CN" sz="2000" dirty="0"/>
          </a:p>
          <a:p>
            <a:pPr>
              <a:lnSpc>
                <a:spcPct val="150000"/>
              </a:lnSpc>
            </a:pPr>
            <a:r>
              <a:rPr lang="en-US" altLang="zh-CN" sz="2000" dirty="0"/>
              <a:t>2.3  </a:t>
            </a:r>
            <a:r>
              <a:rPr lang="zh-CN" altLang="en-US" sz="2000" dirty="0"/>
              <a:t>企业应依据适用的法律法规制定文件化的食品欺诈预防计划，针对识别的食品欺诈脆弱环节制定并实施具体的措施，以减少或消除识别的脆弱环节</a:t>
            </a:r>
            <a:r>
              <a:rPr lang="zh-CN" altLang="en-US" sz="2000" dirty="0" smtClean="0"/>
              <a:t>。</a:t>
            </a:r>
            <a:endParaRPr lang="en-US" altLang="zh-CN" sz="2000" dirty="0" smtClean="0"/>
          </a:p>
          <a:p>
            <a:pPr>
              <a:lnSpc>
                <a:spcPct val="150000"/>
              </a:lnSpc>
            </a:pPr>
            <a:r>
              <a:rPr lang="en-US" altLang="zh-CN" sz="2000" dirty="0"/>
              <a:t>2.4 </a:t>
            </a:r>
            <a:r>
              <a:rPr lang="zh-CN" altLang="en-US" sz="2000" dirty="0"/>
              <a:t>企业的食品欺诈预防计划应覆盖相关的食品类别，并被企业的食品安全管理体系所支持</a:t>
            </a:r>
            <a:r>
              <a:rPr lang="zh-CN" altLang="en-US" sz="2000" dirty="0" smtClean="0"/>
              <a:t>。</a:t>
            </a:r>
            <a:endParaRPr lang="en-US" altLang="zh-CN" sz="2000" dirty="0" smtClean="0"/>
          </a:p>
          <a:p>
            <a:pPr>
              <a:lnSpc>
                <a:spcPct val="150000"/>
              </a:lnSpc>
            </a:pPr>
            <a:r>
              <a:rPr lang="en-US" altLang="zh-CN" sz="2000" dirty="0" smtClean="0"/>
              <a:t> 2.5 </a:t>
            </a:r>
            <a:r>
              <a:rPr lang="zh-CN" altLang="en-US" sz="2000" dirty="0"/>
              <a:t>企业应对预防措施进行确认和验证，并持续地对食品欺诈预防计划进行评审，至少每年一次。</a:t>
            </a:r>
          </a:p>
          <a:p>
            <a:pPr lvl="1"/>
            <a:endParaRPr lang="en-US" altLang="zh-CN" sz="1600" dirty="0"/>
          </a:p>
          <a:p>
            <a:endParaRPr lang="zh-CN" altLang="en-US" sz="2400" dirty="0"/>
          </a:p>
        </p:txBody>
      </p:sp>
    </p:spTree>
    <p:extLst>
      <p:ext uri="{BB962C8B-B14F-4D97-AF65-F5344CB8AC3E}">
        <p14:creationId xmlns:p14="http://schemas.microsoft.com/office/powerpoint/2010/main" val="15464931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620688"/>
            <a:ext cx="8229600" cy="1224136"/>
          </a:xfrm>
        </p:spPr>
        <p:txBody>
          <a:bodyPr/>
          <a:lstStyle/>
          <a:p>
            <a:r>
              <a:rPr lang="zh-CN" altLang="en-US" b="1" dirty="0" smtClean="0"/>
              <a:t>第二部分</a:t>
            </a:r>
            <a:endParaRPr lang="zh-CN" altLang="en-US" b="1" dirty="0"/>
          </a:p>
        </p:txBody>
      </p:sp>
      <p:sp>
        <p:nvSpPr>
          <p:cNvPr id="3" name="内容占位符 2"/>
          <p:cNvSpPr>
            <a:spLocks noGrp="1"/>
          </p:cNvSpPr>
          <p:nvPr>
            <p:ph idx="1"/>
          </p:nvPr>
        </p:nvSpPr>
        <p:spPr>
          <a:xfrm>
            <a:off x="457200" y="2492895"/>
            <a:ext cx="8229600" cy="2160241"/>
          </a:xfrm>
        </p:spPr>
        <p:txBody>
          <a:bodyPr>
            <a:normAutofit/>
          </a:bodyPr>
          <a:lstStyle/>
          <a:p>
            <a:pPr algn="ctr"/>
            <a:r>
              <a:rPr lang="en-US" altLang="zh-CN" sz="4000" b="1" dirty="0">
                <a:solidFill>
                  <a:srgbClr val="FF0000"/>
                </a:solidFill>
              </a:rPr>
              <a:t>HACCP</a:t>
            </a:r>
            <a:r>
              <a:rPr lang="zh-CN" altLang="en-US" sz="4000" b="1" dirty="0">
                <a:solidFill>
                  <a:srgbClr val="FF0000"/>
                </a:solidFill>
              </a:rPr>
              <a:t>体系在实际工作中的应用</a:t>
            </a:r>
          </a:p>
        </p:txBody>
      </p:sp>
    </p:spTree>
    <p:extLst>
      <p:ext uri="{BB962C8B-B14F-4D97-AF65-F5344CB8AC3E}">
        <p14:creationId xmlns:p14="http://schemas.microsoft.com/office/powerpoint/2010/main" val="9270095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634082"/>
          </a:xfrm>
        </p:spPr>
        <p:txBody>
          <a:bodyPr>
            <a:noAutofit/>
          </a:bodyPr>
          <a:lstStyle/>
          <a:p>
            <a:r>
              <a:rPr lang="zh-CN" altLang="en-US" sz="3200" b="1" dirty="0" smtClean="0">
                <a:solidFill>
                  <a:srgbClr val="FF0000"/>
                </a:solidFill>
                <a:latin typeface="+mn-ea"/>
                <a:ea typeface="+mn-ea"/>
              </a:rPr>
              <a:t>一、</a:t>
            </a:r>
            <a:r>
              <a:rPr lang="en-US" altLang="zh-CN" sz="3200" b="1" dirty="0" smtClean="0">
                <a:solidFill>
                  <a:srgbClr val="FF0000"/>
                </a:solidFill>
                <a:latin typeface="+mn-ea"/>
                <a:ea typeface="+mn-ea"/>
              </a:rPr>
              <a:t>HACCP</a:t>
            </a:r>
            <a:r>
              <a:rPr lang="zh-CN" altLang="en-US" sz="3200" b="1" dirty="0" smtClean="0">
                <a:solidFill>
                  <a:srgbClr val="FF0000"/>
                </a:solidFill>
                <a:latin typeface="+mn-ea"/>
                <a:ea typeface="+mn-ea"/>
              </a:rPr>
              <a:t>小组开展工作项目内容</a:t>
            </a:r>
            <a:endParaRPr lang="zh-CN" altLang="en-US" sz="3200" b="1" dirty="0">
              <a:solidFill>
                <a:srgbClr val="FF0000"/>
              </a:solidFill>
              <a:latin typeface="+mn-ea"/>
              <a:ea typeface="+mn-ea"/>
            </a:endParaRPr>
          </a:p>
        </p:txBody>
      </p:sp>
      <p:sp>
        <p:nvSpPr>
          <p:cNvPr id="3" name="内容占位符 2"/>
          <p:cNvSpPr>
            <a:spLocks noGrp="1"/>
          </p:cNvSpPr>
          <p:nvPr>
            <p:ph idx="1"/>
          </p:nvPr>
        </p:nvSpPr>
        <p:spPr>
          <a:xfrm>
            <a:off x="457200" y="1052736"/>
            <a:ext cx="8229600" cy="5112568"/>
          </a:xfrm>
        </p:spPr>
        <p:txBody>
          <a:bodyPr>
            <a:normAutofit fontScale="92500" lnSpcReduction="10000"/>
          </a:bodyPr>
          <a:lstStyle/>
          <a:p>
            <a:pPr>
              <a:lnSpc>
                <a:spcPct val="110000"/>
              </a:lnSpc>
              <a:buFont typeface="Wingdings" panose="05000000000000000000" pitchFamily="2" charset="2"/>
              <a:buChar char="l"/>
            </a:pPr>
            <a:r>
              <a:rPr lang="zh-CN" altLang="en-US" sz="3000" dirty="0" smtClean="0"/>
              <a:t>成立</a:t>
            </a:r>
            <a:r>
              <a:rPr lang="en-US" altLang="zh-CN" sz="3000" dirty="0" smtClean="0"/>
              <a:t>HACCP</a:t>
            </a:r>
            <a:r>
              <a:rPr lang="zh-CN" altLang="en-US" sz="3000" dirty="0" smtClean="0"/>
              <a:t>小组，成员进行职责明确和分工。</a:t>
            </a:r>
            <a:endParaRPr lang="en-US" altLang="zh-CN" sz="3000" dirty="0" smtClean="0"/>
          </a:p>
          <a:p>
            <a:pPr>
              <a:lnSpc>
                <a:spcPct val="110000"/>
              </a:lnSpc>
              <a:buFont typeface="Wingdings" panose="05000000000000000000" pitchFamily="2" charset="2"/>
              <a:buChar char="l"/>
            </a:pPr>
            <a:r>
              <a:rPr lang="zh-CN" altLang="en-US" sz="3000" dirty="0" smtClean="0"/>
              <a:t>对原辅料、涉水材料及产品水等进行描述。编制工艺流程图，并进行现场确认。</a:t>
            </a:r>
            <a:endParaRPr lang="en-US" altLang="zh-CN" sz="3000" dirty="0" smtClean="0"/>
          </a:p>
          <a:p>
            <a:pPr>
              <a:lnSpc>
                <a:spcPct val="110000"/>
              </a:lnSpc>
              <a:buFont typeface="Wingdings" panose="05000000000000000000" pitchFamily="2" charset="2"/>
              <a:buChar char="l"/>
            </a:pPr>
            <a:r>
              <a:rPr lang="zh-CN" altLang="en-US" sz="3000" dirty="0" smtClean="0"/>
              <a:t>完成</a:t>
            </a:r>
            <a:r>
              <a:rPr lang="en-US" altLang="zh-CN" sz="3000" dirty="0" smtClean="0"/>
              <a:t>HACCP</a:t>
            </a:r>
            <a:r>
              <a:rPr lang="zh-CN" altLang="en-US" sz="3000" dirty="0" smtClean="0"/>
              <a:t>计划编制工作：</a:t>
            </a:r>
            <a:endParaRPr lang="en-US" altLang="zh-CN" sz="3000" dirty="0" smtClean="0"/>
          </a:p>
          <a:p>
            <a:pPr>
              <a:lnSpc>
                <a:spcPct val="110000"/>
              </a:lnSpc>
              <a:buFont typeface="Wingdings" panose="05000000000000000000" pitchFamily="2" charset="2"/>
              <a:buChar char="l"/>
            </a:pPr>
            <a:r>
              <a:rPr lang="en-US" altLang="zh-CN" sz="3000" dirty="0" smtClean="0"/>
              <a:t>        1. </a:t>
            </a:r>
            <a:r>
              <a:rPr lang="zh-CN" altLang="en-US" sz="3000" dirty="0" smtClean="0"/>
              <a:t>进行危害分析，编制危害分析工作单及制定控制措施。</a:t>
            </a:r>
            <a:endParaRPr lang="en-US" altLang="zh-CN" sz="3000" dirty="0" smtClean="0"/>
          </a:p>
          <a:p>
            <a:pPr>
              <a:lnSpc>
                <a:spcPct val="110000"/>
              </a:lnSpc>
              <a:buFont typeface="Wingdings" panose="05000000000000000000" pitchFamily="2" charset="2"/>
              <a:buChar char="l"/>
            </a:pPr>
            <a:r>
              <a:rPr lang="zh-CN" altLang="en-US" sz="3000" dirty="0" smtClean="0"/>
              <a:t>         </a:t>
            </a:r>
            <a:r>
              <a:rPr lang="en-US" altLang="zh-CN" sz="3000" dirty="0" smtClean="0"/>
              <a:t>2. </a:t>
            </a:r>
            <a:r>
              <a:rPr lang="zh-CN" altLang="en-US" sz="3000" dirty="0" smtClean="0"/>
              <a:t>编制</a:t>
            </a:r>
            <a:r>
              <a:rPr lang="en-US" altLang="zh-CN" sz="3000" dirty="0" smtClean="0"/>
              <a:t>HACCP</a:t>
            </a:r>
            <a:r>
              <a:rPr lang="zh-CN" altLang="en-US" sz="3000" dirty="0" smtClean="0"/>
              <a:t>计划工作表</a:t>
            </a:r>
            <a:endParaRPr lang="en-US" altLang="zh-CN" sz="3000" dirty="0" smtClean="0"/>
          </a:p>
          <a:p>
            <a:pPr>
              <a:lnSpc>
                <a:spcPct val="110000"/>
              </a:lnSpc>
              <a:buFont typeface="Wingdings" panose="05000000000000000000" pitchFamily="2" charset="2"/>
              <a:buChar char="l"/>
            </a:pPr>
            <a:r>
              <a:rPr lang="zh-CN" altLang="en-US" sz="3000" dirty="0" smtClean="0"/>
              <a:t>组织体系的</a:t>
            </a:r>
            <a:r>
              <a:rPr lang="zh-CN" altLang="en-US" sz="3000" dirty="0"/>
              <a:t>确</a:t>
            </a:r>
            <a:r>
              <a:rPr lang="zh-CN" altLang="en-US" sz="3000" dirty="0" smtClean="0"/>
              <a:t>认和验证工作。</a:t>
            </a:r>
            <a:endParaRPr lang="en-US" altLang="zh-CN" sz="3000" dirty="0" smtClean="0"/>
          </a:p>
          <a:p>
            <a:pPr>
              <a:lnSpc>
                <a:spcPct val="110000"/>
              </a:lnSpc>
              <a:buFont typeface="Wingdings" panose="05000000000000000000" pitchFamily="2" charset="2"/>
              <a:buChar char="l"/>
            </a:pPr>
            <a:r>
              <a:rPr lang="zh-CN" altLang="en-US" sz="3000" dirty="0" smtClean="0"/>
              <a:t>策划和开展实施内部审核活动。</a:t>
            </a:r>
            <a:endParaRPr lang="en-US" altLang="zh-CN" sz="3000" dirty="0" smtClean="0"/>
          </a:p>
          <a:p>
            <a:pPr>
              <a:lnSpc>
                <a:spcPct val="110000"/>
              </a:lnSpc>
              <a:buFont typeface="Wingdings" panose="05000000000000000000" pitchFamily="2" charset="2"/>
              <a:buChar char="l"/>
            </a:pPr>
            <a:r>
              <a:rPr lang="zh-CN" altLang="en-US" sz="3000" dirty="0" smtClean="0"/>
              <a:t>组织开展管理评审工作。</a:t>
            </a:r>
            <a:endParaRPr lang="en-US" altLang="zh-CN" sz="3000" dirty="0" smtClean="0"/>
          </a:p>
          <a:p>
            <a:pPr>
              <a:lnSpc>
                <a:spcPct val="110000"/>
              </a:lnSpc>
            </a:pPr>
            <a:endParaRPr lang="zh-CN" altLang="en-US" dirty="0"/>
          </a:p>
        </p:txBody>
      </p:sp>
    </p:spTree>
    <p:extLst>
      <p:ext uri="{BB962C8B-B14F-4D97-AF65-F5344CB8AC3E}">
        <p14:creationId xmlns:p14="http://schemas.microsoft.com/office/powerpoint/2010/main" val="6386429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dirty="0">
                <a:solidFill>
                  <a:srgbClr val="FF0000"/>
                </a:solidFill>
              </a:rPr>
              <a:t>二</a:t>
            </a:r>
            <a:r>
              <a:rPr lang="zh-CN" altLang="en-US" sz="3200" dirty="0" smtClean="0">
                <a:solidFill>
                  <a:srgbClr val="FF0000"/>
                </a:solidFill>
              </a:rPr>
              <a:t>、结合岗位实际工</a:t>
            </a:r>
            <a:r>
              <a:rPr lang="zh-CN" altLang="en-US" sz="3200" dirty="0">
                <a:solidFill>
                  <a:srgbClr val="FF0000"/>
                </a:solidFill>
              </a:rPr>
              <a:t>作应用</a:t>
            </a:r>
            <a:r>
              <a:rPr lang="en-US" altLang="zh-CN" sz="3200" dirty="0" smtClean="0">
                <a:solidFill>
                  <a:srgbClr val="FF0000"/>
                </a:solidFill>
              </a:rPr>
              <a:t>HACCP</a:t>
            </a:r>
            <a:r>
              <a:rPr lang="zh-CN" altLang="en-US" sz="3200" dirty="0" smtClean="0">
                <a:solidFill>
                  <a:srgbClr val="FF0000"/>
                </a:solidFill>
              </a:rPr>
              <a:t>体系</a:t>
            </a:r>
            <a:endParaRPr lang="zh-CN" altLang="en-US" sz="3200" dirty="0">
              <a:solidFill>
                <a:srgbClr val="FF0000"/>
              </a:solidFill>
            </a:endParaRPr>
          </a:p>
        </p:txBody>
      </p:sp>
      <p:sp>
        <p:nvSpPr>
          <p:cNvPr id="3" name="内容占位符 2"/>
          <p:cNvSpPr>
            <a:spLocks noGrp="1"/>
          </p:cNvSpPr>
          <p:nvPr>
            <p:ph idx="1"/>
          </p:nvPr>
        </p:nvSpPr>
        <p:spPr>
          <a:xfrm>
            <a:off x="251520" y="1340768"/>
            <a:ext cx="8435280" cy="5256584"/>
          </a:xfrm>
        </p:spPr>
        <p:txBody>
          <a:bodyPr>
            <a:noAutofit/>
          </a:bodyPr>
          <a:lstStyle/>
          <a:p>
            <a:pPr>
              <a:lnSpc>
                <a:spcPct val="150000"/>
              </a:lnSpc>
            </a:pPr>
            <a:r>
              <a:rPr lang="en-US" altLang="zh-CN" sz="2400" dirty="0" smtClean="0"/>
              <a:t>1</a:t>
            </a:r>
            <a:r>
              <a:rPr lang="zh-CN" altLang="en-US" sz="2400" dirty="0" smtClean="0"/>
              <a:t>、明确自己的岗位，职责和要求是什么？</a:t>
            </a:r>
            <a:endParaRPr lang="en-US" altLang="zh-CN" sz="2400" dirty="0" smtClean="0"/>
          </a:p>
          <a:p>
            <a:pPr>
              <a:lnSpc>
                <a:spcPct val="150000"/>
              </a:lnSpc>
            </a:pPr>
            <a:r>
              <a:rPr lang="en-US" altLang="zh-CN" sz="2400" dirty="0" smtClean="0"/>
              <a:t>2</a:t>
            </a:r>
            <a:r>
              <a:rPr lang="zh-CN" altLang="en-US" sz="2400" dirty="0" smtClean="0"/>
              <a:t>、认识</a:t>
            </a:r>
            <a:r>
              <a:rPr lang="en-US" altLang="zh-CN" sz="2400" dirty="0" smtClean="0"/>
              <a:t>HACCP</a:t>
            </a:r>
            <a:r>
              <a:rPr lang="zh-CN" altLang="en-US" sz="2400" dirty="0" smtClean="0"/>
              <a:t>体系中哪些内容是同自己的岗位和责任相关？</a:t>
            </a:r>
            <a:endParaRPr lang="en-US" altLang="zh-CN" sz="2400" dirty="0" smtClean="0"/>
          </a:p>
          <a:p>
            <a:pPr>
              <a:lnSpc>
                <a:spcPct val="150000"/>
              </a:lnSpc>
            </a:pPr>
            <a:r>
              <a:rPr lang="en-US" altLang="zh-CN" sz="2400" dirty="0" smtClean="0"/>
              <a:t>3</a:t>
            </a:r>
            <a:r>
              <a:rPr lang="zh-CN" altLang="en-US" sz="2400" dirty="0" smtClean="0"/>
              <a:t>、梳理岗位涉及到的哪些操作性工作文件或作业指导书。</a:t>
            </a:r>
            <a:endParaRPr lang="en-US" altLang="zh-CN" sz="2400" dirty="0" smtClean="0"/>
          </a:p>
          <a:p>
            <a:pPr>
              <a:lnSpc>
                <a:spcPct val="150000"/>
              </a:lnSpc>
            </a:pPr>
            <a:r>
              <a:rPr lang="en-US" altLang="zh-CN" sz="2400" dirty="0" smtClean="0"/>
              <a:t>4</a:t>
            </a:r>
            <a:r>
              <a:rPr lang="zh-CN" altLang="en-US" sz="2400" dirty="0" smtClean="0"/>
              <a:t>、清理在实际工作中日常用到的表格记录；怎么做到认</a:t>
            </a:r>
            <a:r>
              <a:rPr lang="zh-CN" altLang="en-US" sz="2400" dirty="0"/>
              <a:t>真、准</a:t>
            </a:r>
            <a:r>
              <a:rPr lang="zh-CN" altLang="en-US" sz="2400" dirty="0" smtClean="0"/>
              <a:t>确、真实和及时的填报。</a:t>
            </a:r>
            <a:endParaRPr lang="en-US" altLang="zh-CN" sz="2400" dirty="0" smtClean="0"/>
          </a:p>
          <a:p>
            <a:pPr>
              <a:lnSpc>
                <a:spcPct val="150000"/>
              </a:lnSpc>
            </a:pPr>
            <a:r>
              <a:rPr lang="en-US" altLang="zh-CN" sz="2400" dirty="0"/>
              <a:t>5</a:t>
            </a:r>
            <a:r>
              <a:rPr lang="zh-CN" altLang="en-US" sz="2400" dirty="0" smtClean="0"/>
              <a:t>、如</a:t>
            </a:r>
            <a:r>
              <a:rPr lang="zh-CN" altLang="en-US" sz="2400" dirty="0"/>
              <a:t>何</a:t>
            </a:r>
            <a:r>
              <a:rPr lang="zh-CN" altLang="en-US" sz="2400" dirty="0" smtClean="0"/>
              <a:t>应用</a:t>
            </a:r>
            <a:r>
              <a:rPr lang="en-US" altLang="zh-CN" sz="2400" dirty="0" smtClean="0"/>
              <a:t>HACCP</a:t>
            </a:r>
            <a:r>
              <a:rPr lang="zh-CN" altLang="en-US" sz="2400" dirty="0" smtClean="0"/>
              <a:t>体系工具，解决实际工作中发生和遇到的影响水质安全的问题。</a:t>
            </a:r>
            <a:endParaRPr lang="en-US" altLang="zh-CN" sz="2400" dirty="0" smtClean="0"/>
          </a:p>
          <a:p>
            <a:pPr marL="0" indent="0">
              <a:lnSpc>
                <a:spcPct val="150000"/>
              </a:lnSpc>
              <a:buNone/>
            </a:pPr>
            <a:r>
              <a:rPr lang="zh-CN" altLang="en-US" sz="2400" dirty="0" smtClean="0"/>
              <a:t>（例如，加药不足或过</a:t>
            </a:r>
            <a:r>
              <a:rPr lang="zh-CN" altLang="en-US" sz="2400" dirty="0"/>
              <a:t>量、水黄、爆</a:t>
            </a:r>
            <a:r>
              <a:rPr lang="zh-CN" altLang="en-US" sz="2400" dirty="0" smtClean="0"/>
              <a:t>管、二次供水消毒、水箱  清洁卫生等等）</a:t>
            </a:r>
            <a:endParaRPr lang="zh-CN" altLang="en-US" sz="2400" dirty="0"/>
          </a:p>
        </p:txBody>
      </p:sp>
    </p:spTree>
    <p:extLst>
      <p:ext uri="{BB962C8B-B14F-4D97-AF65-F5344CB8AC3E}">
        <p14:creationId xmlns:p14="http://schemas.microsoft.com/office/powerpoint/2010/main" val="14841920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94122"/>
          </a:xfrm>
        </p:spPr>
        <p:txBody>
          <a:bodyPr>
            <a:noAutofit/>
          </a:bodyPr>
          <a:lstStyle/>
          <a:p>
            <a:pPr algn="l">
              <a:lnSpc>
                <a:spcPct val="150000"/>
              </a:lnSpc>
            </a:pPr>
            <a:r>
              <a:rPr lang="zh-CN" altLang="en-US" sz="2400" dirty="0" smtClean="0">
                <a:solidFill>
                  <a:srgbClr val="FF0000"/>
                </a:solidFill>
              </a:rPr>
              <a:t>    三</a:t>
            </a:r>
            <a:r>
              <a:rPr lang="zh-CN" altLang="en-US" sz="2400" dirty="0">
                <a:solidFill>
                  <a:srgbClr val="FF0000"/>
                </a:solidFill>
              </a:rPr>
              <a:t>、熟悉相关法律法规及标准，学习和掌握体系文件内容</a:t>
            </a:r>
            <a:r>
              <a:rPr lang="zh-CN" altLang="en-US" sz="2400" dirty="0" smtClean="0">
                <a:solidFill>
                  <a:srgbClr val="FF0000"/>
                </a:solidFill>
              </a:rPr>
              <a:t>并上下一致宣贯和实</a:t>
            </a:r>
            <a:r>
              <a:rPr lang="zh-CN" altLang="en-US" sz="2400" dirty="0">
                <a:solidFill>
                  <a:srgbClr val="FF0000"/>
                </a:solidFill>
              </a:rPr>
              <a:t>施</a:t>
            </a:r>
          </a:p>
        </p:txBody>
      </p:sp>
      <p:sp>
        <p:nvSpPr>
          <p:cNvPr id="3" name="内容占位符 2"/>
          <p:cNvSpPr>
            <a:spLocks noGrp="1"/>
          </p:cNvSpPr>
          <p:nvPr>
            <p:ph idx="1"/>
          </p:nvPr>
        </p:nvSpPr>
        <p:spPr>
          <a:xfrm>
            <a:off x="457200" y="1412776"/>
            <a:ext cx="8229600" cy="4968552"/>
          </a:xfrm>
        </p:spPr>
        <p:txBody>
          <a:bodyPr>
            <a:normAutofit fontScale="25000" lnSpcReduction="20000"/>
          </a:bodyPr>
          <a:lstStyle/>
          <a:p>
            <a:r>
              <a:rPr lang="zh-CN" altLang="en-US" sz="9600" dirty="0" smtClean="0"/>
              <a:t>熟悉和掌握体系文件</a:t>
            </a:r>
            <a:r>
              <a:rPr lang="en-US" altLang="zh-CN" sz="9600" dirty="0"/>
              <a:t>:</a:t>
            </a:r>
            <a:endParaRPr lang="en-US" altLang="zh-CN" sz="9600" dirty="0" smtClean="0"/>
          </a:p>
          <a:p>
            <a:pPr>
              <a:lnSpc>
                <a:spcPct val="170000"/>
              </a:lnSpc>
              <a:buFont typeface="Wingdings" panose="05000000000000000000" pitchFamily="2" charset="2"/>
              <a:buChar char="l"/>
            </a:pPr>
            <a:r>
              <a:rPr lang="en-US" altLang="zh-CN" sz="7400" dirty="0" smtClean="0"/>
              <a:t>HACCP</a:t>
            </a:r>
            <a:r>
              <a:rPr lang="zh-CN" altLang="en-US" sz="7400" dirty="0" smtClean="0"/>
              <a:t>手册</a:t>
            </a:r>
            <a:endParaRPr lang="en-US" altLang="zh-CN" sz="7400" dirty="0" smtClean="0"/>
          </a:p>
          <a:p>
            <a:pPr>
              <a:lnSpc>
                <a:spcPct val="170000"/>
              </a:lnSpc>
              <a:buFont typeface="Wingdings" panose="05000000000000000000" pitchFamily="2" charset="2"/>
              <a:buChar char="l"/>
            </a:pPr>
            <a:r>
              <a:rPr lang="en-US" altLang="zh-CN" sz="7400" dirty="0" smtClean="0"/>
              <a:t>GMP</a:t>
            </a:r>
            <a:r>
              <a:rPr lang="zh-CN" altLang="en-US" sz="7400" dirty="0" smtClean="0"/>
              <a:t>文件</a:t>
            </a:r>
            <a:endParaRPr lang="en-US" altLang="zh-CN" sz="7400" dirty="0" smtClean="0"/>
          </a:p>
          <a:p>
            <a:pPr>
              <a:lnSpc>
                <a:spcPct val="170000"/>
              </a:lnSpc>
              <a:buFont typeface="Wingdings" panose="05000000000000000000" pitchFamily="2" charset="2"/>
              <a:buChar char="l"/>
            </a:pPr>
            <a:r>
              <a:rPr lang="en-US" altLang="zh-CN" sz="7400" dirty="0" smtClean="0"/>
              <a:t>SSOP</a:t>
            </a:r>
            <a:r>
              <a:rPr lang="zh-CN" altLang="en-US" sz="7400" dirty="0" smtClean="0"/>
              <a:t>文件</a:t>
            </a:r>
            <a:endParaRPr lang="en-US" altLang="zh-CN" sz="7400" dirty="0" smtClean="0"/>
          </a:p>
          <a:p>
            <a:pPr>
              <a:lnSpc>
                <a:spcPct val="170000"/>
              </a:lnSpc>
              <a:buFont typeface="Wingdings" panose="05000000000000000000" pitchFamily="2" charset="2"/>
              <a:buChar char="l"/>
            </a:pPr>
            <a:r>
              <a:rPr lang="zh-CN" altLang="en-US" sz="7400" dirty="0"/>
              <a:t>人力资源保障计</a:t>
            </a:r>
            <a:r>
              <a:rPr lang="zh-CN" altLang="en-US" sz="7400" dirty="0" smtClean="0"/>
              <a:t>划</a:t>
            </a:r>
            <a:endParaRPr lang="en-US" altLang="zh-CN" sz="7400" dirty="0" smtClean="0"/>
          </a:p>
          <a:p>
            <a:pPr>
              <a:lnSpc>
                <a:spcPct val="170000"/>
              </a:lnSpc>
              <a:buFont typeface="Wingdings" panose="05000000000000000000" pitchFamily="2" charset="2"/>
              <a:buChar char="l"/>
            </a:pPr>
            <a:r>
              <a:rPr lang="zh-CN" altLang="en-US" sz="7400" dirty="0"/>
              <a:t>原辅料、涉水材料等安全卫生保障制度</a:t>
            </a:r>
            <a:endParaRPr lang="en-US" altLang="zh-CN" sz="7400" dirty="0" smtClean="0"/>
          </a:p>
          <a:p>
            <a:pPr>
              <a:lnSpc>
                <a:spcPct val="170000"/>
              </a:lnSpc>
              <a:buFont typeface="Wingdings" panose="05000000000000000000" pitchFamily="2" charset="2"/>
              <a:buChar char="l"/>
            </a:pPr>
            <a:r>
              <a:rPr lang="zh-CN" altLang="en-US" sz="7400" dirty="0" smtClean="0"/>
              <a:t>设备设施维护保养计划</a:t>
            </a:r>
            <a:endParaRPr lang="en-US" altLang="zh-CN" sz="7400" dirty="0" smtClean="0"/>
          </a:p>
          <a:p>
            <a:pPr>
              <a:lnSpc>
                <a:spcPct val="170000"/>
              </a:lnSpc>
              <a:buFont typeface="Wingdings" panose="05000000000000000000" pitchFamily="2" charset="2"/>
              <a:buChar char="l"/>
            </a:pPr>
            <a:r>
              <a:rPr lang="zh-CN" altLang="en-US" sz="7400" dirty="0"/>
              <a:t>标识和追溯计划、产品召回计划</a:t>
            </a:r>
            <a:endParaRPr lang="en-US" altLang="zh-CN" sz="7400" dirty="0" smtClean="0"/>
          </a:p>
          <a:p>
            <a:pPr>
              <a:lnSpc>
                <a:spcPct val="170000"/>
              </a:lnSpc>
              <a:buFont typeface="Wingdings" panose="05000000000000000000" pitchFamily="2" charset="2"/>
              <a:buChar char="l"/>
            </a:pPr>
            <a:r>
              <a:rPr lang="zh-CN" altLang="en-US" sz="7400" dirty="0" smtClean="0"/>
              <a:t>应急预案</a:t>
            </a:r>
            <a:endParaRPr lang="en-US" altLang="zh-CN" sz="7400" dirty="0"/>
          </a:p>
          <a:p>
            <a:pPr>
              <a:lnSpc>
                <a:spcPct val="170000"/>
              </a:lnSpc>
              <a:buFont typeface="Wingdings" panose="05000000000000000000" pitchFamily="2" charset="2"/>
              <a:buChar char="l"/>
            </a:pPr>
            <a:r>
              <a:rPr lang="zh-CN" altLang="en-US" sz="7400" dirty="0" smtClean="0"/>
              <a:t>水质防护计划</a:t>
            </a:r>
            <a:endParaRPr lang="en-US" altLang="zh-CN" sz="7400" dirty="0" smtClean="0"/>
          </a:p>
          <a:p>
            <a:pPr>
              <a:lnSpc>
                <a:spcPct val="170000"/>
              </a:lnSpc>
            </a:pPr>
            <a:r>
              <a:rPr lang="en-US" altLang="zh-CN" sz="7400" dirty="0" smtClean="0"/>
              <a:t> </a:t>
            </a:r>
            <a:endParaRPr lang="en-US" altLang="zh-CN" sz="7400" dirty="0"/>
          </a:p>
          <a:p>
            <a:endParaRPr lang="en-US" altLang="zh-CN" dirty="0" smtClean="0"/>
          </a:p>
          <a:p>
            <a:endParaRPr lang="zh-CN" altLang="en-US" dirty="0"/>
          </a:p>
        </p:txBody>
      </p:sp>
    </p:spTree>
    <p:extLst>
      <p:ext uri="{BB962C8B-B14F-4D97-AF65-F5344CB8AC3E}">
        <p14:creationId xmlns:p14="http://schemas.microsoft.com/office/powerpoint/2010/main" val="14445665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Autofit/>
          </a:bodyPr>
          <a:lstStyle/>
          <a:p>
            <a:pPr algn="l"/>
            <a:r>
              <a:rPr lang="zh-CN" altLang="en-US" sz="2400" dirty="0" smtClean="0">
                <a:solidFill>
                  <a:srgbClr val="FF0000"/>
                </a:solidFill>
              </a:rPr>
              <a:t>   四</a:t>
            </a:r>
            <a:r>
              <a:rPr lang="zh-CN" altLang="en-US" sz="2400" dirty="0">
                <a:solidFill>
                  <a:srgbClr val="FF0000"/>
                </a:solidFill>
              </a:rPr>
              <a:t>、清</a:t>
            </a:r>
            <a:r>
              <a:rPr lang="zh-CN" altLang="en-US" sz="2400" dirty="0" smtClean="0">
                <a:solidFill>
                  <a:srgbClr val="FF0000"/>
                </a:solidFill>
              </a:rPr>
              <a:t>楚和掌握一</a:t>
            </a:r>
            <a:r>
              <a:rPr lang="zh-CN" altLang="en-US" sz="2400" dirty="0">
                <a:solidFill>
                  <a:srgbClr val="FF0000"/>
                </a:solidFill>
              </a:rPr>
              <a:t>般的程序文件内</a:t>
            </a:r>
            <a:r>
              <a:rPr lang="zh-CN" altLang="en-US" sz="2400" dirty="0" smtClean="0">
                <a:solidFill>
                  <a:srgbClr val="FF0000"/>
                </a:solidFill>
              </a:rPr>
              <a:t>容</a:t>
            </a:r>
            <a:endParaRPr lang="zh-CN" altLang="en-US" sz="2400" dirty="0"/>
          </a:p>
        </p:txBody>
      </p:sp>
      <p:sp>
        <p:nvSpPr>
          <p:cNvPr id="3" name="内容占位符 2"/>
          <p:cNvSpPr>
            <a:spLocks noGrp="1"/>
          </p:cNvSpPr>
          <p:nvPr>
            <p:ph idx="1"/>
          </p:nvPr>
        </p:nvSpPr>
        <p:spPr>
          <a:xfrm>
            <a:off x="1043608" y="1124744"/>
            <a:ext cx="7056784" cy="5328592"/>
          </a:xfrm>
        </p:spPr>
        <p:txBody>
          <a:bodyPr>
            <a:normAutofit fontScale="25000" lnSpcReduction="20000"/>
          </a:bodyPr>
          <a:lstStyle/>
          <a:p>
            <a:pPr>
              <a:buFont typeface="Wingdings" panose="05000000000000000000" pitchFamily="2" charset="2"/>
              <a:buChar char="u"/>
            </a:pPr>
            <a:r>
              <a:rPr lang="en-US" altLang="zh-CN" sz="8000" dirty="0"/>
              <a:t> </a:t>
            </a:r>
            <a:r>
              <a:rPr lang="zh-CN" altLang="zh-CN" sz="8000" dirty="0" smtClean="0">
                <a:latin typeface="+mn-ea"/>
              </a:rPr>
              <a:t>文</a:t>
            </a:r>
            <a:r>
              <a:rPr lang="zh-CN" altLang="zh-CN" sz="8000" dirty="0">
                <a:latin typeface="+mn-ea"/>
              </a:rPr>
              <a:t>件和记录控制程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人</a:t>
            </a:r>
            <a:r>
              <a:rPr lang="zh-CN" altLang="zh-CN" sz="8000" dirty="0">
                <a:latin typeface="+mn-ea"/>
              </a:rPr>
              <a:t>力资源控制程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沟</a:t>
            </a:r>
            <a:r>
              <a:rPr lang="zh-CN" altLang="zh-CN" sz="8000" dirty="0">
                <a:latin typeface="+mn-ea"/>
              </a:rPr>
              <a:t>通控制程序</a:t>
            </a:r>
            <a:r>
              <a:rPr lang="zh-CN" altLang="zh-CN" sz="8000" dirty="0" smtClean="0">
                <a:latin typeface="+mn-ea"/>
              </a:rPr>
              <a:t>、</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内</a:t>
            </a:r>
            <a:r>
              <a:rPr lang="zh-CN" altLang="zh-CN" sz="8000" dirty="0">
                <a:latin typeface="+mn-ea"/>
              </a:rPr>
              <a:t>部审核控制程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管</a:t>
            </a:r>
            <a:r>
              <a:rPr lang="zh-CN" altLang="zh-CN" sz="8000" dirty="0">
                <a:latin typeface="+mn-ea"/>
              </a:rPr>
              <a:t>理评审控制程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采</a:t>
            </a:r>
            <a:r>
              <a:rPr lang="zh-CN" altLang="zh-CN" sz="8000" dirty="0">
                <a:latin typeface="+mn-ea"/>
              </a:rPr>
              <a:t>购控制程序（含涉水材料仓储</a:t>
            </a:r>
            <a:r>
              <a:rPr lang="zh-CN" altLang="zh-CN" sz="8000" dirty="0" smtClean="0">
                <a:latin typeface="+mn-ea"/>
              </a:rPr>
              <a:t>）</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设</a:t>
            </a:r>
            <a:r>
              <a:rPr lang="zh-CN" altLang="zh-CN" sz="8000" dirty="0">
                <a:latin typeface="+mn-ea"/>
              </a:rPr>
              <a:t>备和设施控制程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标</a:t>
            </a:r>
            <a:r>
              <a:rPr lang="zh-CN" altLang="zh-CN" sz="8000" dirty="0">
                <a:latin typeface="+mn-ea"/>
              </a:rPr>
              <a:t>识和可追溯性控制程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监</a:t>
            </a:r>
            <a:r>
              <a:rPr lang="zh-CN" altLang="zh-CN" sz="8000" dirty="0">
                <a:latin typeface="+mn-ea"/>
              </a:rPr>
              <a:t>视和测量装置控制程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不</a:t>
            </a:r>
            <a:r>
              <a:rPr lang="zh-CN" altLang="zh-CN" sz="8000" dirty="0">
                <a:latin typeface="+mn-ea"/>
              </a:rPr>
              <a:t>合格品控制程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纠</a:t>
            </a:r>
            <a:r>
              <a:rPr lang="zh-CN" altLang="zh-CN" sz="8000" dirty="0">
                <a:latin typeface="+mn-ea"/>
              </a:rPr>
              <a:t>正和纠正措施控制程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危</a:t>
            </a:r>
            <a:r>
              <a:rPr lang="zh-CN" altLang="zh-CN" sz="8000" dirty="0">
                <a:latin typeface="+mn-ea"/>
              </a:rPr>
              <a:t>害分析控制程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en-US" altLang="zh-CN" sz="8000" dirty="0" smtClean="0">
                <a:latin typeface="+mn-ea"/>
              </a:rPr>
              <a:t>HACCP</a:t>
            </a:r>
            <a:r>
              <a:rPr lang="zh-CN" altLang="zh-CN" sz="8000" dirty="0">
                <a:latin typeface="+mn-ea"/>
              </a:rPr>
              <a:t>计划控制程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确</a:t>
            </a:r>
            <a:r>
              <a:rPr lang="zh-CN" altLang="zh-CN" sz="8000" dirty="0">
                <a:latin typeface="+mn-ea"/>
              </a:rPr>
              <a:t>认和验证控制程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应</a:t>
            </a:r>
            <a:r>
              <a:rPr lang="zh-CN" altLang="zh-CN" sz="8000" dirty="0">
                <a:latin typeface="+mn-ea"/>
              </a:rPr>
              <a:t>急准备和响应（应急预案）控制程</a:t>
            </a:r>
            <a:r>
              <a:rPr lang="zh-CN" altLang="zh-CN" sz="8000" dirty="0" smtClean="0">
                <a:latin typeface="+mn-ea"/>
              </a:rPr>
              <a:t>序</a:t>
            </a:r>
            <a:endParaRPr lang="en-US" altLang="zh-CN" sz="8000" dirty="0" smtClean="0">
              <a:latin typeface="+mn-ea"/>
            </a:endParaRPr>
          </a:p>
          <a:p>
            <a:pPr lvl="0">
              <a:buFont typeface="Wingdings" panose="05000000000000000000" pitchFamily="2" charset="2"/>
              <a:buChar char="u"/>
            </a:pPr>
            <a:r>
              <a:rPr lang="zh-CN" altLang="zh-CN" sz="8000" dirty="0" smtClean="0">
                <a:latin typeface="+mn-ea"/>
              </a:rPr>
              <a:t>水</a:t>
            </a:r>
            <a:r>
              <a:rPr lang="zh-CN" altLang="zh-CN" sz="8000" dirty="0">
                <a:latin typeface="+mn-ea"/>
              </a:rPr>
              <a:t>质防护计划控制程</a:t>
            </a:r>
            <a:r>
              <a:rPr lang="zh-CN" altLang="zh-CN" sz="8000" dirty="0" smtClean="0">
                <a:latin typeface="+mn-ea"/>
              </a:rPr>
              <a:t>序</a:t>
            </a:r>
            <a:endParaRPr lang="zh-CN" altLang="zh-CN" sz="8000" dirty="0">
              <a:latin typeface="+mn-ea"/>
            </a:endParaRPr>
          </a:p>
          <a:p>
            <a:pPr marL="0" indent="0">
              <a:buNone/>
            </a:pPr>
            <a:r>
              <a:rPr lang="en-US" altLang="zh-CN" sz="8000" dirty="0" smtClean="0">
                <a:latin typeface="+mn-ea"/>
              </a:rPr>
              <a:t> </a:t>
            </a:r>
            <a:endParaRPr lang="en-US" altLang="zh-CN" sz="8000" dirty="0">
              <a:latin typeface="+mn-ea"/>
            </a:endParaRPr>
          </a:p>
          <a:p>
            <a:endParaRPr lang="zh-CN" altLang="en-US" sz="8000" dirty="0">
              <a:latin typeface="+mn-ea"/>
            </a:endParaRPr>
          </a:p>
        </p:txBody>
      </p:sp>
    </p:spTree>
    <p:extLst>
      <p:ext uri="{BB962C8B-B14F-4D97-AF65-F5344CB8AC3E}">
        <p14:creationId xmlns:p14="http://schemas.microsoft.com/office/powerpoint/2010/main" val="42348163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634082"/>
          </a:xfrm>
        </p:spPr>
        <p:txBody>
          <a:bodyPr>
            <a:normAutofit/>
          </a:bodyPr>
          <a:lstStyle/>
          <a:p>
            <a:r>
              <a:rPr lang="zh-CN" altLang="en-US" sz="2800" b="1" dirty="0">
                <a:solidFill>
                  <a:srgbClr val="FF0000"/>
                </a:solidFill>
              </a:rPr>
              <a:t>五</a:t>
            </a:r>
            <a:r>
              <a:rPr lang="zh-CN" altLang="en-US" sz="2800" b="1" dirty="0" smtClean="0">
                <a:solidFill>
                  <a:srgbClr val="FF0000"/>
                </a:solidFill>
              </a:rPr>
              <a:t>、作业指导书的梳理</a:t>
            </a:r>
            <a:endParaRPr lang="zh-CN" altLang="en-US" sz="2800" b="1" dirty="0">
              <a:solidFill>
                <a:srgbClr val="FF0000"/>
              </a:solidFill>
            </a:endParaRPr>
          </a:p>
        </p:txBody>
      </p:sp>
      <p:sp>
        <p:nvSpPr>
          <p:cNvPr id="3" name="内容占位符 2"/>
          <p:cNvSpPr>
            <a:spLocks noGrp="1"/>
          </p:cNvSpPr>
          <p:nvPr>
            <p:ph idx="1"/>
          </p:nvPr>
        </p:nvSpPr>
        <p:spPr>
          <a:xfrm>
            <a:off x="457200" y="980728"/>
            <a:ext cx="8229600" cy="5544616"/>
          </a:xfrm>
        </p:spPr>
        <p:txBody>
          <a:bodyPr>
            <a:normAutofit/>
          </a:bodyPr>
          <a:lstStyle/>
          <a:p>
            <a:pPr>
              <a:lnSpc>
                <a:spcPct val="150000"/>
              </a:lnSpc>
            </a:pPr>
            <a:r>
              <a:rPr lang="zh-CN" altLang="en-US" sz="2400" dirty="0" smtClean="0"/>
              <a:t>一、收集和整理现有作业指导书（可按部门或流程或岗位进行）。</a:t>
            </a:r>
            <a:endParaRPr lang="en-US" altLang="zh-CN" sz="2400" dirty="0" smtClean="0"/>
          </a:p>
          <a:p>
            <a:pPr>
              <a:lnSpc>
                <a:spcPct val="150000"/>
              </a:lnSpc>
            </a:pPr>
            <a:r>
              <a:rPr lang="zh-CN" altLang="en-US" sz="2400" dirty="0" smtClean="0"/>
              <a:t>二、结合岗位实际，确定是否需要新增和删减相关作业指导书（查缺补漏、适时更新、写做一致）。</a:t>
            </a:r>
            <a:endParaRPr lang="en-US" altLang="zh-CN" sz="2400" dirty="0" smtClean="0"/>
          </a:p>
          <a:p>
            <a:pPr>
              <a:lnSpc>
                <a:spcPct val="150000"/>
              </a:lnSpc>
            </a:pPr>
            <a:r>
              <a:rPr lang="zh-CN" altLang="en-US" sz="2400" dirty="0" smtClean="0"/>
              <a:t>三、</a:t>
            </a:r>
            <a:r>
              <a:rPr lang="zh-CN" altLang="en-US" sz="2400" dirty="0"/>
              <a:t>关</a:t>
            </a:r>
            <a:r>
              <a:rPr lang="zh-CN" altLang="en-US" sz="2400" dirty="0" smtClean="0"/>
              <a:t>注</a:t>
            </a:r>
            <a:r>
              <a:rPr lang="en-US" altLang="zh-CN" sz="2400" dirty="0" smtClean="0"/>
              <a:t>HACCP</a:t>
            </a:r>
            <a:r>
              <a:rPr lang="zh-CN" altLang="en-US" sz="2400" dirty="0" smtClean="0"/>
              <a:t>计划中</a:t>
            </a:r>
            <a:r>
              <a:rPr lang="en-US" altLang="zh-CN" sz="2400" dirty="0" smtClean="0"/>
              <a:t>CCP</a:t>
            </a:r>
            <a:r>
              <a:rPr lang="zh-CN" altLang="en-US" sz="2400" dirty="0" smtClean="0"/>
              <a:t>监控方面的操作相关作业指导书。</a:t>
            </a:r>
            <a:endParaRPr lang="en-US" altLang="zh-CN" sz="2400" dirty="0" smtClean="0"/>
          </a:p>
          <a:p>
            <a:pPr marL="0" indent="0">
              <a:lnSpc>
                <a:spcPct val="150000"/>
              </a:lnSpc>
              <a:buNone/>
            </a:pPr>
            <a:r>
              <a:rPr lang="en-US" altLang="zh-CN" sz="2400" dirty="0" smtClean="0"/>
              <a:t>   </a:t>
            </a:r>
            <a:r>
              <a:rPr lang="zh-CN" altLang="en-US" sz="2400" dirty="0" smtClean="0"/>
              <a:t>四、编制作业指导书清单或目录（包括进行文件编号、注明版本号、编制日期、修改日期等）。</a:t>
            </a:r>
            <a:endParaRPr lang="en-US" altLang="zh-CN" sz="2400" dirty="0" smtClean="0"/>
          </a:p>
          <a:p>
            <a:pPr marL="0" indent="0">
              <a:lnSpc>
                <a:spcPct val="150000"/>
              </a:lnSpc>
              <a:buNone/>
            </a:pPr>
            <a:r>
              <a:rPr lang="zh-CN" altLang="en-US" sz="2400" dirty="0" smtClean="0"/>
              <a:t>   五、所有的作业指导书进行文件受控。</a:t>
            </a:r>
            <a:endParaRPr lang="zh-CN" altLang="en-US" sz="2400" dirty="0"/>
          </a:p>
        </p:txBody>
      </p:sp>
    </p:spTree>
    <p:extLst>
      <p:ext uri="{BB962C8B-B14F-4D97-AF65-F5344CB8AC3E}">
        <p14:creationId xmlns:p14="http://schemas.microsoft.com/office/powerpoint/2010/main" val="31290653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360040"/>
          </a:xfrm>
        </p:spPr>
        <p:txBody>
          <a:bodyPr>
            <a:normAutofit fontScale="90000"/>
          </a:bodyPr>
          <a:lstStyle/>
          <a:p>
            <a:r>
              <a:rPr lang="en-US" altLang="zh-CN" sz="2400" dirty="0" smtClean="0">
                <a:solidFill>
                  <a:srgbClr val="FF0000"/>
                </a:solidFill>
                <a:latin typeface="宋体"/>
                <a:ea typeface="宋体"/>
              </a:rPr>
              <a:t>※ </a:t>
            </a:r>
            <a:r>
              <a:rPr lang="zh-CN" altLang="en-US" sz="2400" dirty="0" smtClean="0">
                <a:solidFill>
                  <a:srgbClr val="FF0000"/>
                </a:solidFill>
              </a:rPr>
              <a:t>净水过程作业指导书清单（目录示例）</a:t>
            </a:r>
            <a:endParaRPr lang="zh-CN" altLang="en-US" sz="2400" dirty="0">
              <a:solidFill>
                <a:srgbClr val="FF0000"/>
              </a:solidFill>
            </a:endParaRPr>
          </a:p>
        </p:txBody>
      </p:sp>
      <p:sp>
        <p:nvSpPr>
          <p:cNvPr id="3" name="内容占位符 2"/>
          <p:cNvSpPr>
            <a:spLocks noGrp="1"/>
          </p:cNvSpPr>
          <p:nvPr>
            <p:ph idx="1"/>
          </p:nvPr>
        </p:nvSpPr>
        <p:spPr>
          <a:xfrm>
            <a:off x="1331640" y="476672"/>
            <a:ext cx="6048672" cy="6381328"/>
          </a:xfrm>
        </p:spPr>
        <p:txBody>
          <a:bodyPr>
            <a:noAutofit/>
          </a:bodyPr>
          <a:lstStyle/>
          <a:p>
            <a:pPr marL="514350" lvl="0" indent="-514350">
              <a:buFont typeface="+mj-lt"/>
              <a:buAutoNum type="arabicPeriod"/>
            </a:pPr>
            <a:r>
              <a:rPr lang="en-US" altLang="zh-CN" sz="1400" dirty="0" smtClean="0"/>
              <a:t>-WI-OP-001</a:t>
            </a:r>
            <a:r>
              <a:rPr lang="zh-CN" altLang="zh-CN" sz="1400" dirty="0"/>
              <a:t>配水井运行作业指导书</a:t>
            </a:r>
          </a:p>
          <a:p>
            <a:pPr marL="514350" lvl="0" indent="-514350">
              <a:buFont typeface="+mj-lt"/>
              <a:buAutoNum type="arabicPeriod"/>
            </a:pPr>
            <a:r>
              <a:rPr lang="en-US" altLang="zh-CN" sz="1400" dirty="0" smtClean="0"/>
              <a:t>-WI-OP-002</a:t>
            </a:r>
            <a:r>
              <a:rPr lang="zh-CN" altLang="zh-CN" sz="1400" dirty="0"/>
              <a:t>格栅机运行作业指导书</a:t>
            </a:r>
          </a:p>
          <a:p>
            <a:pPr marL="514350" lvl="0" indent="-514350">
              <a:buFont typeface="+mj-lt"/>
              <a:buAutoNum type="arabicPeriod"/>
            </a:pPr>
            <a:r>
              <a:rPr lang="en-US" altLang="zh-CN" sz="1400" dirty="0" smtClean="0"/>
              <a:t>-WI-OP-003</a:t>
            </a:r>
            <a:r>
              <a:rPr lang="zh-CN" altLang="zh-CN" sz="1400" dirty="0"/>
              <a:t>混合池运行作业指导书</a:t>
            </a:r>
          </a:p>
          <a:p>
            <a:pPr marL="514350" lvl="0" indent="-514350">
              <a:buFont typeface="+mj-lt"/>
              <a:buAutoNum type="arabicPeriod"/>
            </a:pPr>
            <a:r>
              <a:rPr lang="en-US" altLang="zh-CN" sz="1400" dirty="0" smtClean="0"/>
              <a:t>-WI-OP-004</a:t>
            </a:r>
            <a:r>
              <a:rPr lang="zh-CN" altLang="zh-CN" sz="1400" dirty="0"/>
              <a:t>反应池运行作业指导书</a:t>
            </a:r>
          </a:p>
          <a:p>
            <a:pPr marL="514350" lvl="0" indent="-514350">
              <a:buFont typeface="+mj-lt"/>
              <a:buAutoNum type="arabicPeriod"/>
            </a:pPr>
            <a:r>
              <a:rPr lang="en-US" altLang="zh-CN" sz="1400" dirty="0" smtClean="0"/>
              <a:t>-WI-OP-005</a:t>
            </a:r>
            <a:r>
              <a:rPr lang="zh-CN" altLang="zh-CN" sz="1400" dirty="0"/>
              <a:t>沉淀池运行作业指导书</a:t>
            </a:r>
          </a:p>
          <a:p>
            <a:pPr marL="514350" lvl="0" indent="-514350">
              <a:buFont typeface="+mj-lt"/>
              <a:buAutoNum type="arabicPeriod"/>
            </a:pPr>
            <a:r>
              <a:rPr lang="en-US" altLang="zh-CN" sz="1400" dirty="0" smtClean="0"/>
              <a:t>-WI-OP-006</a:t>
            </a:r>
            <a:r>
              <a:rPr lang="zh-CN" altLang="zh-CN" sz="1400" dirty="0"/>
              <a:t>滤池运行作业指导书</a:t>
            </a:r>
          </a:p>
          <a:p>
            <a:pPr marL="514350" lvl="0" indent="-514350">
              <a:buFont typeface="+mj-lt"/>
              <a:buAutoNum type="arabicPeriod"/>
            </a:pPr>
            <a:r>
              <a:rPr lang="en-US" altLang="zh-CN" sz="1400" dirty="0" smtClean="0"/>
              <a:t>-WI-OP-007</a:t>
            </a:r>
            <a:r>
              <a:rPr lang="zh-CN" altLang="zh-CN" sz="1400" dirty="0"/>
              <a:t>消毒池运行作业指导书</a:t>
            </a:r>
          </a:p>
          <a:p>
            <a:pPr marL="514350" lvl="0" indent="-514350">
              <a:buFont typeface="+mj-lt"/>
              <a:buAutoNum type="arabicPeriod"/>
            </a:pPr>
            <a:r>
              <a:rPr lang="en-US" altLang="zh-CN" sz="1400" dirty="0" smtClean="0"/>
              <a:t>-WI-OP-008</a:t>
            </a:r>
            <a:r>
              <a:rPr lang="zh-CN" altLang="zh-CN" sz="1400" dirty="0"/>
              <a:t>清水池运行作业指导书</a:t>
            </a:r>
          </a:p>
          <a:p>
            <a:pPr marL="514350" lvl="0" indent="-514350">
              <a:buFont typeface="+mj-lt"/>
              <a:buAutoNum type="arabicPeriod"/>
            </a:pPr>
            <a:r>
              <a:rPr lang="en-US" altLang="zh-CN" sz="1400" dirty="0" smtClean="0"/>
              <a:t>-WI-OP-009</a:t>
            </a:r>
            <a:r>
              <a:rPr lang="zh-CN" altLang="zh-CN" sz="1400" dirty="0"/>
              <a:t>回收池运行作业指导书</a:t>
            </a:r>
          </a:p>
          <a:p>
            <a:pPr marL="514350" lvl="0" indent="-514350">
              <a:buFont typeface="+mj-lt"/>
              <a:buAutoNum type="arabicPeriod"/>
            </a:pPr>
            <a:r>
              <a:rPr lang="en-US" altLang="zh-CN" sz="1400" dirty="0" smtClean="0"/>
              <a:t>-WI-OP-010</a:t>
            </a:r>
            <a:r>
              <a:rPr lang="zh-CN" altLang="zh-CN" sz="1400" dirty="0"/>
              <a:t>碱铝投加运行作业指导书</a:t>
            </a:r>
          </a:p>
          <a:p>
            <a:pPr marL="514350" lvl="0" indent="-514350">
              <a:buFont typeface="+mj-lt"/>
              <a:buAutoNum type="arabicPeriod"/>
            </a:pPr>
            <a:r>
              <a:rPr lang="en-US" altLang="zh-CN" sz="1400" dirty="0" smtClean="0"/>
              <a:t>-WI-OP-011</a:t>
            </a:r>
            <a:r>
              <a:rPr lang="zh-CN" altLang="zh-CN" sz="1400" dirty="0"/>
              <a:t>送水泵房运行作业指导书</a:t>
            </a:r>
          </a:p>
          <a:p>
            <a:pPr marL="514350" lvl="0" indent="-514350">
              <a:buFont typeface="+mj-lt"/>
              <a:buAutoNum type="arabicPeriod"/>
            </a:pPr>
            <a:r>
              <a:rPr lang="en-US" altLang="zh-CN" sz="1400" dirty="0" smtClean="0"/>
              <a:t>-WI-OP-012</a:t>
            </a:r>
            <a:r>
              <a:rPr lang="zh-CN" altLang="zh-CN" sz="1400" dirty="0"/>
              <a:t>石灰投加运行作业指导</a:t>
            </a:r>
          </a:p>
          <a:p>
            <a:pPr marL="514350" lvl="0" indent="-514350">
              <a:buFont typeface="+mj-lt"/>
              <a:buAutoNum type="arabicPeriod"/>
            </a:pPr>
            <a:r>
              <a:rPr lang="en-US" altLang="zh-CN" sz="1400" dirty="0" smtClean="0"/>
              <a:t>-WI-OP-013 </a:t>
            </a:r>
            <a:r>
              <a:rPr lang="en-US" altLang="zh-CN" sz="1400" dirty="0"/>
              <a:t>ClO</a:t>
            </a:r>
            <a:r>
              <a:rPr lang="en-US" altLang="zh-CN" sz="1400" baseline="-25000" dirty="0"/>
              <a:t>2</a:t>
            </a:r>
            <a:r>
              <a:rPr lang="zh-CN" altLang="zh-CN" sz="1400" dirty="0"/>
              <a:t>投加运行作业指导</a:t>
            </a:r>
          </a:p>
          <a:p>
            <a:pPr marL="514350" lvl="0" indent="-514350">
              <a:buFont typeface="+mj-lt"/>
              <a:buAutoNum type="arabicPeriod"/>
            </a:pPr>
            <a:r>
              <a:rPr lang="en-US" altLang="zh-CN" sz="1400" dirty="0" smtClean="0"/>
              <a:t>-WI-OP-014</a:t>
            </a:r>
            <a:r>
              <a:rPr lang="zh-CN" altLang="zh-CN" sz="1400" dirty="0"/>
              <a:t>原水进水阀运行作业指导</a:t>
            </a:r>
          </a:p>
          <a:p>
            <a:pPr marL="514350" lvl="0" indent="-514350">
              <a:buFont typeface="+mj-lt"/>
              <a:buAutoNum type="arabicPeriod"/>
            </a:pPr>
            <a:r>
              <a:rPr lang="en-US" altLang="zh-CN" sz="1400" dirty="0" smtClean="0"/>
              <a:t>-WI-OP-015</a:t>
            </a:r>
            <a:r>
              <a:rPr lang="zh-CN" altLang="zh-CN" sz="1400" dirty="0"/>
              <a:t>生物预警运行作业指导</a:t>
            </a:r>
          </a:p>
          <a:p>
            <a:pPr marL="514350" lvl="0" indent="-514350">
              <a:buFont typeface="+mj-lt"/>
              <a:buAutoNum type="arabicPeriod"/>
            </a:pPr>
            <a:r>
              <a:rPr lang="en-US" altLang="zh-CN" sz="1400" dirty="0" smtClean="0"/>
              <a:t>-WI-OP-016</a:t>
            </a:r>
            <a:r>
              <a:rPr lang="zh-CN" altLang="zh-CN" sz="1400" dirty="0"/>
              <a:t>电源倒闸运行作业指导书</a:t>
            </a:r>
          </a:p>
          <a:p>
            <a:pPr marL="514350" lvl="0" indent="-514350">
              <a:buFont typeface="+mj-lt"/>
              <a:buAutoNum type="arabicPeriod"/>
            </a:pPr>
            <a:r>
              <a:rPr lang="en-US" altLang="zh-CN" sz="1400" dirty="0" smtClean="0"/>
              <a:t>-WI-OP-017</a:t>
            </a:r>
            <a:r>
              <a:rPr lang="zh-CN" altLang="zh-CN" sz="1400" dirty="0"/>
              <a:t>设备检修时安全操作作业指导</a:t>
            </a:r>
          </a:p>
          <a:p>
            <a:pPr marL="514350" lvl="0" indent="-514350">
              <a:buFont typeface="+mj-lt"/>
              <a:buAutoNum type="arabicPeriod"/>
            </a:pPr>
            <a:r>
              <a:rPr lang="en-US" altLang="zh-CN" sz="1400" dirty="0" smtClean="0"/>
              <a:t>-WI-OP-018</a:t>
            </a:r>
            <a:r>
              <a:rPr lang="zh-CN" altLang="zh-CN" sz="1400" dirty="0"/>
              <a:t>便携式浊度仪操作运行作业指导</a:t>
            </a:r>
          </a:p>
          <a:p>
            <a:pPr marL="514350" lvl="0" indent="-514350">
              <a:buFont typeface="+mj-lt"/>
              <a:buAutoNum type="arabicPeriod"/>
            </a:pPr>
            <a:r>
              <a:rPr lang="en-US" altLang="zh-CN" sz="1400" dirty="0" smtClean="0"/>
              <a:t>-WI-OP-019</a:t>
            </a:r>
            <a:r>
              <a:rPr lang="zh-CN" altLang="zh-CN" sz="1400" dirty="0"/>
              <a:t>便携式余氯仪操作运行作业指导</a:t>
            </a:r>
          </a:p>
          <a:p>
            <a:pPr marL="514350" lvl="0" indent="-514350">
              <a:buFont typeface="+mj-lt"/>
              <a:buAutoNum type="arabicPeriod"/>
            </a:pPr>
            <a:r>
              <a:rPr lang="en-US" altLang="zh-CN" sz="1400" dirty="0" smtClean="0"/>
              <a:t>-WI-OP-020</a:t>
            </a:r>
            <a:r>
              <a:rPr lang="zh-CN" altLang="zh-CN" sz="1400" dirty="0"/>
              <a:t>清水池清洗作业指导书</a:t>
            </a:r>
          </a:p>
          <a:p>
            <a:pPr marL="514350" lvl="0" indent="-514350">
              <a:buFont typeface="+mj-lt"/>
              <a:buAutoNum type="arabicPeriod"/>
            </a:pPr>
            <a:r>
              <a:rPr lang="en-US" altLang="zh-CN" sz="1400" dirty="0" smtClean="0"/>
              <a:t>-WI-OP-021</a:t>
            </a:r>
            <a:r>
              <a:rPr lang="zh-CN" altLang="zh-CN" sz="1400" dirty="0"/>
              <a:t>构筑物应急排放作业指导</a:t>
            </a:r>
          </a:p>
          <a:p>
            <a:pPr marL="514350" lvl="0" indent="-514350">
              <a:buFont typeface="+mj-lt"/>
              <a:buAutoNum type="arabicPeriod"/>
            </a:pPr>
            <a:r>
              <a:rPr lang="en-US" altLang="zh-CN" sz="1400" dirty="0" smtClean="0"/>
              <a:t>-WI-OP-022</a:t>
            </a:r>
            <a:r>
              <a:rPr lang="zh-CN" altLang="zh-CN" sz="1400" dirty="0"/>
              <a:t>粉末活性炭投加作业指导</a:t>
            </a:r>
          </a:p>
          <a:p>
            <a:pPr marL="514350" lvl="0" indent="-514350">
              <a:buFont typeface="+mj-lt"/>
              <a:buAutoNum type="arabicPeriod"/>
            </a:pPr>
            <a:r>
              <a:rPr lang="en-US" altLang="zh-CN" sz="1400" dirty="0" smtClean="0"/>
              <a:t>-WI-OP-023</a:t>
            </a:r>
            <a:r>
              <a:rPr lang="zh-CN" altLang="zh-CN" sz="1400" dirty="0"/>
              <a:t>原水突变作业指导</a:t>
            </a:r>
          </a:p>
          <a:p>
            <a:pPr marL="514350" lvl="0" indent="-514350">
              <a:buFont typeface="+mj-lt"/>
              <a:buAutoNum type="arabicPeriod"/>
            </a:pPr>
            <a:r>
              <a:rPr lang="en-US" altLang="zh-CN" sz="1400" dirty="0" smtClean="0"/>
              <a:t>-WI-OP-024</a:t>
            </a:r>
            <a:r>
              <a:rPr lang="zh-CN" altLang="zh-CN" sz="1400" dirty="0"/>
              <a:t>厂内供排水系统维护作业指导</a:t>
            </a:r>
          </a:p>
          <a:p>
            <a:pPr marL="514350" indent="-514350">
              <a:buFont typeface="+mj-lt"/>
              <a:buAutoNum type="arabicPeriod"/>
            </a:pPr>
            <a:r>
              <a:rPr lang="en-US" altLang="zh-CN" sz="1400" dirty="0"/>
              <a:t> </a:t>
            </a:r>
            <a:endParaRPr lang="zh-CN" altLang="zh-CN" sz="1400" dirty="0"/>
          </a:p>
          <a:p>
            <a:pPr marL="514350" indent="-514350">
              <a:buFont typeface="+mj-lt"/>
              <a:buAutoNum type="arabicPeriod"/>
            </a:pPr>
            <a:endParaRPr lang="zh-CN" altLang="en-US" sz="1400" dirty="0"/>
          </a:p>
        </p:txBody>
      </p:sp>
    </p:spTree>
    <p:extLst>
      <p:ext uri="{BB962C8B-B14F-4D97-AF65-F5344CB8AC3E}">
        <p14:creationId xmlns:p14="http://schemas.microsoft.com/office/powerpoint/2010/main" val="31976396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332656"/>
            <a:ext cx="8229600" cy="432048"/>
          </a:xfrm>
        </p:spPr>
        <p:txBody>
          <a:bodyPr>
            <a:noAutofit/>
          </a:bodyPr>
          <a:lstStyle/>
          <a:p>
            <a:r>
              <a:rPr lang="en-US" altLang="zh-CN" sz="2400" dirty="0" smtClean="0">
                <a:solidFill>
                  <a:srgbClr val="FF0000"/>
                </a:solidFill>
                <a:latin typeface="宋体"/>
                <a:ea typeface="宋体"/>
              </a:rPr>
              <a:t>※ </a:t>
            </a:r>
            <a:r>
              <a:rPr lang="zh-CN" altLang="en-US" sz="2400" dirty="0" smtClean="0">
                <a:solidFill>
                  <a:srgbClr val="FF0000"/>
                </a:solidFill>
                <a:latin typeface="宋体" panose="02010600030101010101" pitchFamily="2" charset="-122"/>
                <a:ea typeface="宋体" panose="02010600030101010101" pitchFamily="2" charset="-122"/>
              </a:rPr>
              <a:t>管网业务</a:t>
            </a:r>
            <a:r>
              <a:rPr lang="zh-CN" altLang="zh-CN" sz="2400" dirty="0" smtClean="0">
                <a:solidFill>
                  <a:srgbClr val="FF0000"/>
                </a:solidFill>
                <a:latin typeface="宋体" panose="02010600030101010101" pitchFamily="2" charset="-122"/>
                <a:ea typeface="宋体" panose="02010600030101010101" pitchFamily="2" charset="-122"/>
              </a:rPr>
              <a:t>作</a:t>
            </a:r>
            <a:r>
              <a:rPr lang="zh-CN" altLang="zh-CN" sz="2400" dirty="0">
                <a:solidFill>
                  <a:srgbClr val="FF0000"/>
                </a:solidFill>
                <a:latin typeface="宋体" panose="02010600030101010101" pitchFamily="2" charset="-122"/>
                <a:ea typeface="宋体" panose="02010600030101010101" pitchFamily="2" charset="-122"/>
              </a:rPr>
              <a:t>业指导</a:t>
            </a:r>
            <a:r>
              <a:rPr lang="zh-CN" altLang="zh-CN" sz="2400" dirty="0" smtClean="0">
                <a:solidFill>
                  <a:srgbClr val="FF0000"/>
                </a:solidFill>
                <a:latin typeface="宋体" panose="02010600030101010101" pitchFamily="2" charset="-122"/>
                <a:ea typeface="宋体" panose="02010600030101010101" pitchFamily="2" charset="-122"/>
              </a:rPr>
              <a:t>书</a:t>
            </a:r>
            <a:r>
              <a:rPr lang="zh-CN" altLang="en-US" sz="2400" dirty="0" smtClean="0">
                <a:solidFill>
                  <a:srgbClr val="FF0000"/>
                </a:solidFill>
                <a:latin typeface="宋体" panose="02010600030101010101" pitchFamily="2" charset="-122"/>
                <a:ea typeface="宋体" panose="02010600030101010101" pitchFamily="2" charset="-122"/>
              </a:rPr>
              <a:t>清单（示例）</a:t>
            </a:r>
            <a:endParaRPr lang="zh-CN" altLang="en-US" sz="2400" dirty="0">
              <a:solidFill>
                <a:srgbClr val="FF0000"/>
              </a:solidFill>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a:xfrm>
            <a:off x="457200" y="836712"/>
            <a:ext cx="4042792" cy="5616624"/>
          </a:xfrm>
        </p:spPr>
        <p:txBody>
          <a:bodyPr>
            <a:normAutofit fontScale="47500" lnSpcReduction="20000"/>
          </a:bodyPr>
          <a:lstStyle/>
          <a:p>
            <a:pPr fontAlgn="ctr"/>
            <a:r>
              <a:rPr lang="en-US" altLang="zh-CN" dirty="0"/>
              <a:t> 1: GIS</a:t>
            </a:r>
            <a:r>
              <a:rPr lang="zh-CN" altLang="zh-CN" dirty="0"/>
              <a:t>管理规定</a:t>
            </a:r>
          </a:p>
          <a:p>
            <a:pPr fontAlgn="ctr"/>
            <a:r>
              <a:rPr lang="en-US" altLang="zh-CN" dirty="0"/>
              <a:t> 1-1：GIS</a:t>
            </a:r>
            <a:r>
              <a:rPr lang="zh-CN" altLang="zh-CN" dirty="0"/>
              <a:t>系统数据录入、修改流程</a:t>
            </a:r>
          </a:p>
          <a:p>
            <a:pPr fontAlgn="ctr"/>
            <a:r>
              <a:rPr lang="en-US" altLang="zh-CN" dirty="0"/>
              <a:t>2</a:t>
            </a:r>
            <a:r>
              <a:rPr lang="zh-CN" altLang="zh-CN" dirty="0"/>
              <a:t>：供水管网管理制度（暂行）  修订</a:t>
            </a:r>
          </a:p>
          <a:p>
            <a:pPr fontAlgn="ctr"/>
            <a:r>
              <a:rPr lang="en-US" altLang="zh-CN" dirty="0"/>
              <a:t>3</a:t>
            </a:r>
            <a:r>
              <a:rPr lang="zh-CN" altLang="zh-CN" dirty="0"/>
              <a:t>：供排水管网巡查管理规定   修订</a:t>
            </a:r>
          </a:p>
          <a:p>
            <a:pPr fontAlgn="ctr"/>
            <a:r>
              <a:rPr lang="en-US" altLang="zh-CN" dirty="0"/>
              <a:t>3-1</a:t>
            </a:r>
            <a:r>
              <a:rPr lang="zh-CN" altLang="zh-CN" dirty="0"/>
              <a:t>：管网巡查工作管理流程</a:t>
            </a:r>
          </a:p>
          <a:p>
            <a:pPr fontAlgn="ctr"/>
            <a:r>
              <a:rPr lang="en-US" altLang="zh-CN" dirty="0"/>
              <a:t>3-2</a:t>
            </a:r>
            <a:r>
              <a:rPr lang="zh-CN" altLang="zh-CN" dirty="0"/>
              <a:t>：管网巡查作业指导书</a:t>
            </a:r>
          </a:p>
          <a:p>
            <a:pPr fontAlgn="ctr"/>
            <a:r>
              <a:rPr lang="en-US" altLang="zh-CN" dirty="0"/>
              <a:t>3-3</a:t>
            </a:r>
            <a:r>
              <a:rPr lang="zh-CN" altLang="zh-CN" dirty="0"/>
              <a:t>：管网巡查异常事件上报处理流程</a:t>
            </a:r>
          </a:p>
          <a:p>
            <a:pPr fontAlgn="ctr"/>
            <a:r>
              <a:rPr lang="en-US" altLang="zh-CN" dirty="0"/>
              <a:t>3-4</a:t>
            </a:r>
            <a:r>
              <a:rPr lang="zh-CN" altLang="zh-CN" dirty="0"/>
              <a:t>：管网巡查违章用水处理流程</a:t>
            </a:r>
          </a:p>
          <a:p>
            <a:pPr fontAlgn="ctr"/>
            <a:r>
              <a:rPr lang="en-US" altLang="zh-CN" dirty="0"/>
              <a:t>3-5</a:t>
            </a:r>
            <a:r>
              <a:rPr lang="zh-CN" altLang="zh-CN" dirty="0"/>
              <a:t>：施工工地供水管网安全隐患处理流程</a:t>
            </a:r>
          </a:p>
          <a:p>
            <a:pPr fontAlgn="ctr"/>
            <a:r>
              <a:rPr lang="en-US" altLang="zh-CN" dirty="0"/>
              <a:t>3-6</a:t>
            </a:r>
            <a:r>
              <a:rPr lang="zh-CN" altLang="zh-CN" dirty="0"/>
              <a:t>：水质水压取样点巡查工作流程</a:t>
            </a:r>
          </a:p>
          <a:p>
            <a:pPr fontAlgn="ctr"/>
            <a:r>
              <a:rPr lang="en-US" altLang="zh-CN" dirty="0"/>
              <a:t>3-7</a:t>
            </a:r>
            <a:r>
              <a:rPr lang="zh-CN" altLang="zh-CN" dirty="0"/>
              <a:t>：水质水压取样点变更流程</a:t>
            </a:r>
          </a:p>
          <a:p>
            <a:pPr fontAlgn="ctr"/>
            <a:r>
              <a:rPr lang="en-US" altLang="zh-CN" dirty="0"/>
              <a:t>4</a:t>
            </a:r>
            <a:r>
              <a:rPr lang="zh-CN" altLang="zh-CN" dirty="0"/>
              <a:t>：供水管网维抢修管理制度（暂行）  修订</a:t>
            </a:r>
          </a:p>
          <a:p>
            <a:pPr fontAlgn="ctr"/>
            <a:r>
              <a:rPr lang="en-US" altLang="zh-CN" dirty="0"/>
              <a:t>4-1</a:t>
            </a:r>
            <a:r>
              <a:rPr lang="zh-CN" altLang="zh-CN" dirty="0"/>
              <a:t>：维抢修作业指导书</a:t>
            </a:r>
          </a:p>
          <a:p>
            <a:pPr fontAlgn="ctr"/>
            <a:r>
              <a:rPr lang="en-US" altLang="zh-CN" dirty="0"/>
              <a:t>4-2</a:t>
            </a:r>
            <a:r>
              <a:rPr lang="zh-CN" altLang="zh-CN" dirty="0"/>
              <a:t>：供水管网及附属设施的维（抢）修工作流程</a:t>
            </a:r>
          </a:p>
          <a:p>
            <a:pPr fontAlgn="ctr"/>
            <a:r>
              <a:rPr lang="en-US" altLang="zh-CN" dirty="0"/>
              <a:t>4-3</a:t>
            </a:r>
            <a:r>
              <a:rPr lang="zh-CN" altLang="zh-CN" dirty="0"/>
              <a:t>：供水管网突发事件上报及处理流程</a:t>
            </a:r>
          </a:p>
          <a:p>
            <a:pPr fontAlgn="ctr"/>
            <a:r>
              <a:rPr lang="en-US" altLang="zh-CN" dirty="0"/>
              <a:t>4-4</a:t>
            </a:r>
            <a:r>
              <a:rPr lang="zh-CN" altLang="zh-CN" dirty="0"/>
              <a:t>：管网维抢修工程结算审核流程</a:t>
            </a:r>
          </a:p>
          <a:p>
            <a:pPr fontAlgn="ctr"/>
            <a:r>
              <a:rPr lang="en-US" altLang="zh-CN" dirty="0"/>
              <a:t>5</a:t>
            </a:r>
            <a:r>
              <a:rPr lang="zh-CN" altLang="zh-CN" dirty="0"/>
              <a:t>：供水管网探漏管理规定  修订</a:t>
            </a:r>
          </a:p>
          <a:p>
            <a:pPr fontAlgn="ctr"/>
            <a:r>
              <a:rPr lang="en-US" altLang="zh-CN" dirty="0"/>
              <a:t>5-1</a:t>
            </a:r>
            <a:r>
              <a:rPr lang="zh-CN" altLang="zh-CN" dirty="0"/>
              <a:t>：管网探漏前期审批流程</a:t>
            </a:r>
          </a:p>
          <a:p>
            <a:pPr fontAlgn="ctr"/>
            <a:r>
              <a:rPr lang="en-US" altLang="zh-CN" dirty="0"/>
              <a:t>5-2</a:t>
            </a:r>
            <a:r>
              <a:rPr lang="zh-CN" altLang="zh-CN" dirty="0"/>
              <a:t>：探漏上报及漏量确认流程</a:t>
            </a:r>
          </a:p>
          <a:p>
            <a:pPr fontAlgn="ctr"/>
            <a:r>
              <a:rPr lang="en-US" altLang="zh-CN" dirty="0"/>
              <a:t>5-3</a:t>
            </a:r>
            <a:r>
              <a:rPr lang="zh-CN" altLang="zh-CN" dirty="0"/>
              <a:t>：探漏结算工作流程</a:t>
            </a: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936178404"/>
              </p:ext>
            </p:extLst>
          </p:nvPr>
        </p:nvGraphicFramePr>
        <p:xfrm>
          <a:off x="5004048" y="836707"/>
          <a:ext cx="3528392" cy="5616630"/>
        </p:xfrm>
        <a:graphic>
          <a:graphicData uri="http://schemas.openxmlformats.org/drawingml/2006/table">
            <a:tbl>
              <a:tblPr>
                <a:tableStyleId>{5C22544A-7EE6-4342-B048-85BDC9FD1C3A}</a:tableStyleId>
              </a:tblPr>
              <a:tblGrid>
                <a:gridCol w="3528392"/>
              </a:tblGrid>
              <a:tr h="331355">
                <a:tc>
                  <a:txBody>
                    <a:bodyPr/>
                    <a:lstStyle/>
                    <a:p>
                      <a:pPr algn="l" fontAlgn="ctr"/>
                      <a:r>
                        <a:rPr lang="en-US" altLang="zh-CN" sz="1200" u="none" strike="noStrike" dirty="0" smtClean="0">
                          <a:effectLst/>
                        </a:rPr>
                        <a:t>6</a:t>
                      </a:r>
                      <a:r>
                        <a:rPr lang="zh-CN" altLang="en-US" sz="1200" u="none" strike="noStrike" dirty="0">
                          <a:effectLst/>
                        </a:rPr>
                        <a:t>：停水管理规定（暂行）   修订</a:t>
                      </a:r>
                      <a:endParaRPr lang="zh-CN" altLang="en-US" sz="1200" b="1"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6-1</a:t>
                      </a:r>
                      <a:r>
                        <a:rPr lang="zh-CN" altLang="en-US" sz="1200" u="none" strike="noStrike" dirty="0">
                          <a:effectLst/>
                        </a:rPr>
                        <a:t>：停水审批流程</a:t>
                      </a:r>
                      <a:endParaRPr lang="zh-CN" altLang="en-US" sz="1200" b="0"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7</a:t>
                      </a:r>
                      <a:r>
                        <a:rPr lang="zh-CN" altLang="en-US" sz="1200" u="none" strike="noStrike" dirty="0">
                          <a:effectLst/>
                        </a:rPr>
                        <a:t>：消火栓运营管理规定（暂行）   修订</a:t>
                      </a:r>
                      <a:endParaRPr lang="zh-CN" altLang="en-US" sz="1200" b="1"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7-1</a:t>
                      </a:r>
                      <a:r>
                        <a:rPr lang="zh-CN" altLang="en-US" sz="1200" u="none" strike="noStrike" dirty="0">
                          <a:effectLst/>
                        </a:rPr>
                        <a:t>：消火栓排放作业指导书</a:t>
                      </a:r>
                      <a:endParaRPr lang="zh-CN" altLang="en-US" sz="1200" b="0"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7-2</a:t>
                      </a:r>
                      <a:r>
                        <a:rPr lang="zh-CN" altLang="en-US" sz="1200" u="none" strike="noStrike" dirty="0">
                          <a:effectLst/>
                        </a:rPr>
                        <a:t>：消火栓建设前期管理审核工作流程</a:t>
                      </a:r>
                      <a:endParaRPr lang="zh-CN" altLang="en-US" sz="1200" b="0"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7-3</a:t>
                      </a:r>
                      <a:r>
                        <a:rPr lang="zh-CN" altLang="en-US" sz="1200" u="none" strike="noStrike" dirty="0">
                          <a:effectLst/>
                        </a:rPr>
                        <a:t>：消火栓管道碰口管理流程</a:t>
                      </a:r>
                      <a:endParaRPr lang="zh-CN" altLang="en-US" sz="1200" b="0"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7-4</a:t>
                      </a:r>
                      <a:r>
                        <a:rPr lang="zh-CN" altLang="en-US" sz="1200" u="none" strike="noStrike" dirty="0">
                          <a:effectLst/>
                        </a:rPr>
                        <a:t>：消火栓竣工验收流程</a:t>
                      </a:r>
                      <a:endParaRPr lang="zh-CN" altLang="en-US" sz="1200" b="0"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8</a:t>
                      </a:r>
                      <a:r>
                        <a:rPr lang="zh-CN" altLang="en-US" sz="1200" u="none" strike="noStrike" dirty="0">
                          <a:effectLst/>
                        </a:rPr>
                        <a:t>：阀门管理办法（暂行）  修订</a:t>
                      </a:r>
                      <a:endParaRPr lang="zh-CN" altLang="en-US" sz="1200" b="1" i="0" u="none" strike="noStrike" dirty="0">
                        <a:solidFill>
                          <a:srgbClr val="FF0000"/>
                        </a:solidFill>
                        <a:effectLst/>
                        <a:latin typeface="宋体"/>
                      </a:endParaRPr>
                    </a:p>
                  </a:txBody>
                  <a:tcPr marL="9525" marR="9525" marT="9525" marB="0" anchor="ctr"/>
                </a:tc>
              </a:tr>
              <a:tr h="646305">
                <a:tc>
                  <a:txBody>
                    <a:bodyPr/>
                    <a:lstStyle/>
                    <a:p>
                      <a:pPr algn="l" fontAlgn="ctr"/>
                      <a:r>
                        <a:rPr lang="en-US" altLang="zh-CN" sz="1200" u="none" strike="noStrike" dirty="0" smtClean="0">
                          <a:effectLst/>
                        </a:rPr>
                        <a:t>8-1</a:t>
                      </a:r>
                      <a:r>
                        <a:rPr lang="zh-CN" altLang="en-US" sz="1200" u="none" strike="noStrike" dirty="0">
                          <a:effectLst/>
                        </a:rPr>
                        <a:t>：阀门及阀门井巡查与维护保养作业指导书</a:t>
                      </a:r>
                      <a:endParaRPr lang="zh-CN" altLang="en-US" sz="1200" b="0"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8-2</a:t>
                      </a:r>
                      <a:r>
                        <a:rPr lang="zh-CN" altLang="en-US" sz="1200" u="none" strike="noStrike" dirty="0">
                          <a:effectLst/>
                        </a:rPr>
                        <a:t>：阀门操作作业指导书</a:t>
                      </a:r>
                      <a:endParaRPr lang="zh-CN" altLang="en-US" sz="1200" b="0"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8-3</a:t>
                      </a:r>
                      <a:r>
                        <a:rPr lang="zh-CN" altLang="en-US" sz="1200" u="none" strike="noStrike" dirty="0">
                          <a:effectLst/>
                        </a:rPr>
                        <a:t>：阀门操作审批流程</a:t>
                      </a:r>
                      <a:endParaRPr lang="zh-CN" altLang="en-US" sz="1200" b="0"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8-4</a:t>
                      </a:r>
                      <a:r>
                        <a:rPr lang="zh-CN" altLang="en-US" sz="1200" u="none" strike="noStrike" dirty="0">
                          <a:effectLst/>
                        </a:rPr>
                        <a:t>：阀门送检审批流程</a:t>
                      </a:r>
                      <a:endParaRPr lang="zh-CN" altLang="en-US" sz="1200" b="0"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8-5</a:t>
                      </a:r>
                      <a:r>
                        <a:rPr lang="zh-CN" altLang="en-US" sz="1200" u="none" strike="noStrike" dirty="0">
                          <a:effectLst/>
                        </a:rPr>
                        <a:t>：阀门维修与应急更换工作流程</a:t>
                      </a:r>
                      <a:endParaRPr lang="zh-CN" altLang="en-US" sz="1200" b="0"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8-6</a:t>
                      </a:r>
                      <a:r>
                        <a:rPr lang="zh-CN" altLang="en-US" sz="1200" u="none" strike="noStrike" dirty="0">
                          <a:effectLst/>
                        </a:rPr>
                        <a:t>：计划性阀门更换工作流程</a:t>
                      </a:r>
                      <a:endParaRPr lang="zh-CN" altLang="en-US" sz="1200" b="0"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8-7</a:t>
                      </a:r>
                      <a:r>
                        <a:rPr lang="zh-CN" altLang="en-US" sz="1200" u="none" strike="noStrike" dirty="0">
                          <a:effectLst/>
                        </a:rPr>
                        <a:t>：阀门更换作业指导书</a:t>
                      </a:r>
                      <a:endParaRPr lang="zh-CN" altLang="en-US" sz="1200" b="0" i="0" u="none" strike="noStrike" dirty="0">
                        <a:solidFill>
                          <a:srgbClr val="FF0000"/>
                        </a:solidFill>
                        <a:effectLst/>
                        <a:latin typeface="宋体"/>
                      </a:endParaRPr>
                    </a:p>
                  </a:txBody>
                  <a:tcPr marL="9525" marR="9525" marT="9525" marB="0" anchor="ctr"/>
                </a:tc>
              </a:tr>
              <a:tr h="331355">
                <a:tc>
                  <a:txBody>
                    <a:bodyPr/>
                    <a:lstStyle/>
                    <a:p>
                      <a:pPr algn="l" fontAlgn="ctr"/>
                      <a:r>
                        <a:rPr lang="en-US" altLang="zh-CN" sz="1200" u="none" strike="noStrike" dirty="0" smtClean="0">
                          <a:effectLst/>
                        </a:rPr>
                        <a:t>9</a:t>
                      </a:r>
                      <a:r>
                        <a:rPr lang="zh-CN" altLang="en-US" sz="1200" u="none" strike="noStrike" dirty="0">
                          <a:effectLst/>
                        </a:rPr>
                        <a:t>：工地管控流程</a:t>
                      </a:r>
                      <a:endParaRPr lang="zh-CN" altLang="en-US" sz="1200" b="1" i="0" u="none" strike="noStrike" dirty="0">
                        <a:solidFill>
                          <a:srgbClr val="FF0000"/>
                        </a:solidFill>
                        <a:effectLst/>
                        <a:latin typeface="宋体"/>
                      </a:endParaRPr>
                    </a:p>
                  </a:txBody>
                  <a:tcPr marL="9525" marR="9525" marT="9525" marB="0" anchor="ctr"/>
                </a:tc>
              </a:tr>
            </a:tbl>
          </a:graphicData>
        </a:graphic>
      </p:graphicFrame>
    </p:spTree>
    <p:extLst>
      <p:ext uri="{BB962C8B-B14F-4D97-AF65-F5344CB8AC3E}">
        <p14:creationId xmlns:p14="http://schemas.microsoft.com/office/powerpoint/2010/main" val="41273725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490066"/>
          </a:xfrm>
        </p:spPr>
        <p:txBody>
          <a:bodyPr>
            <a:normAutofit fontScale="90000"/>
          </a:bodyPr>
          <a:lstStyle/>
          <a:p>
            <a:r>
              <a:rPr lang="zh-CN" altLang="en-US" sz="3200" b="1" dirty="0">
                <a:solidFill>
                  <a:srgbClr val="FF0000"/>
                </a:solidFill>
              </a:rPr>
              <a:t>六</a:t>
            </a:r>
            <a:r>
              <a:rPr lang="zh-CN" altLang="en-US" sz="3200" b="1" dirty="0" smtClean="0">
                <a:solidFill>
                  <a:srgbClr val="FF0000"/>
                </a:solidFill>
              </a:rPr>
              <a:t>、记录表格的梳理</a:t>
            </a:r>
            <a:endParaRPr lang="zh-CN" altLang="en-US" sz="3200" b="1" dirty="0">
              <a:solidFill>
                <a:srgbClr val="FF0000"/>
              </a:solidFill>
            </a:endParaRPr>
          </a:p>
        </p:txBody>
      </p:sp>
      <p:sp>
        <p:nvSpPr>
          <p:cNvPr id="3" name="内容占位符 2"/>
          <p:cNvSpPr>
            <a:spLocks noGrp="1"/>
          </p:cNvSpPr>
          <p:nvPr>
            <p:ph idx="1"/>
          </p:nvPr>
        </p:nvSpPr>
        <p:spPr>
          <a:xfrm>
            <a:off x="457200" y="1052736"/>
            <a:ext cx="8229600" cy="5400600"/>
          </a:xfrm>
        </p:spPr>
        <p:txBody>
          <a:bodyPr>
            <a:normAutofit fontScale="85000" lnSpcReduction="10000"/>
          </a:bodyPr>
          <a:lstStyle/>
          <a:p>
            <a:pPr>
              <a:lnSpc>
                <a:spcPct val="150000"/>
              </a:lnSpc>
            </a:pPr>
            <a:r>
              <a:rPr lang="zh-CN" altLang="en-US" dirty="0"/>
              <a:t>一、收集和整理现</a:t>
            </a:r>
            <a:r>
              <a:rPr lang="zh-CN" altLang="en-US" dirty="0" smtClean="0"/>
              <a:t>有的记录表格（</a:t>
            </a:r>
            <a:r>
              <a:rPr lang="zh-CN" altLang="en-US" sz="2800" dirty="0"/>
              <a:t>可按部</a:t>
            </a:r>
            <a:r>
              <a:rPr lang="zh-CN" altLang="en-US" sz="2800" dirty="0" smtClean="0"/>
              <a:t>门进</a:t>
            </a:r>
            <a:r>
              <a:rPr lang="zh-CN" altLang="en-US" sz="2800" dirty="0"/>
              <a:t>行</a:t>
            </a:r>
            <a:r>
              <a:rPr lang="zh-CN" altLang="en-US" dirty="0"/>
              <a:t>）。</a:t>
            </a:r>
            <a:endParaRPr lang="en-US" altLang="zh-CN" dirty="0"/>
          </a:p>
          <a:p>
            <a:pPr>
              <a:lnSpc>
                <a:spcPct val="150000"/>
              </a:lnSpc>
            </a:pPr>
            <a:r>
              <a:rPr lang="zh-CN" altLang="en-US" dirty="0"/>
              <a:t>二、结合岗位实际，确定是否需要新增和删减相</a:t>
            </a:r>
            <a:r>
              <a:rPr lang="zh-CN" altLang="en-US" dirty="0" smtClean="0"/>
              <a:t>关</a:t>
            </a:r>
            <a:r>
              <a:rPr lang="zh-CN" altLang="en-US" dirty="0"/>
              <a:t>记</a:t>
            </a:r>
            <a:r>
              <a:rPr lang="zh-CN" altLang="en-US" dirty="0" smtClean="0"/>
              <a:t>录表格。</a:t>
            </a:r>
            <a:endParaRPr lang="en-US" altLang="zh-CN" dirty="0"/>
          </a:p>
          <a:p>
            <a:pPr>
              <a:lnSpc>
                <a:spcPct val="150000"/>
              </a:lnSpc>
            </a:pPr>
            <a:r>
              <a:rPr lang="zh-CN" altLang="en-US" dirty="0"/>
              <a:t>三、关注</a:t>
            </a:r>
            <a:r>
              <a:rPr lang="en-US" altLang="zh-CN" dirty="0"/>
              <a:t>HACCP</a:t>
            </a:r>
            <a:r>
              <a:rPr lang="zh-CN" altLang="en-US" dirty="0"/>
              <a:t>计</a:t>
            </a:r>
            <a:r>
              <a:rPr lang="zh-CN" altLang="en-US" dirty="0" smtClean="0"/>
              <a:t>划工作表中列出的相关记录。</a:t>
            </a:r>
            <a:endParaRPr lang="en-US" altLang="zh-CN" dirty="0"/>
          </a:p>
          <a:p>
            <a:pPr marL="0" indent="0">
              <a:lnSpc>
                <a:spcPct val="150000"/>
              </a:lnSpc>
              <a:buNone/>
            </a:pPr>
            <a:r>
              <a:rPr lang="en-US" altLang="zh-CN" dirty="0"/>
              <a:t>   </a:t>
            </a:r>
            <a:r>
              <a:rPr lang="zh-CN" altLang="en-US" dirty="0"/>
              <a:t>四、编</a:t>
            </a:r>
            <a:r>
              <a:rPr lang="zh-CN" altLang="en-US" dirty="0" smtClean="0"/>
              <a:t>制</a:t>
            </a:r>
            <a:r>
              <a:rPr lang="zh-CN" altLang="en-US" dirty="0"/>
              <a:t>记</a:t>
            </a:r>
            <a:r>
              <a:rPr lang="zh-CN" altLang="en-US" dirty="0" smtClean="0"/>
              <a:t>录表格清单（</a:t>
            </a:r>
            <a:r>
              <a:rPr lang="zh-CN" altLang="en-US" sz="2800" dirty="0" smtClean="0"/>
              <a:t>可编制记录总清单和部门记录清单；对表格进行编</a:t>
            </a:r>
            <a:r>
              <a:rPr lang="zh-CN" altLang="en-US" sz="2800" dirty="0"/>
              <a:t>号、注明版本号、编制日期、修改日</a:t>
            </a:r>
            <a:r>
              <a:rPr lang="zh-CN" altLang="en-US" sz="2800" dirty="0" smtClean="0"/>
              <a:t>期、保存期限等</a:t>
            </a:r>
            <a:r>
              <a:rPr lang="zh-CN" altLang="en-US" dirty="0"/>
              <a:t>）。</a:t>
            </a:r>
            <a:endParaRPr lang="en-US" altLang="zh-CN" dirty="0"/>
          </a:p>
          <a:p>
            <a:pPr marL="0" indent="0">
              <a:lnSpc>
                <a:spcPct val="150000"/>
              </a:lnSpc>
              <a:buNone/>
            </a:pPr>
            <a:r>
              <a:rPr lang="zh-CN" altLang="en-US" dirty="0"/>
              <a:t>   五、所有</a:t>
            </a:r>
            <a:r>
              <a:rPr lang="zh-CN" altLang="en-US" dirty="0" smtClean="0"/>
              <a:t>的</a:t>
            </a:r>
            <a:r>
              <a:rPr lang="zh-CN" altLang="en-US" dirty="0"/>
              <a:t>记</a:t>
            </a:r>
            <a:r>
              <a:rPr lang="zh-CN" altLang="en-US" dirty="0" smtClean="0"/>
              <a:t>录表格进</a:t>
            </a:r>
            <a:r>
              <a:rPr lang="zh-CN" altLang="en-US" dirty="0"/>
              <a:t>行文件受控。</a:t>
            </a:r>
          </a:p>
          <a:p>
            <a:endParaRPr lang="zh-CN" altLang="en-US" dirty="0"/>
          </a:p>
        </p:txBody>
      </p:sp>
    </p:spTree>
    <p:extLst>
      <p:ext uri="{BB962C8B-B14F-4D97-AF65-F5344CB8AC3E}">
        <p14:creationId xmlns:p14="http://schemas.microsoft.com/office/powerpoint/2010/main" val="6598963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418058"/>
          </a:xfrm>
        </p:spPr>
        <p:txBody>
          <a:bodyPr>
            <a:noAutofit/>
          </a:bodyPr>
          <a:lstStyle/>
          <a:p>
            <a:r>
              <a:rPr lang="en-US" altLang="zh-CN" sz="2800" dirty="0" smtClean="0">
                <a:solidFill>
                  <a:srgbClr val="FF0000"/>
                </a:solidFill>
                <a:latin typeface="宋体"/>
                <a:ea typeface="宋体"/>
              </a:rPr>
              <a:t>※ </a:t>
            </a:r>
            <a:r>
              <a:rPr lang="zh-CN" altLang="en-US" sz="2800" dirty="0" smtClean="0">
                <a:solidFill>
                  <a:srgbClr val="FF0000"/>
                </a:solidFill>
              </a:rPr>
              <a:t>管</a:t>
            </a:r>
            <a:r>
              <a:rPr lang="zh-CN" altLang="en-US" sz="2800" dirty="0">
                <a:solidFill>
                  <a:srgbClr val="FF0000"/>
                </a:solidFill>
              </a:rPr>
              <a:t>网业</a:t>
            </a:r>
            <a:r>
              <a:rPr lang="zh-CN" altLang="en-US" sz="2800" dirty="0" smtClean="0">
                <a:solidFill>
                  <a:srgbClr val="FF0000"/>
                </a:solidFill>
              </a:rPr>
              <a:t>务</a:t>
            </a:r>
            <a:r>
              <a:rPr lang="zh-CN" altLang="en-US" sz="2800" dirty="0">
                <a:solidFill>
                  <a:srgbClr val="FF0000"/>
                </a:solidFill>
              </a:rPr>
              <a:t>日</a:t>
            </a:r>
            <a:r>
              <a:rPr lang="zh-CN" altLang="en-US" sz="2800" dirty="0" smtClean="0">
                <a:solidFill>
                  <a:srgbClr val="FF0000"/>
                </a:solidFill>
              </a:rPr>
              <a:t>常用记录（</a:t>
            </a:r>
            <a:r>
              <a:rPr lang="zh-CN" altLang="en-US" sz="2800" dirty="0">
                <a:solidFill>
                  <a:srgbClr val="FF0000"/>
                </a:solidFill>
              </a:rPr>
              <a:t>示例）</a:t>
            </a:r>
            <a:endParaRPr lang="zh-CN" altLang="en-US" sz="2800"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1859220013"/>
              </p:ext>
            </p:extLst>
          </p:nvPr>
        </p:nvGraphicFramePr>
        <p:xfrm>
          <a:off x="755576" y="764702"/>
          <a:ext cx="7488832" cy="5904657"/>
        </p:xfrm>
        <a:graphic>
          <a:graphicData uri="http://schemas.openxmlformats.org/drawingml/2006/table">
            <a:tbl>
              <a:tblPr firstRow="1" firstCol="1" bandRow="1">
                <a:tableStyleId>{5C22544A-7EE6-4342-B048-85BDC9FD1C3A}</a:tableStyleId>
              </a:tblPr>
              <a:tblGrid>
                <a:gridCol w="554728"/>
                <a:gridCol w="1456162"/>
                <a:gridCol w="1109457"/>
                <a:gridCol w="2357595"/>
                <a:gridCol w="2010890"/>
              </a:tblGrid>
              <a:tr h="178929">
                <a:tc>
                  <a:txBody>
                    <a:bodyPr/>
                    <a:lstStyle/>
                    <a:p>
                      <a:pPr algn="ctr">
                        <a:spcAft>
                          <a:spcPts val="0"/>
                        </a:spcAft>
                      </a:pPr>
                      <a:r>
                        <a:rPr lang="zh-CN" sz="1000" kern="100" dirty="0">
                          <a:effectLst/>
                        </a:rPr>
                        <a:t>序号</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zh-CN" sz="1000" kern="100">
                          <a:effectLst/>
                        </a:rPr>
                        <a:t>记录编号</a:t>
                      </a:r>
                      <a:endParaRPr lang="zh-CN" sz="1000" kern="100">
                        <a:effectLst/>
                        <a:latin typeface="Calibri"/>
                        <a:ea typeface="宋体"/>
                        <a:cs typeface="Times New Roman"/>
                      </a:endParaRPr>
                    </a:p>
                  </a:txBody>
                  <a:tcPr marL="25287" marR="25287" marT="0" marB="0" anchor="ctr"/>
                </a:tc>
                <a:tc>
                  <a:txBody>
                    <a:bodyPr/>
                    <a:lstStyle/>
                    <a:p>
                      <a:pPr algn="ctr">
                        <a:spcAft>
                          <a:spcPts val="0"/>
                        </a:spcAft>
                      </a:pPr>
                      <a:r>
                        <a:rPr lang="zh-CN" sz="1000" kern="100">
                          <a:effectLst/>
                        </a:rPr>
                        <a:t>保存期限</a:t>
                      </a:r>
                      <a:endParaRPr lang="zh-CN" sz="1000" kern="100">
                        <a:effectLst/>
                        <a:latin typeface="Calibri"/>
                        <a:ea typeface="宋体"/>
                        <a:cs typeface="Times New Roman"/>
                      </a:endParaRPr>
                    </a:p>
                  </a:txBody>
                  <a:tcPr marL="25287" marR="25287" marT="0" marB="0" anchor="ctr"/>
                </a:tc>
                <a:tc>
                  <a:txBody>
                    <a:bodyPr/>
                    <a:lstStyle/>
                    <a:p>
                      <a:pPr algn="ctr">
                        <a:spcAft>
                          <a:spcPts val="0"/>
                        </a:spcAft>
                      </a:pPr>
                      <a:r>
                        <a:rPr lang="zh-CN" sz="1000" kern="100" dirty="0">
                          <a:effectLst/>
                        </a:rPr>
                        <a:t>记录名称</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zh-CN" sz="1000" kern="100">
                          <a:effectLst/>
                        </a:rPr>
                        <a:t>管理部门</a:t>
                      </a:r>
                      <a:endParaRPr lang="zh-CN" sz="10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dirty="0">
                          <a:effectLst/>
                        </a:rPr>
                        <a:t>RF-SB-01</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3</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物料进货登记台账</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dirty="0">
                          <a:effectLst/>
                        </a:rPr>
                        <a:t>RF-SB-02</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dirty="0">
                          <a:effectLst/>
                        </a:rPr>
                        <a:t>3</a:t>
                      </a:r>
                      <a:r>
                        <a:rPr lang="zh-CN" sz="1100" kern="100" dirty="0">
                          <a:effectLst/>
                        </a:rPr>
                        <a:t>年</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物料领用登记台账</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dirty="0">
                          <a:effectLst/>
                        </a:rPr>
                        <a:t>RF-SB-03</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dirty="0">
                          <a:effectLst/>
                        </a:rPr>
                        <a:t>3</a:t>
                      </a:r>
                      <a:r>
                        <a:rPr lang="zh-CN" sz="1100" kern="100" dirty="0">
                          <a:effectLst/>
                        </a:rPr>
                        <a:t>年</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物料状态标识卡</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dirty="0">
                          <a:effectLst/>
                        </a:rPr>
                        <a:t>RF-SB-04</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dirty="0">
                          <a:effectLst/>
                        </a:rPr>
                        <a:t>3</a:t>
                      </a:r>
                      <a:r>
                        <a:rPr lang="zh-CN" sz="1100" kern="100" dirty="0">
                          <a:effectLst/>
                        </a:rPr>
                        <a:t>年</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有毒有害化学品一览表</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RF-SB-05</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dirty="0">
                          <a:effectLst/>
                        </a:rPr>
                        <a:t>3</a:t>
                      </a:r>
                      <a:r>
                        <a:rPr lang="zh-CN" sz="1100" kern="100" dirty="0">
                          <a:effectLst/>
                        </a:rPr>
                        <a:t>年</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有毒化学品领用记录</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RF-SB-06</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dirty="0">
                          <a:effectLst/>
                        </a:rPr>
                        <a:t>3</a:t>
                      </a:r>
                      <a:r>
                        <a:rPr lang="zh-CN" sz="1100" kern="100" dirty="0">
                          <a:effectLst/>
                        </a:rPr>
                        <a:t>年</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物料验收记录</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RF-SB-08</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dirty="0">
                          <a:effectLst/>
                        </a:rPr>
                        <a:t>3</a:t>
                      </a:r>
                      <a:r>
                        <a:rPr lang="zh-CN" sz="1100" kern="100" dirty="0">
                          <a:effectLst/>
                        </a:rPr>
                        <a:t>年</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申购单</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RF-SB-09</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3</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合格供应商名单</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RF-SB-10</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供应商资格审核表</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RF-SB-11</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供应商定期评审表</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RF-SB-12</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供应商档案</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RF-SB-13</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作业设备一览表</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RF-SB-14</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设备保养计划表</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RF-SB-15</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设备定期保养记录</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RF-SB-16</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设备日常保养记录</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RF-SB-17</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3</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设备维修记录</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RF-SB-18</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设备报废申请单</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RF-SB-19</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水池清洗监测表</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设备管理部</a:t>
                      </a:r>
                      <a:endParaRPr lang="zh-CN" sz="1100" kern="10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a:effectLst/>
                        </a:rPr>
                        <a:t> </a:t>
                      </a:r>
                      <a:endParaRPr lang="zh-CN" sz="10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RF-SB-20</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dirty="0">
                          <a:effectLst/>
                        </a:rPr>
                        <a:t>2</a:t>
                      </a:r>
                      <a:r>
                        <a:rPr lang="zh-CN" sz="1100" kern="100" dirty="0">
                          <a:effectLst/>
                        </a:rPr>
                        <a:t>年</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计量器具台账</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设备管理部</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RF-SB-21</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3</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计量器具内校记录</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设备管理部</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RF-SB-22</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紫外灯消毒记录</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设备管理部</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RF-SB-23</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虫害防治检查表</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设备管理部</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RF-SB-24</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3</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泵房巡检记录表</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设备管理部</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RF-GC-01</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3</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施工记录</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工程管理部</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RF-GW-01</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水质检测记录表</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管网管理部</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RF-GW-02</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记录一览表</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管网管理部</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RF-GW-03</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受控文件清单</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管网管理部</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RF-YTS(STJS)-01</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常闭阀门巡检记录表</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水务所</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RF-YTS(STJS)-02</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施工停水记录表</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水务所</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RF-YTS(STJS)-03</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消火栓排放监测表</a:t>
                      </a:r>
                      <a:endParaRPr lang="zh-CN" sz="1100" kern="100" dirty="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水务所</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RF-ZH-01</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年度培训计划表</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综合办公室</a:t>
                      </a:r>
                      <a:endParaRPr lang="zh-CN" sz="1100" kern="100" dirty="0">
                        <a:effectLst/>
                        <a:latin typeface="Calibri"/>
                        <a:ea typeface="宋体"/>
                        <a:cs typeface="Times New Roman"/>
                      </a:endParaRPr>
                    </a:p>
                  </a:txBody>
                  <a:tcPr marL="25287" marR="25287" marT="0" marB="0" anchor="ctr"/>
                </a:tc>
              </a:tr>
              <a:tr h="178929">
                <a:tc>
                  <a:txBody>
                    <a:bodyPr/>
                    <a:lstStyle/>
                    <a:p>
                      <a:pPr marL="342900" lvl="0" indent="-342900" algn="ctr">
                        <a:spcAft>
                          <a:spcPts val="0"/>
                        </a:spcAft>
                        <a:buFont typeface="+mj-lt"/>
                        <a:buAutoNum type="arabicPeriod"/>
                      </a:pPr>
                      <a:r>
                        <a:rPr lang="en-US" sz="1000" kern="100" dirty="0">
                          <a:effectLst/>
                        </a:rPr>
                        <a:t> </a:t>
                      </a:r>
                      <a:endParaRPr lang="zh-CN" sz="1000" kern="100" dirty="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RF-ZH-02</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en-US" sz="1100" kern="100">
                          <a:effectLst/>
                        </a:rPr>
                        <a:t>2</a:t>
                      </a:r>
                      <a:r>
                        <a:rPr lang="zh-CN" sz="1100" kern="100">
                          <a:effectLst/>
                        </a:rPr>
                        <a:t>年</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a:effectLst/>
                        </a:rPr>
                        <a:t>培训记录及效果评价表</a:t>
                      </a:r>
                      <a:endParaRPr lang="zh-CN" sz="1100" kern="100">
                        <a:effectLst/>
                        <a:latin typeface="Calibri"/>
                        <a:ea typeface="宋体"/>
                        <a:cs typeface="Times New Roman"/>
                      </a:endParaRPr>
                    </a:p>
                  </a:txBody>
                  <a:tcPr marL="25287" marR="25287" marT="0" marB="0" anchor="ctr"/>
                </a:tc>
                <a:tc>
                  <a:txBody>
                    <a:bodyPr/>
                    <a:lstStyle/>
                    <a:p>
                      <a:pPr algn="ctr">
                        <a:spcAft>
                          <a:spcPts val="0"/>
                        </a:spcAft>
                      </a:pPr>
                      <a:r>
                        <a:rPr lang="zh-CN" sz="1100" kern="100" dirty="0">
                          <a:effectLst/>
                        </a:rPr>
                        <a:t>综合办公室</a:t>
                      </a:r>
                      <a:endParaRPr lang="zh-CN" sz="1100" kern="100" dirty="0">
                        <a:effectLst/>
                        <a:latin typeface="Calibri"/>
                        <a:ea typeface="宋体"/>
                        <a:cs typeface="Times New Roman"/>
                      </a:endParaRPr>
                    </a:p>
                  </a:txBody>
                  <a:tcPr marL="25287" marR="25287" marT="0" marB="0" anchor="ctr"/>
                </a:tc>
              </a:tr>
            </a:tbl>
          </a:graphicData>
        </a:graphic>
      </p:graphicFrame>
    </p:spTree>
    <p:extLst>
      <p:ext uri="{BB962C8B-B14F-4D97-AF65-F5344CB8AC3E}">
        <p14:creationId xmlns:p14="http://schemas.microsoft.com/office/powerpoint/2010/main" val="40747864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346050"/>
          </a:xfrm>
        </p:spPr>
        <p:txBody>
          <a:bodyPr>
            <a:normAutofit fontScale="90000"/>
          </a:bodyPr>
          <a:lstStyle/>
          <a:p>
            <a:r>
              <a:rPr lang="en-US" altLang="zh-CN" sz="2400" dirty="0" smtClean="0">
                <a:solidFill>
                  <a:srgbClr val="FF0000"/>
                </a:solidFill>
                <a:latin typeface="宋体"/>
                <a:ea typeface="宋体"/>
              </a:rPr>
              <a:t>※ </a:t>
            </a:r>
            <a:r>
              <a:rPr lang="zh-CN" altLang="en-US" sz="2400" b="1" dirty="0" smtClean="0">
                <a:solidFill>
                  <a:srgbClr val="FF0000"/>
                </a:solidFill>
              </a:rPr>
              <a:t>管</a:t>
            </a:r>
            <a:r>
              <a:rPr lang="zh-CN" altLang="en-US" sz="2400" b="1" dirty="0">
                <a:solidFill>
                  <a:srgbClr val="FF0000"/>
                </a:solidFill>
              </a:rPr>
              <a:t>网水务记录统计一览表</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3478210056"/>
              </p:ext>
            </p:extLst>
          </p:nvPr>
        </p:nvGraphicFramePr>
        <p:xfrm>
          <a:off x="755576" y="764698"/>
          <a:ext cx="7272809" cy="6782884"/>
        </p:xfrm>
        <a:graphic>
          <a:graphicData uri="http://schemas.openxmlformats.org/drawingml/2006/table">
            <a:tbl>
              <a:tblPr>
                <a:tableStyleId>{5C22544A-7EE6-4342-B048-85BDC9FD1C3A}</a:tableStyleId>
              </a:tblPr>
              <a:tblGrid>
                <a:gridCol w="1019420"/>
                <a:gridCol w="729513"/>
                <a:gridCol w="1349098"/>
                <a:gridCol w="2638235"/>
                <a:gridCol w="1536543"/>
              </a:tblGrid>
              <a:tr h="186388">
                <a:tc>
                  <a:txBody>
                    <a:bodyPr/>
                    <a:lstStyle/>
                    <a:p>
                      <a:pPr algn="ctr" fontAlgn="ctr"/>
                      <a:r>
                        <a:rPr lang="zh-CN" altLang="en-US" sz="500" u="none" strike="noStrike" dirty="0">
                          <a:effectLst/>
                        </a:rPr>
                        <a:t>编号</a:t>
                      </a:r>
                      <a:endParaRPr lang="zh-CN" altLang="en-US" sz="500" b="1" i="0" u="none" strike="noStrike" dirty="0">
                        <a:solidFill>
                          <a:srgbClr val="000000"/>
                        </a:solidFill>
                        <a:effectLst/>
                        <a:latin typeface="宋体"/>
                      </a:endParaRPr>
                    </a:p>
                  </a:txBody>
                  <a:tcPr marL="4378" marR="4378" marT="4378" marB="0" anchor="ctr"/>
                </a:tc>
                <a:tc>
                  <a:txBody>
                    <a:bodyPr/>
                    <a:lstStyle/>
                    <a:p>
                      <a:pPr algn="ctr" fontAlgn="ctr"/>
                      <a:r>
                        <a:rPr lang="zh-CN" altLang="en-US" sz="500" u="none" strike="noStrike">
                          <a:effectLst/>
                        </a:rPr>
                        <a:t>部门</a:t>
                      </a:r>
                      <a:r>
                        <a:rPr lang="en-US" altLang="zh-CN" sz="500" u="none" strike="noStrike">
                          <a:effectLst/>
                        </a:rPr>
                        <a:t>/</a:t>
                      </a:r>
                      <a:r>
                        <a:rPr lang="zh-CN" altLang="en-US" sz="500" u="none" strike="noStrike">
                          <a:effectLst/>
                        </a:rPr>
                        <a:t>小组</a:t>
                      </a:r>
                      <a:endParaRPr lang="zh-CN" altLang="en-US" sz="500" b="1" i="0" u="none" strike="noStrike">
                        <a:solidFill>
                          <a:srgbClr val="000000"/>
                        </a:solidFill>
                        <a:effectLst/>
                        <a:latin typeface="宋体"/>
                      </a:endParaRPr>
                    </a:p>
                  </a:txBody>
                  <a:tcPr marL="4378" marR="4378" marT="4378" marB="0" anchor="ctr"/>
                </a:tc>
                <a:tc>
                  <a:txBody>
                    <a:bodyPr/>
                    <a:lstStyle/>
                    <a:p>
                      <a:pPr algn="ctr" fontAlgn="ctr"/>
                      <a:r>
                        <a:rPr lang="zh-CN" altLang="en-US" sz="500" u="none" strike="noStrike">
                          <a:effectLst/>
                        </a:rPr>
                        <a:t>记录分类</a:t>
                      </a:r>
                      <a:endParaRPr lang="zh-CN" altLang="en-US" sz="500" b="1" i="0" u="none" strike="noStrike">
                        <a:solidFill>
                          <a:srgbClr val="000000"/>
                        </a:solidFill>
                        <a:effectLst/>
                        <a:latin typeface="宋体"/>
                      </a:endParaRPr>
                    </a:p>
                  </a:txBody>
                  <a:tcPr marL="4378" marR="4378" marT="4378" marB="0" anchor="ctr"/>
                </a:tc>
                <a:tc>
                  <a:txBody>
                    <a:bodyPr/>
                    <a:lstStyle/>
                    <a:p>
                      <a:pPr algn="ctr" fontAlgn="ctr"/>
                      <a:r>
                        <a:rPr lang="zh-CN" altLang="en-US" sz="500" u="none" strike="noStrike">
                          <a:effectLst/>
                        </a:rPr>
                        <a:t>记录名称</a:t>
                      </a:r>
                      <a:endParaRPr lang="zh-CN" altLang="en-US" sz="500" b="1" i="0" u="none" strike="noStrike">
                        <a:solidFill>
                          <a:srgbClr val="000000"/>
                        </a:solidFill>
                        <a:effectLst/>
                        <a:latin typeface="宋体"/>
                      </a:endParaRPr>
                    </a:p>
                  </a:txBody>
                  <a:tcPr marL="4378" marR="4378" marT="4378" marB="0" anchor="ctr"/>
                </a:tc>
                <a:tc>
                  <a:txBody>
                    <a:bodyPr/>
                    <a:lstStyle/>
                    <a:p>
                      <a:pPr algn="ctr" fontAlgn="ctr"/>
                      <a:r>
                        <a:rPr lang="zh-CN" altLang="en-US" sz="500" u="none" strike="noStrike">
                          <a:effectLst/>
                        </a:rPr>
                        <a:t>备注</a:t>
                      </a:r>
                      <a:endParaRPr lang="zh-CN" altLang="en-US" sz="500" b="1" i="0" u="none" strike="noStrike">
                        <a:solidFill>
                          <a:srgbClr val="000000"/>
                        </a:solidFill>
                        <a:effectLst/>
                        <a:latin typeface="宋体"/>
                      </a:endParaRPr>
                    </a:p>
                  </a:txBody>
                  <a:tcPr marL="4378" marR="4378" marT="4378" marB="0" anchor="ctr"/>
                </a:tc>
              </a:tr>
              <a:tr h="102839">
                <a:tc>
                  <a:txBody>
                    <a:bodyPr/>
                    <a:lstStyle/>
                    <a:p>
                      <a:pPr algn="ctr" fontAlgn="b"/>
                      <a:r>
                        <a:rPr lang="zh-CN" altLang="en-US" sz="500" u="none" strike="noStrike">
                          <a:effectLst/>
                        </a:rPr>
                        <a:t>一</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sz="500" u="none" strike="noStrike">
                          <a:effectLst/>
                        </a:rPr>
                        <a:t>HACCP</a:t>
                      </a:r>
                      <a:r>
                        <a:rPr lang="zh-CN" altLang="en-US" sz="500" u="none" strike="noStrike">
                          <a:effectLst/>
                        </a:rPr>
                        <a:t>小组</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、管理评审记录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）管理评审计划（含通知）</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）管理评审报告</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、内部审核记录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）内部审核计划（含通知）</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）内审检查表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）内审不符合项报告</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4</a:t>
                      </a:r>
                      <a:r>
                        <a:rPr lang="zh-CN" altLang="en-US" sz="500" u="none" strike="noStrike">
                          <a:effectLst/>
                        </a:rPr>
                        <a:t>）内审报告</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5</a:t>
                      </a:r>
                      <a:r>
                        <a:rPr lang="zh-CN" altLang="en-US" sz="500" u="none" strike="noStrike">
                          <a:effectLst/>
                        </a:rPr>
                        <a:t>）供水安全防护评估报告</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、确认和验证记录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sz="500" u="none" strike="noStrike">
                          <a:effectLst/>
                        </a:rPr>
                        <a:t>1）HACCP</a:t>
                      </a:r>
                      <a:r>
                        <a:rPr lang="zh-CN" altLang="en-US" sz="500" u="none" strike="noStrike">
                          <a:effectLst/>
                        </a:rPr>
                        <a:t>计划确认记录表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）前提计划验证记录表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sz="500" u="none" strike="noStrike">
                          <a:effectLst/>
                        </a:rPr>
                        <a:t>3）HACCP</a:t>
                      </a:r>
                      <a:r>
                        <a:rPr lang="zh-CN" altLang="en-US" sz="500" u="none" strike="noStrike">
                          <a:effectLst/>
                        </a:rPr>
                        <a:t>计划及</a:t>
                      </a:r>
                      <a:r>
                        <a:rPr lang="en-US" sz="500" u="none" strike="noStrike">
                          <a:effectLst/>
                        </a:rPr>
                        <a:t>CCP</a:t>
                      </a:r>
                      <a:r>
                        <a:rPr lang="zh-CN" altLang="en-US" sz="500" u="none" strike="noStrike">
                          <a:effectLst/>
                        </a:rPr>
                        <a:t>监控的验证记录表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4</a:t>
                      </a:r>
                      <a:r>
                        <a:rPr lang="zh-CN" altLang="en-US" sz="500" u="none" strike="noStrike">
                          <a:effectLst/>
                        </a:rPr>
                        <a:t>）验证结果分析报告</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、演练记录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）爆管抢修演练报告</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）产品追溯召回演练报告</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）供水安全应急响应总结报告</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4</a:t>
                      </a:r>
                      <a:r>
                        <a:rPr lang="zh-CN" altLang="en-US" sz="500" u="none" strike="noStrike">
                          <a:effectLst/>
                        </a:rPr>
                        <a:t>、其它记录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）纠正和纠正措施报告</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）改进行动计划</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ctr" fontAlgn="b"/>
                      <a:r>
                        <a:rPr lang="zh-CN" altLang="en-US" sz="500" u="none" strike="noStrike">
                          <a:effectLst/>
                        </a:rPr>
                        <a:t>二</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仓库</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、物料类记录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）物料进货登记台账</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）物料领用登记台账</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）物料状态标识卡</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dirty="0">
                          <a:effectLst/>
                        </a:rPr>
                        <a:t>4</a:t>
                      </a:r>
                      <a:r>
                        <a:rPr lang="zh-CN" altLang="en-US" sz="500" u="none" strike="noStrike" dirty="0">
                          <a:effectLst/>
                        </a:rPr>
                        <a:t>）物料验收记录</a:t>
                      </a:r>
                      <a:endParaRPr lang="zh-CN" altLang="en-US" sz="500" b="0" i="0" u="none" strike="noStrike" dirty="0">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、有毒有害化学品记录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dirty="0">
                          <a:effectLst/>
                        </a:rPr>
                        <a:t>1</a:t>
                      </a:r>
                      <a:r>
                        <a:rPr lang="zh-CN" altLang="en-US" sz="500" u="none" strike="noStrike" dirty="0">
                          <a:effectLst/>
                        </a:rPr>
                        <a:t>）有毒有害化学品一览表</a:t>
                      </a:r>
                      <a:endParaRPr lang="zh-CN" altLang="en-US" sz="500" b="0" i="0" u="none" strike="noStrike" dirty="0">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）有毒有害化学品领用记录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33818">
                <a:tc>
                  <a:txBody>
                    <a:bodyPr/>
                    <a:lstStyle/>
                    <a:p>
                      <a:pPr algn="ctr" fontAlgn="b"/>
                      <a:r>
                        <a:rPr lang="zh-CN" altLang="en-US" sz="500" u="none" strike="noStrike">
                          <a:effectLst/>
                        </a:rPr>
                        <a:t>三</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工程管理部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、施工表记录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 管网工程改造计划信息表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14701">
                <a:tc>
                  <a:txBody>
                    <a:bodyPr/>
                    <a:lstStyle/>
                    <a:p>
                      <a:pPr algn="ctr" fontAlgn="b"/>
                      <a:r>
                        <a:rPr lang="zh-CN" altLang="en-US" sz="500" u="none" strike="noStrike">
                          <a:effectLst/>
                        </a:rPr>
                        <a:t>四</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管网管理部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、水质检测记录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）施工通水水质记录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ctr"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）水池、水箱水质检测记录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ctr"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）水质巡查现场检测记录表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ctr"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4) </a:t>
                      </a:r>
                      <a:r>
                        <a:rPr lang="zh-CN" altLang="en-US" sz="500" u="none" strike="noStrike">
                          <a:effectLst/>
                        </a:rPr>
                        <a:t>水质检测结果记录（原水、出厂水）</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38597">
                <a:tc>
                  <a:txBody>
                    <a:bodyPr/>
                    <a:lstStyle/>
                    <a:p>
                      <a:pPr algn="ctr" fontAlgn="b"/>
                      <a:r>
                        <a:rPr lang="zh-CN" altLang="en-US" sz="500" u="none" strike="noStrike">
                          <a:effectLst/>
                        </a:rPr>
                        <a:t>五</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经营管理部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、用户信息类记录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）供水用户信息统计表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24260">
                <a:tc>
                  <a:txBody>
                    <a:bodyPr/>
                    <a:lstStyle/>
                    <a:p>
                      <a:pPr algn="ctr" fontAlgn="b"/>
                      <a:r>
                        <a:rPr lang="zh-CN" altLang="en-US" sz="500" u="none" strike="noStrike">
                          <a:effectLst/>
                        </a:rPr>
                        <a:t>六</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设备管理部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、采购管理记录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）申购单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）合格供应商名单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）供应商资格审核表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4</a:t>
                      </a:r>
                      <a:r>
                        <a:rPr lang="zh-CN" altLang="en-US" sz="500" u="none" strike="noStrike">
                          <a:effectLst/>
                        </a:rPr>
                        <a:t>）供应商定期评审表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5</a:t>
                      </a:r>
                      <a:r>
                        <a:rPr lang="zh-CN" altLang="en-US" sz="500" u="none" strike="noStrike">
                          <a:effectLst/>
                        </a:rPr>
                        <a:t>）供应商档案</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6</a:t>
                      </a:r>
                      <a:r>
                        <a:rPr lang="zh-CN" altLang="en-US" sz="500" u="none" strike="noStrike">
                          <a:effectLst/>
                        </a:rPr>
                        <a:t>）设备物资预选供应商</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、设备管理记录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）作业设备一览表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）设备定期保养计划</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15850">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）设备定期保养记录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4</a:t>
                      </a:r>
                      <a:r>
                        <a:rPr lang="zh-CN" altLang="en-US" sz="500" u="none" strike="noStrike">
                          <a:effectLst/>
                        </a:rPr>
                        <a:t>）设备日常保养记录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5</a:t>
                      </a:r>
                      <a:r>
                        <a:rPr lang="zh-CN" altLang="en-US" sz="500" u="none" strike="noStrike">
                          <a:effectLst/>
                        </a:rPr>
                        <a:t>）设备维修记录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6</a:t>
                      </a:r>
                      <a:r>
                        <a:rPr lang="zh-CN" altLang="en-US" sz="500" u="none" strike="noStrike">
                          <a:effectLst/>
                        </a:rPr>
                        <a:t>）设施设备报废清单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7</a:t>
                      </a:r>
                      <a:r>
                        <a:rPr lang="zh-CN" altLang="en-US" sz="500" u="none" strike="noStrike">
                          <a:effectLst/>
                        </a:rPr>
                        <a:t>）管网抢修车辆检查及维保记录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、水池清洗消毒记录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）水池清洗检测表（二次加压设施水池清洗消毒记录表）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）消毒液配置记录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4</a:t>
                      </a:r>
                      <a:r>
                        <a:rPr lang="zh-CN" altLang="en-US" sz="500" u="none" strike="noStrike">
                          <a:effectLst/>
                        </a:rPr>
                        <a:t>、仪器仪表校检记录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）计量器具台账</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）计量器具内校记录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 校准合格证（标识）</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5</a:t>
                      </a:r>
                      <a:r>
                        <a:rPr lang="zh-CN" altLang="en-US" sz="500" u="none" strike="noStrike">
                          <a:effectLst/>
                        </a:rPr>
                        <a:t>、其它记录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）紫外灯消毒记录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）泵房巡检记录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）二次加压泵房信息</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5143">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4</a:t>
                      </a:r>
                      <a:r>
                        <a:rPr lang="zh-CN" altLang="en-US" sz="500" u="none" strike="noStrike">
                          <a:effectLst/>
                        </a:rPr>
                        <a:t>）虫鼠害防治检查记录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5143">
                <a:tc>
                  <a:txBody>
                    <a:bodyPr/>
                    <a:lstStyle/>
                    <a:p>
                      <a:pPr algn="ctr" fontAlgn="b"/>
                      <a:r>
                        <a:rPr lang="zh-CN" altLang="en-US" sz="500" u="none" strike="noStrike">
                          <a:effectLst/>
                        </a:rPr>
                        <a:t>七</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水务所</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 常闭阀门巡检记录表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ctr"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）施工停水记录表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ctr"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）消火栓排放监测表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ctr"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4</a:t>
                      </a:r>
                      <a:r>
                        <a:rPr lang="zh-CN" altLang="en-US" sz="500" u="none" strike="noStrike">
                          <a:effectLst/>
                        </a:rPr>
                        <a:t>）管网抢修记录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ctr" fontAlgn="b"/>
                      <a:r>
                        <a:rPr lang="zh-CN" altLang="en-US" sz="500" u="none" strike="noStrike">
                          <a:effectLst/>
                        </a:rPr>
                        <a:t>八</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综合办公室</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）年度培训计划表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）培训记录及效果评价表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）人员健康合格证</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ctr" fontAlgn="b"/>
                      <a:r>
                        <a:rPr lang="zh-CN" altLang="en-US" sz="500" u="none" strike="noStrike">
                          <a:effectLst/>
                        </a:rPr>
                        <a:t>九</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文控</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1</a:t>
                      </a:r>
                      <a:r>
                        <a:rPr lang="zh-CN" altLang="en-US" sz="500" u="none" strike="noStrike">
                          <a:effectLst/>
                        </a:rPr>
                        <a:t>）记录一览表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2</a:t>
                      </a:r>
                      <a:r>
                        <a:rPr lang="zh-CN" altLang="en-US" sz="500" u="none" strike="noStrike">
                          <a:effectLst/>
                        </a:rPr>
                        <a:t>）受控文件清单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3</a:t>
                      </a:r>
                      <a:r>
                        <a:rPr lang="zh-CN" altLang="en-US" sz="500" u="none" strike="noStrike">
                          <a:effectLst/>
                        </a:rPr>
                        <a:t>）外来文件清单</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4) </a:t>
                      </a:r>
                      <a:r>
                        <a:rPr lang="zh-CN" altLang="en-US" sz="500" u="none" strike="noStrike">
                          <a:effectLst/>
                        </a:rPr>
                        <a:t>文件资料发放及回收记录一览表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a:effectLst/>
                        </a:rPr>
                        <a:t>5) </a:t>
                      </a:r>
                      <a:r>
                        <a:rPr lang="zh-CN" altLang="en-US" sz="500" u="none" strike="noStrike">
                          <a:effectLst/>
                        </a:rPr>
                        <a:t>文件作废</a:t>
                      </a:r>
                      <a:r>
                        <a:rPr lang="en-US" altLang="zh-CN" sz="500" u="none" strike="noStrike">
                          <a:effectLst/>
                        </a:rPr>
                        <a:t>/</a:t>
                      </a:r>
                      <a:r>
                        <a:rPr lang="zh-CN" altLang="en-US" sz="500" u="none" strike="noStrike">
                          <a:effectLst/>
                        </a:rPr>
                        <a:t>销毁记录表</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r>
              <a:tr h="102839">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zh-CN" altLang="en-US" sz="500" u="none" strike="noStrike">
                          <a:effectLst/>
                        </a:rPr>
                        <a:t>　</a:t>
                      </a:r>
                      <a:endParaRPr lang="zh-CN" altLang="en-US" sz="500" b="0" i="0" u="none" strike="noStrike">
                        <a:solidFill>
                          <a:srgbClr val="000000"/>
                        </a:solidFill>
                        <a:effectLst/>
                        <a:latin typeface="宋体"/>
                      </a:endParaRPr>
                    </a:p>
                  </a:txBody>
                  <a:tcPr marL="4378" marR="4378" marT="4378" marB="0" anchor="b"/>
                </a:tc>
                <a:tc>
                  <a:txBody>
                    <a:bodyPr/>
                    <a:lstStyle/>
                    <a:p>
                      <a:pPr algn="l" fontAlgn="b"/>
                      <a:r>
                        <a:rPr lang="en-US" altLang="zh-CN" sz="500" u="none" strike="noStrike" dirty="0">
                          <a:effectLst/>
                        </a:rPr>
                        <a:t>6</a:t>
                      </a:r>
                      <a:r>
                        <a:rPr lang="zh-CN" altLang="en-US" sz="500" u="none" strike="noStrike" dirty="0">
                          <a:effectLst/>
                        </a:rPr>
                        <a:t>）文件借阅记录表</a:t>
                      </a:r>
                      <a:endParaRPr lang="zh-CN" altLang="en-US" sz="500" b="0" i="0" u="none" strike="noStrike" dirty="0">
                        <a:solidFill>
                          <a:srgbClr val="000000"/>
                        </a:solidFill>
                        <a:effectLst/>
                        <a:latin typeface="宋体"/>
                      </a:endParaRPr>
                    </a:p>
                  </a:txBody>
                  <a:tcPr marL="4378" marR="4378" marT="4378" marB="0" anchor="b"/>
                </a:tc>
                <a:tc>
                  <a:txBody>
                    <a:bodyPr/>
                    <a:lstStyle/>
                    <a:p>
                      <a:pPr algn="l" fontAlgn="b"/>
                      <a:r>
                        <a:rPr lang="zh-CN" altLang="en-US" sz="500" u="none" strike="noStrike" dirty="0">
                          <a:effectLst/>
                        </a:rPr>
                        <a:t>　</a:t>
                      </a:r>
                      <a:endParaRPr lang="zh-CN" altLang="en-US" sz="500" b="0" i="0" u="none" strike="noStrike" dirty="0">
                        <a:solidFill>
                          <a:srgbClr val="000000"/>
                        </a:solidFill>
                        <a:effectLst/>
                        <a:latin typeface="宋体"/>
                      </a:endParaRPr>
                    </a:p>
                  </a:txBody>
                  <a:tcPr marL="4378" marR="4378" marT="4378" marB="0" anchor="b"/>
                </a:tc>
              </a:tr>
            </a:tbl>
          </a:graphicData>
        </a:graphic>
      </p:graphicFrame>
    </p:spTree>
    <p:extLst>
      <p:ext uri="{BB962C8B-B14F-4D97-AF65-F5344CB8AC3E}">
        <p14:creationId xmlns:p14="http://schemas.microsoft.com/office/powerpoint/2010/main" val="268688319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04664"/>
            <a:ext cx="8229600" cy="1872208"/>
          </a:xfrm>
        </p:spPr>
        <p:txBody>
          <a:bodyPr>
            <a:noAutofit/>
          </a:bodyPr>
          <a:lstStyle/>
          <a:p>
            <a:pPr algn="l">
              <a:lnSpc>
                <a:spcPct val="150000"/>
              </a:lnSpc>
            </a:pPr>
            <a:r>
              <a:rPr lang="zh-CN" altLang="en-US" sz="3200" dirty="0" smtClean="0">
                <a:solidFill>
                  <a:srgbClr val="FF0000"/>
                </a:solidFill>
              </a:rPr>
              <a:t>    七、清楚和掌握出厂水、管网水（输配水）、管网末梢水或龙头水执行的国家标准</a:t>
            </a:r>
            <a:endParaRPr lang="zh-CN" altLang="en-US" sz="3200" dirty="0">
              <a:solidFill>
                <a:srgbClr val="FF0000"/>
              </a:solidFill>
            </a:endParaRPr>
          </a:p>
        </p:txBody>
      </p:sp>
      <p:sp>
        <p:nvSpPr>
          <p:cNvPr id="3" name="内容占位符 2"/>
          <p:cNvSpPr>
            <a:spLocks noGrp="1"/>
          </p:cNvSpPr>
          <p:nvPr>
            <p:ph idx="1"/>
          </p:nvPr>
        </p:nvSpPr>
        <p:spPr>
          <a:xfrm>
            <a:off x="457200" y="1916832"/>
            <a:ext cx="8229600" cy="4209331"/>
          </a:xfrm>
        </p:spPr>
        <p:txBody>
          <a:bodyPr/>
          <a:lstStyle/>
          <a:p>
            <a:endParaRPr lang="en-US" altLang="zh-CN" dirty="0" smtClean="0"/>
          </a:p>
          <a:p>
            <a:r>
              <a:rPr lang="zh-CN" altLang="en-US" sz="3600" dirty="0" smtClean="0"/>
              <a:t>符合 </a:t>
            </a:r>
            <a:r>
              <a:rPr lang="en-US" altLang="zh-CN" sz="3600" dirty="0" smtClean="0"/>
              <a:t>GB 5749   </a:t>
            </a:r>
            <a:r>
              <a:rPr lang="zh-CN" altLang="en-US" sz="3600" dirty="0" smtClean="0"/>
              <a:t>生活饮用水卫生标准</a:t>
            </a:r>
            <a:endParaRPr lang="en-US" altLang="zh-CN" sz="3600" dirty="0" smtClean="0"/>
          </a:p>
          <a:p>
            <a:pPr>
              <a:lnSpc>
                <a:spcPct val="150000"/>
              </a:lnSpc>
            </a:pPr>
            <a:r>
              <a:rPr lang="en-US" altLang="zh-CN" sz="3600" dirty="0"/>
              <a:t> </a:t>
            </a:r>
            <a:r>
              <a:rPr lang="en-US" altLang="zh-CN" sz="3600" dirty="0" smtClean="0"/>
              <a:t>      </a:t>
            </a:r>
            <a:r>
              <a:rPr lang="zh-CN" altLang="en-US" sz="2800" dirty="0" smtClean="0"/>
              <a:t>其中水质常规指标项目</a:t>
            </a:r>
            <a:r>
              <a:rPr lang="en-US" altLang="zh-CN" sz="2800" dirty="0" smtClean="0"/>
              <a:t>42</a:t>
            </a:r>
            <a:r>
              <a:rPr lang="zh-CN" altLang="en-US" sz="2800" dirty="0" smtClean="0"/>
              <a:t>个，水质非常规指标项目</a:t>
            </a:r>
            <a:r>
              <a:rPr lang="en-US" altLang="zh-CN" sz="2800" dirty="0" smtClean="0"/>
              <a:t>64</a:t>
            </a:r>
            <a:r>
              <a:rPr lang="zh-CN" altLang="en-US" sz="2800" dirty="0" smtClean="0"/>
              <a:t>个，总的水质指标</a:t>
            </a:r>
            <a:r>
              <a:rPr lang="zh-CN" altLang="en-US" sz="2800" dirty="0"/>
              <a:t>项目</a:t>
            </a:r>
            <a:r>
              <a:rPr lang="zh-CN" altLang="en-US" sz="2800" dirty="0" smtClean="0"/>
              <a:t>为</a:t>
            </a:r>
            <a:r>
              <a:rPr lang="en-US" altLang="zh-CN" sz="2800" dirty="0" smtClean="0"/>
              <a:t>106</a:t>
            </a:r>
            <a:r>
              <a:rPr lang="zh-CN" altLang="en-US" sz="2800" dirty="0" smtClean="0"/>
              <a:t>项。</a:t>
            </a:r>
            <a:endParaRPr lang="zh-CN" altLang="en-US" sz="2800" dirty="0"/>
          </a:p>
        </p:txBody>
      </p:sp>
    </p:spTree>
    <p:extLst>
      <p:ext uri="{BB962C8B-B14F-4D97-AF65-F5344CB8AC3E}">
        <p14:creationId xmlns:p14="http://schemas.microsoft.com/office/powerpoint/2010/main" val="24841727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908720"/>
            <a:ext cx="8229600" cy="1656184"/>
          </a:xfrm>
        </p:spPr>
        <p:txBody>
          <a:bodyPr>
            <a:normAutofit fontScale="90000"/>
          </a:bodyPr>
          <a:lstStyle/>
          <a:p>
            <a:pPr algn="l">
              <a:lnSpc>
                <a:spcPct val="150000"/>
              </a:lnSpc>
            </a:pPr>
            <a:r>
              <a:rPr lang="zh-CN" altLang="en-US" dirty="0" smtClean="0"/>
              <a:t>    </a:t>
            </a:r>
            <a:r>
              <a:rPr lang="zh-CN" altLang="en-US" sz="4000" dirty="0">
                <a:solidFill>
                  <a:srgbClr val="FF0000"/>
                </a:solidFill>
              </a:rPr>
              <a:t>八</a:t>
            </a:r>
            <a:r>
              <a:rPr lang="zh-CN" altLang="en-US" sz="4000" dirty="0" smtClean="0">
                <a:solidFill>
                  <a:srgbClr val="FF0000"/>
                </a:solidFill>
              </a:rPr>
              <a:t>、对建立和实施</a:t>
            </a:r>
            <a:r>
              <a:rPr lang="en-US" altLang="zh-CN" sz="4000" dirty="0" smtClean="0">
                <a:solidFill>
                  <a:srgbClr val="FF0000"/>
                </a:solidFill>
              </a:rPr>
              <a:t>HACCP</a:t>
            </a:r>
            <a:r>
              <a:rPr lang="zh-CN" altLang="en-US" sz="4000" dirty="0" smtClean="0">
                <a:solidFill>
                  <a:srgbClr val="FF0000"/>
                </a:solidFill>
              </a:rPr>
              <a:t>体系</a:t>
            </a:r>
            <a:r>
              <a:rPr lang="zh-CN" altLang="en-US" sz="4000" dirty="0">
                <a:solidFill>
                  <a:srgbClr val="FF0000"/>
                </a:solidFill>
              </a:rPr>
              <a:t>的意见及建</a:t>
            </a:r>
            <a:r>
              <a:rPr lang="zh-CN" altLang="en-US" sz="4000" dirty="0" smtClean="0">
                <a:solidFill>
                  <a:srgbClr val="FF0000"/>
                </a:solidFill>
              </a:rPr>
              <a:t>议。</a:t>
            </a:r>
            <a:endParaRPr lang="zh-CN" altLang="en-US" sz="4000" dirty="0">
              <a:solidFill>
                <a:srgbClr val="FF0000"/>
              </a:solidFill>
            </a:endParaRPr>
          </a:p>
        </p:txBody>
      </p:sp>
      <p:sp>
        <p:nvSpPr>
          <p:cNvPr id="3" name="内容占位符 2"/>
          <p:cNvSpPr>
            <a:spLocks noGrp="1"/>
          </p:cNvSpPr>
          <p:nvPr>
            <p:ph idx="1"/>
          </p:nvPr>
        </p:nvSpPr>
        <p:spPr>
          <a:xfrm>
            <a:off x="457200" y="2636912"/>
            <a:ext cx="8229600" cy="3489251"/>
          </a:xfrm>
        </p:spPr>
        <p:txBody>
          <a:bodyPr>
            <a:normAutofit lnSpcReduction="10000"/>
          </a:bodyPr>
          <a:lstStyle/>
          <a:p>
            <a:endParaRPr lang="en-US" altLang="zh-CN" dirty="0" smtClean="0"/>
          </a:p>
          <a:p>
            <a:r>
              <a:rPr lang="zh-CN" altLang="en-US" sz="3600" dirty="0" smtClean="0">
                <a:solidFill>
                  <a:srgbClr val="FF0000"/>
                </a:solidFill>
              </a:rPr>
              <a:t>       </a:t>
            </a:r>
            <a:r>
              <a:rPr lang="zh-CN" altLang="en-US" sz="3600" dirty="0">
                <a:solidFill>
                  <a:srgbClr val="FF0000"/>
                </a:solidFill>
              </a:rPr>
              <a:t>九</a:t>
            </a:r>
            <a:r>
              <a:rPr lang="zh-CN" altLang="en-US" sz="3600" dirty="0" smtClean="0">
                <a:solidFill>
                  <a:srgbClr val="FF0000"/>
                </a:solidFill>
              </a:rPr>
              <a:t>、学员互动提问和讨论。</a:t>
            </a:r>
            <a:endParaRPr lang="en-US" altLang="zh-CN" sz="3600" dirty="0" smtClean="0">
              <a:solidFill>
                <a:srgbClr val="FF0000"/>
              </a:solidFill>
            </a:endParaRPr>
          </a:p>
          <a:p>
            <a:endParaRPr lang="en-US" altLang="zh-CN" dirty="0"/>
          </a:p>
          <a:p>
            <a:endParaRPr lang="en-US" altLang="zh-CN" dirty="0" smtClean="0"/>
          </a:p>
          <a:p>
            <a:endParaRPr lang="en-US" altLang="zh-CN" dirty="0"/>
          </a:p>
          <a:p>
            <a:r>
              <a:rPr lang="en-US" altLang="zh-CN" dirty="0" smtClean="0"/>
              <a:t>                                                                 </a:t>
            </a:r>
            <a:endParaRPr lang="en-US" altLang="zh-CN" sz="3600" dirty="0" smtClean="0"/>
          </a:p>
          <a:p>
            <a:endParaRPr lang="zh-CN" altLang="en-US" dirty="0"/>
          </a:p>
        </p:txBody>
      </p:sp>
    </p:spTree>
    <p:extLst>
      <p:ext uri="{BB962C8B-B14F-4D97-AF65-F5344CB8AC3E}">
        <p14:creationId xmlns:p14="http://schemas.microsoft.com/office/powerpoint/2010/main" val="4371469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642194"/>
          </a:xfrm>
        </p:spPr>
        <p:txBody>
          <a:bodyPr>
            <a:normAutofit/>
          </a:bodyPr>
          <a:lstStyle/>
          <a:p>
            <a:r>
              <a:rPr lang="en-US" altLang="zh-CN" b="1" dirty="0" smtClean="0"/>
              <a:t/>
            </a:r>
            <a:br>
              <a:rPr lang="en-US" altLang="zh-CN" b="1" dirty="0" smtClean="0"/>
            </a:br>
            <a:r>
              <a:rPr lang="zh-CN" altLang="en-US" b="1" dirty="0" smtClean="0"/>
              <a:t>第三部</a:t>
            </a:r>
            <a:r>
              <a:rPr lang="zh-CN" altLang="en-US" b="1" dirty="0"/>
              <a:t>分</a:t>
            </a:r>
            <a:endParaRPr lang="zh-CN" altLang="en-US" dirty="0"/>
          </a:p>
        </p:txBody>
      </p:sp>
      <p:sp>
        <p:nvSpPr>
          <p:cNvPr id="3" name="内容占位符 2"/>
          <p:cNvSpPr>
            <a:spLocks noGrp="1"/>
          </p:cNvSpPr>
          <p:nvPr>
            <p:ph idx="1"/>
          </p:nvPr>
        </p:nvSpPr>
        <p:spPr>
          <a:xfrm>
            <a:off x="457200" y="2348880"/>
            <a:ext cx="8229600" cy="3777283"/>
          </a:xfrm>
        </p:spPr>
        <p:txBody>
          <a:bodyPr>
            <a:normAutofit/>
          </a:bodyPr>
          <a:lstStyle/>
          <a:p>
            <a:pPr algn="ctr"/>
            <a:r>
              <a:rPr lang="zh-CN" altLang="en-US" sz="4000" dirty="0">
                <a:solidFill>
                  <a:srgbClr val="FF0000"/>
                </a:solidFill>
              </a:rPr>
              <a:t>水务行业相关标准的认识学习</a:t>
            </a:r>
          </a:p>
        </p:txBody>
      </p:sp>
    </p:spTree>
    <p:extLst>
      <p:ext uri="{BB962C8B-B14F-4D97-AF65-F5344CB8AC3E}">
        <p14:creationId xmlns:p14="http://schemas.microsoft.com/office/powerpoint/2010/main" val="28454686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648072"/>
          </a:xfrm>
        </p:spPr>
        <p:txBody>
          <a:bodyPr>
            <a:noAutofit/>
          </a:bodyPr>
          <a:lstStyle/>
          <a:p>
            <a:r>
              <a:rPr lang="en-US" altLang="zh-CN" sz="2400" dirty="0" smtClean="0">
                <a:solidFill>
                  <a:srgbClr val="002060"/>
                </a:solidFill>
                <a:latin typeface="+mn-ea"/>
              </a:rPr>
              <a:t/>
            </a:r>
            <a:br>
              <a:rPr lang="en-US" altLang="zh-CN" sz="2400" dirty="0" smtClean="0">
                <a:solidFill>
                  <a:srgbClr val="002060"/>
                </a:solidFill>
                <a:latin typeface="+mn-ea"/>
              </a:rPr>
            </a:br>
            <a:r>
              <a:rPr lang="en-US" altLang="zh-CN" sz="2400" dirty="0" smtClean="0">
                <a:solidFill>
                  <a:srgbClr val="002060"/>
                </a:solidFill>
                <a:latin typeface="+mn-ea"/>
              </a:rPr>
              <a:t>※ </a:t>
            </a:r>
            <a:r>
              <a:rPr lang="zh-CN" altLang="en-US" sz="2400" b="1" dirty="0">
                <a:latin typeface="宋体" panose="02010600030101010101" pitchFamily="2" charset="-122"/>
                <a:ea typeface="宋体" panose="02010600030101010101" pitchFamily="2" charset="-122"/>
              </a:rPr>
              <a:t>行业常用标准汇</a:t>
            </a:r>
            <a:r>
              <a:rPr lang="zh-CN" altLang="en-US" sz="2400" b="1" dirty="0" smtClean="0">
                <a:latin typeface="宋体" panose="02010600030101010101" pitchFamily="2" charset="-122"/>
                <a:ea typeface="宋体" panose="02010600030101010101" pitchFamily="2" charset="-122"/>
              </a:rPr>
              <a:t>集 </a:t>
            </a:r>
            <a:r>
              <a:rPr lang="en-US" altLang="zh-CN" sz="2400" b="1" dirty="0" smtClean="0">
                <a:latin typeface="宋体" panose="02010600030101010101" pitchFamily="2" charset="-122"/>
                <a:ea typeface="宋体" panose="02010600030101010101" pitchFamily="2" charset="-122"/>
              </a:rPr>
              <a:t>I</a:t>
            </a:r>
            <a:r>
              <a:rPr lang="en-US" altLang="zh-CN" sz="2400" dirty="0"/>
              <a:t/>
            </a:r>
            <a:br>
              <a:rPr lang="en-US" altLang="zh-CN" sz="2400" dirty="0"/>
            </a:br>
            <a:endParaRPr lang="zh-CN" altLang="en-US" sz="2400" dirty="0"/>
          </a:p>
        </p:txBody>
      </p:sp>
      <p:sp>
        <p:nvSpPr>
          <p:cNvPr id="3" name="内容占位符 2"/>
          <p:cNvSpPr>
            <a:spLocks noGrp="1"/>
          </p:cNvSpPr>
          <p:nvPr>
            <p:ph idx="1"/>
          </p:nvPr>
        </p:nvSpPr>
        <p:spPr>
          <a:xfrm>
            <a:off x="457200" y="764704"/>
            <a:ext cx="8229600" cy="5760639"/>
          </a:xfrm>
        </p:spPr>
        <p:txBody>
          <a:bodyPr>
            <a:noAutofit/>
          </a:bodyPr>
          <a:lstStyle/>
          <a:p>
            <a:pPr>
              <a:lnSpc>
                <a:spcPct val="150000"/>
              </a:lnSpc>
            </a:pPr>
            <a:r>
              <a:rPr lang="zh-CN" altLang="en-US" sz="1800" dirty="0">
                <a:latin typeface="宋体" panose="02010600030101010101" pitchFamily="2" charset="-122"/>
                <a:ea typeface="宋体" panose="02010600030101010101" pitchFamily="2" charset="-122"/>
              </a:rPr>
              <a:t>１．产品水</a:t>
            </a:r>
            <a:r>
              <a:rPr lang="en-US" altLang="zh-CN" sz="1800" dirty="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包括出厂水、管网水、管网末稍水、龙头水等）   </a:t>
            </a:r>
            <a:endParaRPr lang="en-US" altLang="zh-CN" sz="1800" dirty="0">
              <a:latin typeface="宋体" panose="02010600030101010101" pitchFamily="2" charset="-122"/>
              <a:ea typeface="宋体" panose="02010600030101010101" pitchFamily="2" charset="-122"/>
            </a:endParaRPr>
          </a:p>
          <a:p>
            <a:pPr>
              <a:lnSpc>
                <a:spcPct val="150000"/>
              </a:lnSpc>
            </a:pPr>
            <a:r>
              <a:rPr lang="zh-CN" altLang="en-US" sz="1800" dirty="0">
                <a:latin typeface="宋体" panose="02010600030101010101" pitchFamily="2" charset="-122"/>
                <a:ea typeface="宋体" panose="02010600030101010101" pitchFamily="2" charset="-122"/>
              </a:rPr>
              <a:t> </a:t>
            </a:r>
            <a:r>
              <a:rPr lang="zh-CN" altLang="en-US" sz="1800" dirty="0" smtClean="0">
                <a:latin typeface="宋体" panose="02010600030101010101" pitchFamily="2" charset="-122"/>
                <a:ea typeface="宋体" panose="02010600030101010101" pitchFamily="2" charset="-122"/>
              </a:rPr>
              <a:t> </a:t>
            </a:r>
            <a:r>
              <a:rPr lang="en-US" altLang="zh-CN" sz="1800" dirty="0" smtClean="0">
                <a:solidFill>
                  <a:srgbClr val="FF0000"/>
                </a:solidFill>
                <a:latin typeface="宋体" panose="02010600030101010101" pitchFamily="2" charset="-122"/>
                <a:ea typeface="宋体" panose="02010600030101010101" pitchFamily="2" charset="-122"/>
              </a:rPr>
              <a:t>GB </a:t>
            </a:r>
            <a:r>
              <a:rPr lang="en-US" altLang="zh-CN" sz="1800" dirty="0">
                <a:solidFill>
                  <a:srgbClr val="FF0000"/>
                </a:solidFill>
                <a:latin typeface="宋体" panose="02010600030101010101" pitchFamily="2" charset="-122"/>
                <a:ea typeface="宋体" panose="02010600030101010101" pitchFamily="2" charset="-122"/>
              </a:rPr>
              <a:t>5749</a:t>
            </a:r>
            <a:r>
              <a:rPr lang="zh-CN" altLang="en-US" sz="1800" dirty="0">
                <a:solidFill>
                  <a:srgbClr val="FF0000"/>
                </a:solidFill>
                <a:latin typeface="宋体" panose="02010600030101010101" pitchFamily="2" charset="-122"/>
                <a:ea typeface="宋体" panose="02010600030101010101" pitchFamily="2" charset="-122"/>
              </a:rPr>
              <a:t>－</a:t>
            </a:r>
            <a:r>
              <a:rPr lang="en-US" altLang="zh-CN" sz="1800" dirty="0">
                <a:solidFill>
                  <a:srgbClr val="FF0000"/>
                </a:solidFill>
                <a:latin typeface="宋体" panose="02010600030101010101" pitchFamily="2" charset="-122"/>
                <a:ea typeface="宋体" panose="02010600030101010101" pitchFamily="2" charset="-122"/>
              </a:rPr>
              <a:t>2006</a:t>
            </a:r>
            <a:r>
              <a:rPr lang="zh-CN" altLang="en-US" sz="1800" dirty="0">
                <a:latin typeface="宋体" panose="02010600030101010101" pitchFamily="2" charset="-122"/>
                <a:ea typeface="宋体" panose="02010600030101010101" pitchFamily="2" charset="-122"/>
              </a:rPr>
              <a:t>　生活饮用水卫生标准</a:t>
            </a:r>
            <a:endParaRPr lang="en-US" altLang="zh-CN" sz="1800" dirty="0">
              <a:latin typeface="宋体" panose="02010600030101010101" pitchFamily="2" charset="-122"/>
              <a:ea typeface="宋体" panose="02010600030101010101" pitchFamily="2" charset="-122"/>
            </a:endParaRPr>
          </a:p>
          <a:p>
            <a:pPr>
              <a:lnSpc>
                <a:spcPct val="150000"/>
              </a:lnSpc>
            </a:pPr>
            <a:r>
              <a:rPr lang="zh-CN" altLang="en-US" sz="1800" dirty="0">
                <a:latin typeface="宋体" panose="02010600030101010101" pitchFamily="2" charset="-122"/>
                <a:ea typeface="宋体" panose="02010600030101010101" pitchFamily="2" charset="-122"/>
              </a:rPr>
              <a:t> （水质安全</a:t>
            </a:r>
            <a:r>
              <a:rPr lang="zh-CN" altLang="en-US" sz="1800" dirty="0" smtClean="0">
                <a:latin typeface="宋体" panose="02010600030101010101" pitchFamily="2" charset="-122"/>
                <a:ea typeface="宋体" panose="02010600030101010101" pitchFamily="2" charset="-122"/>
              </a:rPr>
              <a:t>的国家标准、目</a:t>
            </a:r>
            <a:r>
              <a:rPr lang="zh-CN" altLang="en-US" sz="1800" dirty="0">
                <a:latin typeface="宋体" panose="02010600030101010101" pitchFamily="2" charset="-122"/>
                <a:ea typeface="宋体" panose="02010600030101010101" pitchFamily="2" charset="-122"/>
              </a:rPr>
              <a:t>标或依据。常规指标</a:t>
            </a:r>
            <a:r>
              <a:rPr lang="en-US" altLang="zh-CN" sz="1800" dirty="0">
                <a:latin typeface="宋体" panose="02010600030101010101" pitchFamily="2" charset="-122"/>
                <a:ea typeface="宋体" panose="02010600030101010101" pitchFamily="2" charset="-122"/>
              </a:rPr>
              <a:t>42</a:t>
            </a:r>
            <a:r>
              <a:rPr lang="zh-CN" altLang="en-US" sz="1800" dirty="0">
                <a:latin typeface="宋体" panose="02010600030101010101" pitchFamily="2" charset="-122"/>
                <a:ea typeface="宋体" panose="02010600030101010101" pitchFamily="2" charset="-122"/>
              </a:rPr>
              <a:t>项，非</a:t>
            </a:r>
            <a:r>
              <a:rPr lang="zh-CN" altLang="en-US" sz="1800" dirty="0" smtClean="0">
                <a:latin typeface="宋体" panose="02010600030101010101" pitchFamily="2" charset="-122"/>
                <a:ea typeface="宋体" panose="02010600030101010101" pitchFamily="2" charset="-122"/>
              </a:rPr>
              <a:t>常规</a:t>
            </a:r>
            <a:r>
              <a:rPr lang="zh-CN" altLang="en-US" sz="1800" dirty="0">
                <a:latin typeface="宋体" panose="02010600030101010101" pitchFamily="2" charset="-122"/>
                <a:ea typeface="宋体" panose="02010600030101010101" pitchFamily="2" charset="-122"/>
              </a:rPr>
              <a:t>指标</a:t>
            </a:r>
            <a:r>
              <a:rPr lang="en-US" altLang="zh-CN" sz="1800" dirty="0">
                <a:latin typeface="宋体" panose="02010600030101010101" pitchFamily="2" charset="-122"/>
                <a:ea typeface="宋体" panose="02010600030101010101" pitchFamily="2" charset="-122"/>
              </a:rPr>
              <a:t>64</a:t>
            </a:r>
            <a:r>
              <a:rPr lang="zh-CN" altLang="en-US" sz="1800" dirty="0">
                <a:latin typeface="宋体" panose="02010600030101010101" pitchFamily="2" charset="-122"/>
                <a:ea typeface="宋体" panose="02010600030101010101" pitchFamily="2" charset="-122"/>
              </a:rPr>
              <a:t>项，总</a:t>
            </a:r>
            <a:r>
              <a:rPr lang="en-US" altLang="zh-CN" sz="1800" dirty="0">
                <a:latin typeface="宋体" panose="02010600030101010101" pitchFamily="2" charset="-122"/>
                <a:ea typeface="宋体" panose="02010600030101010101" pitchFamily="2" charset="-122"/>
              </a:rPr>
              <a:t>106</a:t>
            </a:r>
            <a:r>
              <a:rPr lang="zh-CN" altLang="en-US" sz="1800" dirty="0">
                <a:latin typeface="宋体" panose="02010600030101010101" pitchFamily="2" charset="-122"/>
                <a:ea typeface="宋体" panose="02010600030101010101" pitchFamily="2" charset="-122"/>
              </a:rPr>
              <a:t>项指标。）</a:t>
            </a:r>
            <a:endParaRPr lang="en-US" altLang="zh-CN" sz="1800" dirty="0">
              <a:latin typeface="宋体" panose="02010600030101010101" pitchFamily="2" charset="-122"/>
              <a:ea typeface="宋体" panose="02010600030101010101" pitchFamily="2" charset="-122"/>
            </a:endParaRPr>
          </a:p>
          <a:p>
            <a:pPr marL="0" indent="0">
              <a:lnSpc>
                <a:spcPct val="150000"/>
              </a:lnSpc>
              <a:buNone/>
            </a:pPr>
            <a:r>
              <a:rPr lang="en-US" altLang="zh-CN" sz="1800" dirty="0">
                <a:latin typeface="宋体" panose="02010600030101010101" pitchFamily="2" charset="-122"/>
                <a:ea typeface="宋体" panose="02010600030101010101" pitchFamily="2" charset="-122"/>
              </a:rPr>
              <a:t>  </a:t>
            </a:r>
            <a:r>
              <a:rPr lang="en-US" altLang="zh-CN" sz="1800" dirty="0" smtClean="0">
                <a:latin typeface="宋体" panose="02010600030101010101" pitchFamily="2" charset="-122"/>
                <a:ea typeface="宋体" panose="02010600030101010101" pitchFamily="2" charset="-122"/>
              </a:rPr>
              <a:t> </a:t>
            </a:r>
            <a:r>
              <a:rPr lang="zh-CN" altLang="en-US" sz="1800" dirty="0" smtClean="0">
                <a:latin typeface="宋体" panose="02010600030101010101" pitchFamily="2" charset="-122"/>
                <a:ea typeface="宋体" panose="02010600030101010101" pitchFamily="2" charset="-122"/>
              </a:rPr>
              <a:t>２</a:t>
            </a:r>
            <a:r>
              <a:rPr lang="en-US" altLang="zh-CN" sz="1800" dirty="0" smtClean="0">
                <a:latin typeface="宋体" panose="02010600030101010101" pitchFamily="2" charset="-122"/>
                <a:ea typeface="宋体" panose="02010600030101010101" pitchFamily="2" charset="-122"/>
              </a:rPr>
              <a:t>.</a:t>
            </a:r>
            <a:r>
              <a:rPr lang="zh-CN" altLang="en-US" sz="1800" dirty="0" smtClean="0">
                <a:latin typeface="宋体" panose="02010600030101010101" pitchFamily="2" charset="-122"/>
                <a:ea typeface="宋体" panose="02010600030101010101" pitchFamily="2" charset="-122"/>
              </a:rPr>
              <a:t>原</a:t>
            </a:r>
            <a:r>
              <a:rPr lang="zh-CN" altLang="en-US" sz="1800" dirty="0">
                <a:latin typeface="宋体" panose="02010600030101010101" pitchFamily="2" charset="-122"/>
                <a:ea typeface="宋体" panose="02010600030101010101" pitchFamily="2" charset="-122"/>
              </a:rPr>
              <a:t>水或水源水（原料水）：</a:t>
            </a:r>
            <a:endParaRPr lang="en-US" altLang="zh-CN" sz="1800" dirty="0">
              <a:latin typeface="宋体" panose="02010600030101010101" pitchFamily="2" charset="-122"/>
              <a:ea typeface="宋体" panose="02010600030101010101" pitchFamily="2" charset="-122"/>
            </a:endParaRPr>
          </a:p>
          <a:p>
            <a:pPr>
              <a:lnSpc>
                <a:spcPct val="150000"/>
              </a:lnSpc>
            </a:pPr>
            <a:r>
              <a:rPr lang="zh-CN" altLang="en-US" sz="1800" dirty="0">
                <a:latin typeface="宋体" panose="02010600030101010101" pitchFamily="2" charset="-122"/>
                <a:ea typeface="宋体" panose="02010600030101010101" pitchFamily="2" charset="-122"/>
              </a:rPr>
              <a:t>　 </a:t>
            </a:r>
            <a:r>
              <a:rPr lang="en-US" altLang="zh-CN" sz="1800" dirty="0">
                <a:latin typeface="宋体" panose="02010600030101010101" pitchFamily="2" charset="-122"/>
                <a:ea typeface="宋体" panose="02010600030101010101" pitchFamily="2" charset="-122"/>
              </a:rPr>
              <a:t>a.</a:t>
            </a:r>
            <a:r>
              <a:rPr lang="zh-CN" altLang="en-US" sz="1800" dirty="0">
                <a:latin typeface="宋体" panose="02010600030101010101" pitchFamily="2" charset="-122"/>
                <a:ea typeface="宋体" panose="02010600030101010101" pitchFamily="2" charset="-122"/>
              </a:rPr>
              <a:t>地表水标</a:t>
            </a:r>
            <a:r>
              <a:rPr lang="zh-CN" altLang="en-US" sz="1800" dirty="0" smtClean="0">
                <a:latin typeface="宋体" panose="02010600030101010101" pitchFamily="2" charset="-122"/>
                <a:ea typeface="宋体" panose="02010600030101010101" pitchFamily="2" charset="-122"/>
              </a:rPr>
              <a:t>准 </a:t>
            </a:r>
            <a:r>
              <a:rPr lang="en-US" altLang="zh-CN" sz="1800" dirty="0" smtClean="0">
                <a:solidFill>
                  <a:srgbClr val="FF0000"/>
                </a:solidFill>
                <a:latin typeface="宋体" panose="02010600030101010101" pitchFamily="2" charset="-122"/>
                <a:ea typeface="宋体" panose="02010600030101010101" pitchFamily="2" charset="-122"/>
              </a:rPr>
              <a:t>GB </a:t>
            </a:r>
            <a:r>
              <a:rPr lang="en-US" altLang="zh-CN" sz="1800" dirty="0">
                <a:solidFill>
                  <a:srgbClr val="FF0000"/>
                </a:solidFill>
                <a:latin typeface="宋体" panose="02010600030101010101" pitchFamily="2" charset="-122"/>
                <a:ea typeface="宋体" panose="02010600030101010101" pitchFamily="2" charset="-122"/>
              </a:rPr>
              <a:t>3838 </a:t>
            </a:r>
            <a:r>
              <a:rPr lang="zh-CN" altLang="en-US" sz="1800" dirty="0">
                <a:latin typeface="宋体" panose="02010600030101010101" pitchFamily="2" charset="-122"/>
                <a:ea typeface="宋体" panose="02010600030101010101" pitchFamily="2" charset="-122"/>
              </a:rPr>
              <a:t>地表水环境质量标准</a:t>
            </a:r>
            <a:endParaRPr lang="en-US" altLang="zh-CN" sz="1800" dirty="0">
              <a:latin typeface="宋体" panose="02010600030101010101" pitchFamily="2" charset="-122"/>
              <a:ea typeface="宋体" panose="02010600030101010101" pitchFamily="2" charset="-122"/>
            </a:endParaRPr>
          </a:p>
          <a:p>
            <a:pPr>
              <a:lnSpc>
                <a:spcPct val="150000"/>
              </a:lnSpc>
            </a:pPr>
            <a:r>
              <a:rPr lang="en-US" altLang="zh-CN" sz="1800" dirty="0">
                <a:latin typeface="宋体" panose="02010600030101010101" pitchFamily="2" charset="-122"/>
                <a:ea typeface="宋体" panose="02010600030101010101" pitchFamily="2" charset="-122"/>
              </a:rPr>
              <a:t>   b.</a:t>
            </a:r>
            <a:r>
              <a:rPr lang="zh-CN" altLang="en-US" sz="1800" dirty="0">
                <a:latin typeface="宋体" panose="02010600030101010101" pitchFamily="2" charset="-122"/>
                <a:ea typeface="宋体" panose="02010600030101010101" pitchFamily="2" charset="-122"/>
              </a:rPr>
              <a:t>地下水标</a:t>
            </a:r>
            <a:r>
              <a:rPr lang="zh-CN" altLang="en-US" sz="1800" dirty="0" smtClean="0">
                <a:latin typeface="宋体" panose="02010600030101010101" pitchFamily="2" charset="-122"/>
                <a:ea typeface="宋体" panose="02010600030101010101" pitchFamily="2" charset="-122"/>
              </a:rPr>
              <a:t>准 </a:t>
            </a:r>
            <a:r>
              <a:rPr lang="en-US" altLang="zh-CN" sz="1800" dirty="0" smtClean="0">
                <a:solidFill>
                  <a:srgbClr val="FF0000"/>
                </a:solidFill>
                <a:latin typeface="宋体" panose="02010600030101010101" pitchFamily="2" charset="-122"/>
                <a:ea typeface="宋体" panose="02010600030101010101" pitchFamily="2" charset="-122"/>
              </a:rPr>
              <a:t>GB/T </a:t>
            </a:r>
            <a:r>
              <a:rPr lang="en-US" altLang="zh-CN" sz="1800" dirty="0">
                <a:solidFill>
                  <a:srgbClr val="FF0000"/>
                </a:solidFill>
                <a:latin typeface="宋体" panose="02010600030101010101" pitchFamily="2" charset="-122"/>
                <a:ea typeface="宋体" panose="02010600030101010101" pitchFamily="2" charset="-122"/>
              </a:rPr>
              <a:t>14848 </a:t>
            </a:r>
            <a:r>
              <a:rPr lang="zh-CN" altLang="en-US" sz="1800" dirty="0" smtClean="0">
                <a:latin typeface="宋体" panose="02010600030101010101" pitchFamily="2" charset="-122"/>
                <a:ea typeface="宋体" panose="02010600030101010101" pitchFamily="2" charset="-122"/>
              </a:rPr>
              <a:t>地</a:t>
            </a:r>
            <a:r>
              <a:rPr lang="zh-CN" altLang="en-US" sz="1800" dirty="0">
                <a:latin typeface="宋体" panose="02010600030101010101" pitchFamily="2" charset="-122"/>
                <a:ea typeface="宋体" panose="02010600030101010101" pitchFamily="2" charset="-122"/>
              </a:rPr>
              <a:t>下水质量标准</a:t>
            </a:r>
            <a:endParaRPr lang="en-US" altLang="zh-CN" sz="1800" dirty="0">
              <a:latin typeface="宋体" panose="02010600030101010101" pitchFamily="2" charset="-122"/>
              <a:ea typeface="宋体" panose="02010600030101010101" pitchFamily="2" charset="-122"/>
            </a:endParaRPr>
          </a:p>
          <a:p>
            <a:pPr>
              <a:lnSpc>
                <a:spcPct val="150000"/>
              </a:lnSpc>
            </a:pPr>
            <a:r>
              <a:rPr lang="en-US" altLang="zh-CN" sz="1800" dirty="0">
                <a:latin typeface="宋体" panose="02010600030101010101" pitchFamily="2" charset="-122"/>
                <a:ea typeface="宋体" panose="02010600030101010101" pitchFamily="2" charset="-122"/>
              </a:rPr>
              <a:t>3</a:t>
            </a:r>
            <a:r>
              <a:rPr lang="zh-CN" altLang="en-US" sz="1800" dirty="0">
                <a:latin typeface="宋体" panose="02010600030101010101" pitchFamily="2" charset="-122"/>
                <a:ea typeface="宋体" panose="02010600030101010101" pitchFamily="2" charset="-122"/>
              </a:rPr>
              <a:t>、化学处理剂使</a:t>
            </a:r>
            <a:r>
              <a:rPr lang="zh-CN" altLang="en-US" sz="1800" dirty="0" smtClean="0">
                <a:latin typeface="宋体" panose="02010600030101010101" pitchFamily="2" charset="-122"/>
                <a:ea typeface="宋体" panose="02010600030101010101" pitchFamily="2" charset="-122"/>
              </a:rPr>
              <a:t>用</a:t>
            </a:r>
            <a:r>
              <a:rPr lang="zh-CN" altLang="en-US" sz="1800" dirty="0">
                <a:latin typeface="宋体" panose="02010600030101010101" pitchFamily="2" charset="-122"/>
                <a:ea typeface="宋体" panose="02010600030101010101" pitchFamily="2" charset="-122"/>
              </a:rPr>
              <a:t>标准</a:t>
            </a:r>
            <a:r>
              <a:rPr lang="zh-CN" altLang="en-US" sz="1800" dirty="0" smtClean="0">
                <a:latin typeface="宋体" panose="02010600030101010101" pitchFamily="2" charset="-122"/>
                <a:ea typeface="宋体" panose="02010600030101010101" pitchFamily="2" charset="-122"/>
              </a:rPr>
              <a:t> </a:t>
            </a:r>
            <a:r>
              <a:rPr lang="en-US" altLang="zh-CN" sz="1800" dirty="0">
                <a:solidFill>
                  <a:srgbClr val="FF0000"/>
                </a:solidFill>
                <a:latin typeface="宋体" panose="02010600030101010101" pitchFamily="2" charset="-122"/>
                <a:ea typeface="宋体" panose="02010600030101010101" pitchFamily="2" charset="-122"/>
              </a:rPr>
              <a:t>GB/T 17218 </a:t>
            </a:r>
            <a:r>
              <a:rPr lang="zh-CN" altLang="en-US" sz="1800" dirty="0">
                <a:latin typeface="宋体" panose="02010600030101010101" pitchFamily="2" charset="-122"/>
                <a:ea typeface="宋体" panose="02010600030101010101" pitchFamily="2" charset="-122"/>
              </a:rPr>
              <a:t>饮用水化学</a:t>
            </a:r>
            <a:endParaRPr lang="en-US" altLang="zh-CN" sz="1800" dirty="0">
              <a:latin typeface="宋体" panose="02010600030101010101" pitchFamily="2" charset="-122"/>
              <a:ea typeface="宋体" panose="02010600030101010101" pitchFamily="2" charset="-122"/>
            </a:endParaRPr>
          </a:p>
          <a:p>
            <a:pPr>
              <a:lnSpc>
                <a:spcPct val="150000"/>
              </a:lnSpc>
            </a:pPr>
            <a:r>
              <a:rPr lang="zh-CN" altLang="en-US" sz="1800" dirty="0">
                <a:latin typeface="宋体" panose="02010600030101010101" pitchFamily="2" charset="-122"/>
                <a:ea typeface="宋体" panose="02010600030101010101" pitchFamily="2" charset="-122"/>
              </a:rPr>
              <a:t>处理剂卫生安全性评价。　</a:t>
            </a:r>
            <a:endParaRPr lang="en-US" altLang="zh-CN" sz="1800" dirty="0">
              <a:latin typeface="宋体" panose="02010600030101010101" pitchFamily="2" charset="-122"/>
              <a:ea typeface="宋体" panose="02010600030101010101" pitchFamily="2" charset="-122"/>
            </a:endParaRPr>
          </a:p>
          <a:p>
            <a:pPr>
              <a:lnSpc>
                <a:spcPct val="150000"/>
              </a:lnSpc>
            </a:pPr>
            <a:r>
              <a:rPr lang="en-US" altLang="zh-CN" sz="1800" dirty="0">
                <a:latin typeface="宋体" panose="02010600030101010101" pitchFamily="2" charset="-122"/>
                <a:ea typeface="宋体" panose="02010600030101010101" pitchFamily="2" charset="-122"/>
              </a:rPr>
              <a:t>4</a:t>
            </a:r>
            <a:r>
              <a:rPr lang="zh-CN" altLang="en-US" sz="1800" dirty="0">
                <a:latin typeface="宋体" panose="02010600030101010101" pitchFamily="2" charset="-122"/>
                <a:ea typeface="宋体" panose="02010600030101010101" pitchFamily="2" charset="-122"/>
              </a:rPr>
              <a:t>、涉水材料（包括输配水设备、管线、防护材料</a:t>
            </a:r>
            <a:endParaRPr lang="en-US" altLang="zh-CN" sz="1800" dirty="0">
              <a:latin typeface="宋体" panose="02010600030101010101" pitchFamily="2" charset="-122"/>
              <a:ea typeface="宋体" panose="02010600030101010101" pitchFamily="2" charset="-122"/>
            </a:endParaRPr>
          </a:p>
          <a:p>
            <a:pPr>
              <a:lnSpc>
                <a:spcPct val="150000"/>
              </a:lnSpc>
            </a:pPr>
            <a:r>
              <a:rPr lang="zh-CN" altLang="en-US" sz="1800" dirty="0">
                <a:latin typeface="宋体" panose="02010600030101010101" pitchFamily="2" charset="-122"/>
                <a:ea typeface="宋体" panose="02010600030101010101" pitchFamily="2" charset="-122"/>
              </a:rPr>
              <a:t>和水处理材料）符合 </a:t>
            </a:r>
            <a:r>
              <a:rPr lang="en-US" altLang="zh-CN" sz="1800" dirty="0">
                <a:solidFill>
                  <a:srgbClr val="FF0000"/>
                </a:solidFill>
                <a:latin typeface="宋体" panose="02010600030101010101" pitchFamily="2" charset="-122"/>
                <a:ea typeface="宋体" panose="02010600030101010101" pitchFamily="2" charset="-122"/>
              </a:rPr>
              <a:t>GB/T 17219 </a:t>
            </a:r>
            <a:r>
              <a:rPr lang="zh-CN" altLang="en-US" sz="1800" dirty="0">
                <a:latin typeface="宋体" panose="02010600030101010101" pitchFamily="2" charset="-122"/>
                <a:ea typeface="宋体" panose="02010600030101010101" pitchFamily="2" charset="-122"/>
              </a:rPr>
              <a:t>生活饮用水输配</a:t>
            </a:r>
            <a:endParaRPr lang="en-US" altLang="zh-CN" sz="1800" dirty="0">
              <a:latin typeface="宋体" panose="02010600030101010101" pitchFamily="2" charset="-122"/>
              <a:ea typeface="宋体" panose="02010600030101010101" pitchFamily="2" charset="-122"/>
            </a:endParaRPr>
          </a:p>
          <a:p>
            <a:pPr>
              <a:lnSpc>
                <a:spcPct val="150000"/>
              </a:lnSpc>
            </a:pPr>
            <a:r>
              <a:rPr lang="zh-CN" altLang="en-US" sz="1800" dirty="0">
                <a:latin typeface="宋体" panose="02010600030101010101" pitchFamily="2" charset="-122"/>
                <a:ea typeface="宋体" panose="02010600030101010101" pitchFamily="2" charset="-122"/>
              </a:rPr>
              <a:t>设备及防护材料的安全性评价标准。</a:t>
            </a:r>
            <a:endParaRPr lang="zh-CN" altLang="en-US" sz="1800" dirty="0"/>
          </a:p>
          <a:p>
            <a:pPr>
              <a:lnSpc>
                <a:spcPct val="150000"/>
              </a:lnSpc>
            </a:pPr>
            <a:endParaRPr lang="zh-CN" altLang="en-US" sz="1800" dirty="0"/>
          </a:p>
        </p:txBody>
      </p:sp>
    </p:spTree>
    <p:extLst>
      <p:ext uri="{BB962C8B-B14F-4D97-AF65-F5344CB8AC3E}">
        <p14:creationId xmlns:p14="http://schemas.microsoft.com/office/powerpoint/2010/main" val="34867636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60648"/>
            <a:ext cx="8229600" cy="576064"/>
          </a:xfrm>
        </p:spPr>
        <p:txBody>
          <a:bodyPr>
            <a:noAutofit/>
          </a:bodyPr>
          <a:lstStyle/>
          <a:p>
            <a:r>
              <a:rPr lang="en-US" altLang="zh-CN" sz="2800" dirty="0" smtClean="0">
                <a:solidFill>
                  <a:srgbClr val="002060"/>
                </a:solidFill>
                <a:latin typeface="+mn-ea"/>
              </a:rPr>
              <a:t/>
            </a:r>
            <a:br>
              <a:rPr lang="en-US" altLang="zh-CN" sz="2800" dirty="0" smtClean="0">
                <a:solidFill>
                  <a:srgbClr val="002060"/>
                </a:solidFill>
                <a:latin typeface="+mn-ea"/>
              </a:rPr>
            </a:br>
            <a:r>
              <a:rPr lang="en-US" altLang="zh-CN" sz="2800" dirty="0" smtClean="0">
                <a:solidFill>
                  <a:srgbClr val="002060"/>
                </a:solidFill>
                <a:latin typeface="+mn-ea"/>
              </a:rPr>
              <a:t>※ </a:t>
            </a:r>
            <a:r>
              <a:rPr lang="zh-CN" altLang="en-US" sz="2800" b="1" dirty="0">
                <a:latin typeface="宋体" panose="02010600030101010101" pitchFamily="2" charset="-122"/>
                <a:ea typeface="宋体" panose="02010600030101010101" pitchFamily="2" charset="-122"/>
              </a:rPr>
              <a:t>行业常用标准汇</a:t>
            </a:r>
            <a:r>
              <a:rPr lang="zh-CN" altLang="en-US" sz="2800" b="1" dirty="0" smtClean="0">
                <a:latin typeface="宋体" panose="02010600030101010101" pitchFamily="2" charset="-122"/>
                <a:ea typeface="宋体" panose="02010600030101010101" pitchFamily="2" charset="-122"/>
              </a:rPr>
              <a:t>集 </a:t>
            </a:r>
            <a:r>
              <a:rPr lang="en-US" altLang="zh-CN" sz="2800" b="1" dirty="0" smtClean="0">
                <a:latin typeface="宋体"/>
                <a:ea typeface="宋体"/>
              </a:rPr>
              <a:t>Ⅱ</a:t>
            </a:r>
            <a:r>
              <a:rPr lang="en-US" altLang="zh-CN" sz="2800" dirty="0"/>
              <a:t/>
            </a:r>
            <a:br>
              <a:rPr lang="en-US" altLang="zh-CN" sz="2800" dirty="0"/>
            </a:br>
            <a:endParaRPr lang="zh-CN" altLang="en-US" sz="2800" dirty="0"/>
          </a:p>
        </p:txBody>
      </p:sp>
      <p:sp>
        <p:nvSpPr>
          <p:cNvPr id="3" name="内容占位符 2"/>
          <p:cNvSpPr>
            <a:spLocks noGrp="1"/>
          </p:cNvSpPr>
          <p:nvPr>
            <p:ph idx="1"/>
          </p:nvPr>
        </p:nvSpPr>
        <p:spPr>
          <a:xfrm>
            <a:off x="457200" y="1196752"/>
            <a:ext cx="8229600" cy="5112568"/>
          </a:xfrm>
        </p:spPr>
        <p:txBody>
          <a:bodyPr>
            <a:normAutofit fontScale="77500" lnSpcReduction="20000"/>
          </a:bodyPr>
          <a:lstStyle/>
          <a:p>
            <a:pPr>
              <a:lnSpc>
                <a:spcPct val="150000"/>
              </a:lnSpc>
            </a:pPr>
            <a:r>
              <a:rPr lang="en-US" altLang="zh-CN" sz="2600" dirty="0"/>
              <a:t>5. </a:t>
            </a:r>
            <a:r>
              <a:rPr lang="zh-CN" altLang="en-US" sz="2600" dirty="0"/>
              <a:t>水质检测按 </a:t>
            </a:r>
            <a:r>
              <a:rPr lang="en-US" altLang="zh-CN" sz="2600" dirty="0">
                <a:solidFill>
                  <a:srgbClr val="FF0000"/>
                </a:solidFill>
              </a:rPr>
              <a:t>GB/T 5750</a:t>
            </a:r>
            <a:r>
              <a:rPr lang="en-US" altLang="zh-CN" sz="2600" dirty="0">
                <a:solidFill>
                  <a:srgbClr val="FF0000"/>
                </a:solidFill>
                <a:latin typeface="宋体" panose="02010600030101010101" pitchFamily="2" charset="-122"/>
                <a:ea typeface="宋体" panose="02010600030101010101" pitchFamily="2" charset="-122"/>
              </a:rPr>
              <a:t>(</a:t>
            </a:r>
            <a:r>
              <a:rPr lang="zh-CN" altLang="en-US" sz="2600" dirty="0">
                <a:solidFill>
                  <a:srgbClr val="FF0000"/>
                </a:solidFill>
                <a:latin typeface="宋体" panose="02010600030101010101" pitchFamily="2" charset="-122"/>
                <a:ea typeface="宋体" panose="02010600030101010101" pitchFamily="2" charset="-122"/>
              </a:rPr>
              <a:t>所有部分）</a:t>
            </a:r>
            <a:r>
              <a:rPr lang="zh-CN" altLang="en-US" sz="2600" dirty="0">
                <a:latin typeface="宋体" panose="02010600030101010101" pitchFamily="2" charset="-122"/>
                <a:ea typeface="宋体" panose="02010600030101010101" pitchFamily="2" charset="-122"/>
              </a:rPr>
              <a:t>生活饮用水检验方法。</a:t>
            </a:r>
            <a:r>
              <a:rPr lang="en-US" altLang="zh-CN" sz="2600" dirty="0">
                <a:latin typeface="宋体" panose="02010600030101010101" pitchFamily="2" charset="-122"/>
                <a:ea typeface="宋体" panose="02010600030101010101" pitchFamily="2" charset="-122"/>
              </a:rPr>
              <a:t>(GB/T 5750</a:t>
            </a:r>
            <a:r>
              <a:rPr lang="zh-CN" altLang="en-US" sz="2600" dirty="0">
                <a:latin typeface="宋体" panose="02010600030101010101" pitchFamily="2" charset="-122"/>
                <a:ea typeface="宋体" panose="02010600030101010101" pitchFamily="2" charset="-122"/>
              </a:rPr>
              <a:t>属系列标准）</a:t>
            </a:r>
            <a:endParaRPr lang="en-US" altLang="zh-CN" sz="2600" dirty="0">
              <a:latin typeface="宋体" panose="02010600030101010101" pitchFamily="2" charset="-122"/>
              <a:ea typeface="宋体" panose="02010600030101010101" pitchFamily="2" charset="-122"/>
            </a:endParaRPr>
          </a:p>
          <a:p>
            <a:pPr>
              <a:lnSpc>
                <a:spcPct val="150000"/>
              </a:lnSpc>
            </a:pPr>
            <a:r>
              <a:rPr lang="en-US" altLang="zh-CN" sz="2600" dirty="0">
                <a:latin typeface="宋体" panose="02010600030101010101" pitchFamily="2" charset="-122"/>
                <a:ea typeface="宋体" panose="02010600030101010101" pitchFamily="2" charset="-122"/>
              </a:rPr>
              <a:t>6.</a:t>
            </a:r>
            <a:r>
              <a:rPr lang="zh-CN" altLang="en-US" sz="2600" dirty="0">
                <a:latin typeface="宋体" panose="02010600030101010101" pitchFamily="2" charset="-122"/>
                <a:ea typeface="宋体" panose="02010600030101010101" pitchFamily="2" charset="-122"/>
              </a:rPr>
              <a:t>二次供水按 </a:t>
            </a:r>
            <a:r>
              <a:rPr lang="en-US" altLang="zh-CN" sz="2600" dirty="0">
                <a:solidFill>
                  <a:srgbClr val="FF0000"/>
                </a:solidFill>
                <a:latin typeface="宋体" panose="02010600030101010101" pitchFamily="2" charset="-122"/>
                <a:ea typeface="宋体" panose="02010600030101010101" pitchFamily="2" charset="-122"/>
              </a:rPr>
              <a:t>GB 17051 </a:t>
            </a:r>
            <a:r>
              <a:rPr lang="zh-CN" altLang="en-US" sz="2600" dirty="0">
                <a:latin typeface="宋体" panose="02010600030101010101" pitchFamily="2" charset="-122"/>
                <a:ea typeface="宋体" panose="02010600030101010101" pitchFamily="2" charset="-122"/>
              </a:rPr>
              <a:t>二次供水设施卫生规范。</a:t>
            </a:r>
            <a:endParaRPr lang="en-US" altLang="zh-CN" sz="2600" dirty="0">
              <a:latin typeface="宋体" panose="02010600030101010101" pitchFamily="2" charset="-122"/>
              <a:ea typeface="宋体" panose="02010600030101010101" pitchFamily="2" charset="-122"/>
            </a:endParaRPr>
          </a:p>
          <a:p>
            <a:pPr>
              <a:lnSpc>
                <a:spcPct val="150000"/>
              </a:lnSpc>
            </a:pPr>
            <a:r>
              <a:rPr lang="en-US" altLang="zh-CN" sz="2600" dirty="0">
                <a:latin typeface="宋体" panose="02010600030101010101" pitchFamily="2" charset="-122"/>
                <a:ea typeface="宋体" panose="02010600030101010101" pitchFamily="2" charset="-122"/>
              </a:rPr>
              <a:t>7.</a:t>
            </a:r>
            <a:r>
              <a:rPr lang="zh-CN" altLang="en-US" sz="2600" dirty="0">
                <a:latin typeface="宋体" panose="02010600030101010101" pitchFamily="2" charset="-122"/>
                <a:ea typeface="宋体" panose="02010600030101010101" pitchFamily="2" charset="-122"/>
              </a:rPr>
              <a:t> </a:t>
            </a:r>
            <a:r>
              <a:rPr lang="en-US" altLang="zh-CN" sz="2600" dirty="0">
                <a:solidFill>
                  <a:srgbClr val="FF0000"/>
                </a:solidFill>
                <a:latin typeface="宋体" panose="02010600030101010101" pitchFamily="2" charset="-122"/>
                <a:ea typeface="宋体" panose="02010600030101010101" pitchFamily="2" charset="-122"/>
              </a:rPr>
              <a:t>CJ/T 206 </a:t>
            </a:r>
            <a:r>
              <a:rPr lang="zh-CN" altLang="en-US" sz="2600" dirty="0">
                <a:latin typeface="宋体" panose="02010600030101010101" pitchFamily="2" charset="-122"/>
                <a:ea typeface="宋体" panose="02010600030101010101" pitchFamily="2" charset="-122"/>
              </a:rPr>
              <a:t>城市供水水质标准</a:t>
            </a:r>
            <a:endParaRPr lang="en-US" altLang="zh-CN" sz="2600" dirty="0">
              <a:latin typeface="宋体" panose="02010600030101010101" pitchFamily="2" charset="-122"/>
              <a:ea typeface="宋体" panose="02010600030101010101" pitchFamily="2" charset="-122"/>
            </a:endParaRPr>
          </a:p>
          <a:p>
            <a:pPr>
              <a:lnSpc>
                <a:spcPct val="150000"/>
              </a:lnSpc>
            </a:pPr>
            <a:r>
              <a:rPr lang="en-US" altLang="zh-CN" sz="2600" dirty="0">
                <a:latin typeface="宋体" panose="02010600030101010101" pitchFamily="2" charset="-122"/>
                <a:ea typeface="宋体" panose="02010600030101010101" pitchFamily="2" charset="-122"/>
              </a:rPr>
              <a:t>8. </a:t>
            </a:r>
            <a:r>
              <a:rPr lang="en-US" altLang="zh-CN" sz="2600" dirty="0">
                <a:solidFill>
                  <a:srgbClr val="FF0000"/>
                </a:solidFill>
                <a:latin typeface="宋体" panose="02010600030101010101" pitchFamily="2" charset="-122"/>
                <a:ea typeface="宋体" panose="02010600030101010101" pitchFamily="2" charset="-122"/>
              </a:rPr>
              <a:t>SL 308 </a:t>
            </a:r>
            <a:r>
              <a:rPr lang="zh-CN" altLang="en-US" sz="2600" dirty="0">
                <a:latin typeface="宋体" panose="02010600030101010101" pitchFamily="2" charset="-122"/>
                <a:ea typeface="宋体" panose="02010600030101010101" pitchFamily="2" charset="-122"/>
              </a:rPr>
              <a:t>村镇供水单位资质标准</a:t>
            </a:r>
            <a:endParaRPr lang="en-US" altLang="zh-CN" sz="2600" dirty="0">
              <a:latin typeface="宋体" panose="02010600030101010101" pitchFamily="2" charset="-122"/>
              <a:ea typeface="宋体" panose="02010600030101010101" pitchFamily="2" charset="-122"/>
            </a:endParaRPr>
          </a:p>
          <a:p>
            <a:pPr>
              <a:lnSpc>
                <a:spcPct val="150000"/>
              </a:lnSpc>
            </a:pPr>
            <a:r>
              <a:rPr lang="en-US" altLang="zh-CN" sz="2600" dirty="0">
                <a:latin typeface="+mn-ea"/>
              </a:rPr>
              <a:t>9.</a:t>
            </a:r>
            <a:r>
              <a:rPr lang="en-US" altLang="zh-CN" sz="2600" dirty="0">
                <a:solidFill>
                  <a:srgbClr val="FF0000"/>
                </a:solidFill>
                <a:latin typeface="+mn-ea"/>
              </a:rPr>
              <a:t> T/CCAA 32-2016 </a:t>
            </a:r>
            <a:r>
              <a:rPr lang="zh-CN" altLang="en-US" sz="2600" dirty="0"/>
              <a:t>食品安全管理体</a:t>
            </a:r>
            <a:r>
              <a:rPr lang="zh-CN" altLang="en-US" sz="2600" dirty="0" smtClean="0"/>
              <a:t>系    生</a:t>
            </a:r>
            <a:r>
              <a:rPr lang="zh-CN" altLang="en-US" sz="2600" dirty="0"/>
              <a:t>活饮用水供水企业要求</a:t>
            </a:r>
            <a:endParaRPr lang="en-US" altLang="zh-CN" sz="2600" dirty="0">
              <a:latin typeface="宋体" panose="02010600030101010101" pitchFamily="2" charset="-122"/>
              <a:ea typeface="宋体" panose="02010600030101010101" pitchFamily="2" charset="-122"/>
            </a:endParaRPr>
          </a:p>
          <a:p>
            <a:pPr>
              <a:lnSpc>
                <a:spcPct val="150000"/>
              </a:lnSpc>
            </a:pPr>
            <a:r>
              <a:rPr lang="en-US" altLang="zh-CN" sz="2600" dirty="0">
                <a:latin typeface="宋体" panose="02010600030101010101" pitchFamily="2" charset="-122"/>
                <a:ea typeface="宋体" panose="02010600030101010101" pitchFamily="2" charset="-122"/>
              </a:rPr>
              <a:t>10. </a:t>
            </a:r>
            <a:r>
              <a:rPr lang="zh-CN" altLang="en-US" sz="2600" dirty="0">
                <a:latin typeface="宋体" panose="02010600030101010101" pitchFamily="2" charset="-122"/>
                <a:ea typeface="宋体" panose="02010600030101010101" pitchFamily="2" charset="-122"/>
              </a:rPr>
              <a:t>生活饮用水集中式供水单位卫生规范 卫生部（原国家卫生部，</a:t>
            </a:r>
            <a:r>
              <a:rPr lang="zh-CN" altLang="en-US" sz="2600" dirty="0" smtClean="0">
                <a:latin typeface="宋体" panose="02010600030101010101" pitchFamily="2" charset="-122"/>
                <a:ea typeface="宋体" panose="02010600030101010101" pitchFamily="2" charset="-122"/>
              </a:rPr>
              <a:t>现国</a:t>
            </a:r>
            <a:r>
              <a:rPr lang="zh-CN" altLang="en-US" sz="2600" dirty="0">
                <a:latin typeface="宋体" panose="02010600030101010101" pitchFamily="2" charset="-122"/>
                <a:ea typeface="宋体" panose="02010600030101010101" pitchFamily="2" charset="-122"/>
              </a:rPr>
              <a:t>家卫健委）</a:t>
            </a:r>
            <a:endParaRPr lang="en-US" altLang="zh-CN" sz="2600" dirty="0">
              <a:latin typeface="宋体" panose="02010600030101010101" pitchFamily="2" charset="-122"/>
              <a:ea typeface="宋体" panose="02010600030101010101" pitchFamily="2" charset="-122"/>
            </a:endParaRPr>
          </a:p>
          <a:p>
            <a:pPr>
              <a:lnSpc>
                <a:spcPct val="150000"/>
              </a:lnSpc>
            </a:pPr>
            <a:r>
              <a:rPr lang="en-US" altLang="zh-CN" sz="2600" dirty="0">
                <a:latin typeface="宋体" panose="02010600030101010101" pitchFamily="2" charset="-122"/>
                <a:ea typeface="宋体" panose="02010600030101010101" pitchFamily="2" charset="-122"/>
              </a:rPr>
              <a:t>11. GB 50013-2018 </a:t>
            </a:r>
            <a:r>
              <a:rPr lang="zh-CN" altLang="en-US" sz="2600" dirty="0">
                <a:latin typeface="宋体" panose="02010600030101010101" pitchFamily="2" charset="-122"/>
                <a:ea typeface="宋体" panose="02010600030101010101" pitchFamily="2" charset="-122"/>
              </a:rPr>
              <a:t>室外给水设计标</a:t>
            </a:r>
            <a:r>
              <a:rPr lang="zh-CN" altLang="en-US" sz="2600" dirty="0" smtClean="0">
                <a:latin typeface="宋体" panose="02010600030101010101" pitchFamily="2" charset="-122"/>
                <a:ea typeface="宋体" panose="02010600030101010101" pitchFamily="2" charset="-122"/>
              </a:rPr>
              <a:t>准</a:t>
            </a:r>
            <a:endParaRPr lang="en-US" altLang="zh-CN" sz="2600" dirty="0" smtClean="0">
              <a:latin typeface="宋体" panose="02010600030101010101" pitchFamily="2" charset="-122"/>
              <a:ea typeface="宋体" panose="02010600030101010101" pitchFamily="2" charset="-122"/>
            </a:endParaRPr>
          </a:p>
          <a:p>
            <a:pPr>
              <a:lnSpc>
                <a:spcPct val="150000"/>
              </a:lnSpc>
            </a:pPr>
            <a:r>
              <a:rPr lang="en-US" altLang="zh-CN" sz="2600" dirty="0" smtClean="0">
                <a:latin typeface="宋体" panose="02010600030101010101" pitchFamily="2" charset="-122"/>
                <a:ea typeface="宋体" panose="02010600030101010101" pitchFamily="2" charset="-122"/>
              </a:rPr>
              <a:t>12. </a:t>
            </a:r>
            <a:r>
              <a:rPr lang="zh-CN" altLang="en-US" sz="2600" dirty="0" smtClean="0">
                <a:latin typeface="宋体" panose="02010600030101010101" pitchFamily="2" charset="-122"/>
                <a:ea typeface="宋体" panose="02010600030101010101" pitchFamily="2" charset="-122"/>
              </a:rPr>
              <a:t>深圳市地方标准  </a:t>
            </a:r>
            <a:r>
              <a:rPr lang="en-US" altLang="zh-CN" sz="2600" dirty="0" smtClean="0">
                <a:latin typeface="宋体" panose="02010600030101010101" pitchFamily="2" charset="-122"/>
                <a:ea typeface="宋体" panose="02010600030101010101" pitchFamily="2" charset="-122"/>
              </a:rPr>
              <a:t>DB4403/T 60-2020  </a:t>
            </a:r>
            <a:r>
              <a:rPr lang="zh-CN" altLang="en-US" sz="2600" dirty="0" smtClean="0">
                <a:latin typeface="宋体" panose="02010600030101010101" pitchFamily="2" charset="-122"/>
                <a:ea typeface="宋体" panose="02010600030101010101" pitchFamily="2" charset="-122"/>
              </a:rPr>
              <a:t>生活饮用水水质标准</a:t>
            </a:r>
            <a:endParaRPr lang="en-US" altLang="zh-CN" sz="2600" dirty="0" smtClean="0">
              <a:latin typeface="宋体" panose="02010600030101010101" pitchFamily="2" charset="-122"/>
              <a:ea typeface="宋体" panose="02010600030101010101" pitchFamily="2" charset="-122"/>
            </a:endParaRPr>
          </a:p>
          <a:p>
            <a:pPr>
              <a:lnSpc>
                <a:spcPct val="150000"/>
              </a:lnSpc>
            </a:pPr>
            <a:endParaRPr lang="en-US" altLang="zh-CN" sz="2600" dirty="0">
              <a:latin typeface="宋体" panose="02010600030101010101" pitchFamily="2" charset="-122"/>
              <a:ea typeface="宋体" panose="02010600030101010101" pitchFamily="2" charset="-122"/>
            </a:endParaRPr>
          </a:p>
          <a:p>
            <a:pPr>
              <a:lnSpc>
                <a:spcPct val="150000"/>
              </a:lnSpc>
            </a:pPr>
            <a:endParaRPr lang="zh-CN" altLang="en-US" sz="2600" dirty="0"/>
          </a:p>
          <a:p>
            <a:endParaRPr lang="zh-CN" altLang="en-US" dirty="0"/>
          </a:p>
        </p:txBody>
      </p:sp>
    </p:spTree>
    <p:extLst>
      <p:ext uri="{BB962C8B-B14F-4D97-AF65-F5344CB8AC3E}">
        <p14:creationId xmlns:p14="http://schemas.microsoft.com/office/powerpoint/2010/main" val="34586165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88640"/>
            <a:ext cx="8229600" cy="1152128"/>
          </a:xfrm>
        </p:spPr>
        <p:txBody>
          <a:bodyPr>
            <a:noAutofit/>
          </a:bodyPr>
          <a:lstStyle/>
          <a:p>
            <a:pPr algn="l"/>
            <a:r>
              <a:rPr lang="en-US" altLang="zh-CN" sz="2800" dirty="0" smtClean="0">
                <a:latin typeface="+mn-ea"/>
              </a:rPr>
              <a:t/>
            </a:r>
            <a:br>
              <a:rPr lang="en-US" altLang="zh-CN" sz="2800" dirty="0" smtClean="0">
                <a:latin typeface="+mn-ea"/>
              </a:rPr>
            </a:br>
            <a:r>
              <a:rPr lang="en-US" altLang="zh-CN" sz="2400" dirty="0" smtClean="0">
                <a:latin typeface="+mn-ea"/>
              </a:rPr>
              <a:t>※ </a:t>
            </a:r>
            <a:r>
              <a:rPr lang="zh-CN" altLang="en-US" sz="2400" dirty="0" smtClean="0"/>
              <a:t>了解 </a:t>
            </a:r>
            <a:r>
              <a:rPr lang="en-US" altLang="zh-CN" sz="2400" b="1" dirty="0" smtClean="0">
                <a:solidFill>
                  <a:srgbClr val="FF0000"/>
                </a:solidFill>
              </a:rPr>
              <a:t>T/CCAA 32-2016 </a:t>
            </a:r>
            <a:r>
              <a:rPr lang="zh-CN" altLang="en-US" sz="2400" dirty="0" smtClean="0"/>
              <a:t>食品安全管理体系 生活饮用水供  水企业要求</a:t>
            </a:r>
            <a:r>
              <a:rPr lang="en-US" altLang="zh-CN" sz="2400" dirty="0" smtClean="0"/>
              <a:t/>
            </a:r>
            <a:br>
              <a:rPr lang="en-US" altLang="zh-CN" sz="2400" dirty="0" smtClean="0"/>
            </a:br>
            <a:endParaRPr lang="zh-CN" altLang="en-US" sz="2400" dirty="0"/>
          </a:p>
        </p:txBody>
      </p:sp>
      <p:sp>
        <p:nvSpPr>
          <p:cNvPr id="3" name="内容占位符 2"/>
          <p:cNvSpPr>
            <a:spLocks noGrp="1"/>
          </p:cNvSpPr>
          <p:nvPr>
            <p:ph idx="1"/>
          </p:nvPr>
        </p:nvSpPr>
        <p:spPr>
          <a:xfrm>
            <a:off x="457200" y="1196752"/>
            <a:ext cx="8229600" cy="5328592"/>
          </a:xfrm>
        </p:spPr>
        <p:txBody>
          <a:bodyPr>
            <a:normAutofit fontScale="92500" lnSpcReduction="20000"/>
          </a:bodyPr>
          <a:lstStyle/>
          <a:p>
            <a:pPr>
              <a:lnSpc>
                <a:spcPct val="150000"/>
              </a:lnSpc>
            </a:pPr>
            <a:r>
              <a:rPr lang="zh-CN" altLang="en-US" sz="2400" dirty="0" smtClean="0"/>
              <a:t>        该</a:t>
            </a:r>
            <a:r>
              <a:rPr lang="zh-CN" altLang="en-US" sz="2400" dirty="0"/>
              <a:t>标准是属一个团体发布的标准，由中国认证认可协会于</a:t>
            </a:r>
            <a:r>
              <a:rPr lang="en-US" altLang="zh-CN" sz="2400" dirty="0"/>
              <a:t>2016</a:t>
            </a:r>
            <a:r>
              <a:rPr lang="zh-CN" altLang="en-US" sz="2400" dirty="0"/>
              <a:t>年发布和实施的。行业可配合</a:t>
            </a:r>
            <a:r>
              <a:rPr lang="en-US" altLang="zh-CN" sz="2400" dirty="0"/>
              <a:t>GB/T 22000 </a:t>
            </a:r>
            <a:r>
              <a:rPr lang="zh-CN" altLang="en-US" sz="2400" dirty="0"/>
              <a:t>一起使用，建立和实施</a:t>
            </a:r>
            <a:r>
              <a:rPr lang="en-US" altLang="zh-CN" sz="2400" dirty="0"/>
              <a:t>HACCP</a:t>
            </a:r>
            <a:r>
              <a:rPr lang="zh-CN" altLang="en-US" sz="2400" dirty="0"/>
              <a:t>体系，可以依此进行外部评价和认证。</a:t>
            </a:r>
            <a:endParaRPr lang="en-US" altLang="zh-CN" sz="2400" dirty="0"/>
          </a:p>
          <a:p>
            <a:pPr>
              <a:lnSpc>
                <a:spcPct val="150000"/>
              </a:lnSpc>
            </a:pPr>
            <a:r>
              <a:rPr lang="zh-CN" altLang="en-US" sz="2400" dirty="0"/>
              <a:t>         目前国家认监委尚未批准同意启用该标准进行认证工作。</a:t>
            </a:r>
            <a:endParaRPr lang="en-US" altLang="zh-CN" sz="2400" dirty="0"/>
          </a:p>
          <a:p>
            <a:pPr>
              <a:lnSpc>
                <a:spcPct val="150000"/>
              </a:lnSpc>
            </a:pPr>
            <a:r>
              <a:rPr lang="zh-CN" altLang="en-US" dirty="0"/>
              <a:t>    </a:t>
            </a:r>
            <a:r>
              <a:rPr lang="zh-CN" altLang="en-US" sz="2600" dirty="0"/>
              <a:t>（生产工艺步骤或流程的明确可参考该标准的相关内容 规范性附录</a:t>
            </a:r>
            <a:r>
              <a:rPr lang="en-US" altLang="zh-CN" sz="2600" dirty="0"/>
              <a:t>A </a:t>
            </a:r>
            <a:r>
              <a:rPr lang="zh-CN" altLang="en-US" sz="2600" dirty="0"/>
              <a:t>净水工序技术要求</a:t>
            </a:r>
            <a:endParaRPr lang="en-US" altLang="zh-CN" sz="2600" dirty="0"/>
          </a:p>
          <a:p>
            <a:pPr>
              <a:lnSpc>
                <a:spcPct val="150000"/>
              </a:lnSpc>
            </a:pPr>
            <a:r>
              <a:rPr lang="zh-CN" altLang="en-US" sz="2600" dirty="0"/>
              <a:t>        生活饮用水生产工序：预处理、净水药剂投加、混合、絮凝、沉淀澄清气浮、过滤、消毒、清水贮存</a:t>
            </a:r>
            <a:r>
              <a:rPr lang="en-US" altLang="zh-CN" sz="2600" dirty="0"/>
              <a:t>&lt;</a:t>
            </a:r>
            <a:r>
              <a:rPr lang="zh-CN" altLang="en-US" sz="2600" dirty="0"/>
              <a:t>清水池定量或调节</a:t>
            </a:r>
            <a:r>
              <a:rPr lang="en-US" altLang="zh-CN" sz="2600" dirty="0"/>
              <a:t>&gt;</a:t>
            </a:r>
            <a:r>
              <a:rPr lang="zh-CN" altLang="en-US" sz="2600" dirty="0"/>
              <a:t>、深度处理、污泥处理、地下水铁锰去除、地下水膜处理、地下水氟处理等）。</a:t>
            </a:r>
          </a:p>
          <a:p>
            <a:endParaRPr lang="zh-CN" altLang="en-US" dirty="0"/>
          </a:p>
          <a:p>
            <a:endParaRPr lang="zh-CN" altLang="en-US" dirty="0"/>
          </a:p>
        </p:txBody>
      </p:sp>
    </p:spTree>
    <p:extLst>
      <p:ext uri="{BB962C8B-B14F-4D97-AF65-F5344CB8AC3E}">
        <p14:creationId xmlns:p14="http://schemas.microsoft.com/office/powerpoint/2010/main" val="41226340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完</a:t>
            </a:r>
            <a:endParaRPr lang="zh-CN" altLang="en-US" dirty="0"/>
          </a:p>
        </p:txBody>
      </p:sp>
      <p:sp>
        <p:nvSpPr>
          <p:cNvPr id="3" name="内容占位符 2"/>
          <p:cNvSpPr>
            <a:spLocks noGrp="1"/>
          </p:cNvSpPr>
          <p:nvPr>
            <p:ph idx="1"/>
          </p:nvPr>
        </p:nvSpPr>
        <p:spPr>
          <a:xfrm>
            <a:off x="457200" y="1196752"/>
            <a:ext cx="8229600" cy="4929411"/>
          </a:xfrm>
        </p:spPr>
        <p:txBody>
          <a:bodyPr>
            <a:normAutofit lnSpcReduction="10000"/>
          </a:bodyPr>
          <a:lstStyle/>
          <a:p>
            <a:r>
              <a:rPr lang="zh-CN" altLang="en-US" sz="3600" dirty="0" smtClean="0">
                <a:solidFill>
                  <a:srgbClr val="FF0000"/>
                </a:solidFill>
                <a:latin typeface="+mj-ea"/>
              </a:rPr>
              <a:t>             </a:t>
            </a:r>
            <a:endParaRPr lang="en-US" altLang="zh-CN" sz="3600" dirty="0" smtClean="0">
              <a:solidFill>
                <a:srgbClr val="FF0000"/>
              </a:solidFill>
              <a:latin typeface="+mj-ea"/>
            </a:endParaRPr>
          </a:p>
          <a:p>
            <a:r>
              <a:rPr lang="en-US" altLang="zh-CN" sz="4800" i="1" dirty="0">
                <a:solidFill>
                  <a:srgbClr val="FF0000"/>
                </a:solidFill>
                <a:latin typeface="+mj-ea"/>
              </a:rPr>
              <a:t> </a:t>
            </a:r>
            <a:r>
              <a:rPr lang="en-US" altLang="zh-CN" sz="4800" i="1" dirty="0" smtClean="0">
                <a:solidFill>
                  <a:srgbClr val="FF0000"/>
                </a:solidFill>
                <a:latin typeface="+mj-ea"/>
              </a:rPr>
              <a:t>      </a:t>
            </a:r>
          </a:p>
          <a:p>
            <a:r>
              <a:rPr lang="en-US" altLang="zh-CN" sz="4800" i="1" dirty="0">
                <a:solidFill>
                  <a:srgbClr val="FF0000"/>
                </a:solidFill>
                <a:latin typeface="+mj-ea"/>
              </a:rPr>
              <a:t> </a:t>
            </a:r>
            <a:r>
              <a:rPr lang="en-US" altLang="zh-CN" sz="4800" i="1" dirty="0" smtClean="0">
                <a:solidFill>
                  <a:srgbClr val="FF0000"/>
                </a:solidFill>
                <a:latin typeface="+mj-ea"/>
              </a:rPr>
              <a:t>       </a:t>
            </a:r>
            <a:r>
              <a:rPr lang="zh-CN" altLang="en-US" sz="4800" i="1" dirty="0" smtClean="0">
                <a:solidFill>
                  <a:srgbClr val="FF0000"/>
                </a:solidFill>
                <a:latin typeface="+mj-ea"/>
              </a:rPr>
              <a:t>谢  </a:t>
            </a:r>
            <a:r>
              <a:rPr lang="zh-CN" altLang="en-US" sz="4800" i="1" dirty="0">
                <a:solidFill>
                  <a:srgbClr val="FF0000"/>
                </a:solidFill>
                <a:latin typeface="+mj-ea"/>
              </a:rPr>
              <a:t>谢！</a:t>
            </a:r>
            <a:endParaRPr lang="en-US" altLang="zh-CN" sz="4800" i="1" dirty="0">
              <a:solidFill>
                <a:srgbClr val="FF0000"/>
              </a:solidFill>
              <a:latin typeface="+mj-ea"/>
            </a:endParaRPr>
          </a:p>
          <a:p>
            <a:endParaRPr lang="en-US" altLang="zh-CN" dirty="0">
              <a:solidFill>
                <a:srgbClr val="FF0000"/>
              </a:solidFill>
              <a:latin typeface="+mj-ea"/>
            </a:endParaRPr>
          </a:p>
          <a:p>
            <a:r>
              <a:rPr lang="en-US" altLang="zh-CN" dirty="0">
                <a:solidFill>
                  <a:srgbClr val="FF0000"/>
                </a:solidFill>
                <a:latin typeface="+mj-ea"/>
              </a:rPr>
              <a:t>                 </a:t>
            </a:r>
          </a:p>
          <a:p>
            <a:r>
              <a:rPr lang="en-US" altLang="zh-CN" i="1" dirty="0">
                <a:solidFill>
                  <a:srgbClr val="FF0000"/>
                </a:solidFill>
                <a:latin typeface="+mj-ea"/>
              </a:rPr>
              <a:t>                  </a:t>
            </a:r>
            <a:r>
              <a:rPr lang="en-US" altLang="zh-CN" i="1" dirty="0" smtClean="0">
                <a:solidFill>
                  <a:srgbClr val="FF0000"/>
                </a:solidFill>
                <a:latin typeface="+mj-ea"/>
              </a:rPr>
              <a:t>         </a:t>
            </a:r>
          </a:p>
          <a:p>
            <a:r>
              <a:rPr lang="en-US" altLang="zh-CN" sz="2800" i="1" dirty="0">
                <a:solidFill>
                  <a:srgbClr val="FF0000"/>
                </a:solidFill>
                <a:latin typeface="+mj-ea"/>
              </a:rPr>
              <a:t> </a:t>
            </a:r>
            <a:r>
              <a:rPr lang="en-US" altLang="zh-CN" sz="2800" i="1" dirty="0" smtClean="0">
                <a:solidFill>
                  <a:srgbClr val="FF0000"/>
                </a:solidFill>
                <a:latin typeface="+mj-ea"/>
              </a:rPr>
              <a:t>                            </a:t>
            </a:r>
            <a:r>
              <a:rPr lang="en-US" altLang="zh-CN" sz="2800" b="1" dirty="0" smtClean="0">
                <a:solidFill>
                  <a:srgbClr val="FF0000"/>
                </a:solidFill>
                <a:latin typeface="+mj-ea"/>
              </a:rPr>
              <a:t>2020</a:t>
            </a:r>
            <a:r>
              <a:rPr lang="zh-CN" altLang="en-US" sz="2800" b="1" dirty="0" smtClean="0">
                <a:solidFill>
                  <a:srgbClr val="FF0000"/>
                </a:solidFill>
                <a:latin typeface="+mj-ea"/>
              </a:rPr>
              <a:t>年</a:t>
            </a:r>
            <a:r>
              <a:rPr lang="en-US" altLang="zh-CN" sz="2800" b="1" dirty="0" smtClean="0">
                <a:solidFill>
                  <a:srgbClr val="FF0000"/>
                </a:solidFill>
                <a:latin typeface="+mj-ea"/>
              </a:rPr>
              <a:t>10</a:t>
            </a:r>
            <a:r>
              <a:rPr lang="zh-CN" altLang="en-US" sz="2800" b="1" dirty="0" smtClean="0">
                <a:solidFill>
                  <a:srgbClr val="FF0000"/>
                </a:solidFill>
                <a:latin typeface="+mj-ea"/>
              </a:rPr>
              <a:t>月</a:t>
            </a:r>
            <a:endParaRPr lang="en-US" altLang="zh-CN" sz="2800" b="1" dirty="0">
              <a:solidFill>
                <a:srgbClr val="FF0000"/>
              </a:solidFill>
              <a:latin typeface="+mj-ea"/>
            </a:endParaRPr>
          </a:p>
          <a:p>
            <a:r>
              <a:rPr lang="en-US" altLang="zh-CN" sz="2800" i="1" dirty="0">
                <a:solidFill>
                  <a:srgbClr val="FF0000"/>
                </a:solidFill>
                <a:latin typeface="+mj-ea"/>
              </a:rPr>
              <a:t>                  </a:t>
            </a:r>
            <a:r>
              <a:rPr lang="en-US" altLang="zh-CN" sz="2800" i="1" dirty="0" smtClean="0">
                <a:solidFill>
                  <a:srgbClr val="FF0000"/>
                </a:solidFill>
                <a:latin typeface="+mj-ea"/>
              </a:rPr>
              <a:t>           </a:t>
            </a:r>
            <a:endParaRPr lang="zh-CN" altLang="en-US" dirty="0"/>
          </a:p>
        </p:txBody>
      </p:sp>
    </p:spTree>
    <p:extLst>
      <p:ext uri="{BB962C8B-B14F-4D97-AF65-F5344CB8AC3E}">
        <p14:creationId xmlns:p14="http://schemas.microsoft.com/office/powerpoint/2010/main" val="192065598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龙腾四海">
  <a:themeElements>
    <a:clrScheme name="龙腾四海">
      <a:dk1>
        <a:sysClr val="windowText" lastClr="000000"/>
      </a:dk1>
      <a:lt1>
        <a:sysClr val="window" lastClr="FFFFFF"/>
      </a:lt1>
      <a:dk2>
        <a:srgbClr val="001B36"/>
      </a:dk2>
      <a:lt2>
        <a:srgbClr val="EDF8FE"/>
      </a:lt2>
      <a:accent1>
        <a:srgbClr val="477AB1"/>
      </a:accent1>
      <a:accent2>
        <a:srgbClr val="51848E"/>
      </a:accent2>
      <a:accent3>
        <a:srgbClr val="7B9B57"/>
      </a:accent3>
      <a:accent4>
        <a:srgbClr val="8B8D8C"/>
      </a:accent4>
      <a:accent5>
        <a:srgbClr val="8B7396"/>
      </a:accent5>
      <a:accent6>
        <a:srgbClr val="E89A53"/>
      </a:accent6>
      <a:hlink>
        <a:srgbClr val="0080FF"/>
      </a:hlink>
      <a:folHlink>
        <a:srgbClr val="FF00FF"/>
      </a:folHlink>
    </a:clrScheme>
    <a:fontScheme name="龙腾四海">
      <a:majorFont>
        <a:latin typeface="Maiandra GD"/>
        <a:ea typeface=""/>
        <a:cs typeface=""/>
        <a:font script="CYRL" typeface="Times New Roman"/>
        <a:font script="GREK" typeface="Times New Roman"/>
        <a:font script="Jpan" typeface="ＭＳ Ｐゴシック"/>
        <a:font script="Hang" typeface="HY중고딕"/>
        <a:font script="Hans" typeface="隶书"/>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mbria"/>
        <a:ea typeface=""/>
        <a:cs typeface=""/>
        <a:font script="Jpan" typeface="ＭＳ Ｐ明朝"/>
        <a:font script="Hang" typeface="HY견명조"/>
        <a:font script="Hans" typeface="华文楷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龙腾四海">
      <a:fillStyleLst>
        <a:solidFill>
          <a:schemeClr val="phClr">
            <a:tint val="100000"/>
            <a:shade val="100000"/>
            <a:hueMod val="100000"/>
            <a:satMod val="100000"/>
          </a:schemeClr>
        </a:solidFill>
        <a:gradFill rotWithShape="1">
          <a:gsLst>
            <a:gs pos="0">
              <a:schemeClr val="phClr">
                <a:tint val="100000"/>
                <a:shade val="50000"/>
                <a:hueMod val="100000"/>
                <a:satMod val="250000"/>
              </a:schemeClr>
            </a:gs>
            <a:gs pos="75000">
              <a:schemeClr val="phClr">
                <a:tint val="80000"/>
                <a:shade val="100000"/>
                <a:hueMod val="100000"/>
                <a:satMod val="375000"/>
              </a:schemeClr>
            </a:gs>
            <a:gs pos="100000">
              <a:schemeClr val="phClr">
                <a:tint val="50000"/>
                <a:shade val="100000"/>
                <a:hueMod val="100000"/>
                <a:satMod val="500000"/>
              </a:schemeClr>
            </a:gs>
          </a:gsLst>
          <a:lin ang="16200000" scaled="1"/>
        </a:gradFill>
        <a:blipFill>
          <a:blip xmlns:r="http://schemas.openxmlformats.org/officeDocument/2006/relationships" r:embed="rId1">
            <a:duotone>
              <a:schemeClr val="phClr">
                <a:tint val="100000"/>
                <a:shade val="50000"/>
                <a:hueMod val="100000"/>
                <a:satMod val="100000"/>
              </a:schemeClr>
              <a:schemeClr val="phClr">
                <a:tint val="100000"/>
                <a:shade val="75000"/>
                <a:hueMod val="100000"/>
                <a:satMod val="100000"/>
              </a:schemeClr>
            </a:duotone>
          </a:blip>
          <a:tile tx="0" ty="0" sx="50000" sy="50000" flip="none" algn="ctr"/>
        </a:blip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glow>
              <a:schemeClr val="phClr">
                <a:tint val="100000"/>
                <a:shade val="100000"/>
                <a:hueMod val="100000"/>
                <a:satMod val="100000"/>
              </a:schemeClr>
            </a:glow>
          </a:effectLst>
        </a:effectStyle>
        <a:effectStyle>
          <a:effectLst>
            <a:glow>
              <a:schemeClr val="phClr">
                <a:tint val="100000"/>
                <a:shade val="100000"/>
                <a:hueMod val="100000"/>
                <a:satMod val="100000"/>
              </a:schemeClr>
            </a:glow>
          </a:effectLst>
          <a:scene3d>
            <a:camera prst="orthographicFront" fov="0">
              <a:rot lat="0" lon="0" rev="0"/>
            </a:camera>
            <a:lightRig rig="threePt" dir="tl">
              <a:rot lat="0" lon="0" rev="0"/>
            </a:lightRig>
          </a:scene3d>
          <a:sp3d prstMaterial="metal">
            <a:bevelT w="12700" h="12700" prst="relaxedInset"/>
            <a:contourClr>
              <a:schemeClr val="phClr">
                <a:tint val="100000"/>
                <a:shade val="100000"/>
                <a:hueMod val="100000"/>
                <a:satMod val="100000"/>
              </a:schemeClr>
            </a:contourClr>
          </a:sp3d>
        </a:effectStyle>
        <a:effectStyle>
          <a:effectLst>
            <a:glow>
              <a:schemeClr val="phClr">
                <a:tint val="100000"/>
                <a:shade val="100000"/>
                <a:hueMod val="100000"/>
                <a:satMod val="100000"/>
              </a:schemeClr>
            </a:glow>
            <a:outerShdw blurRad="44450" dist="50800" dir="3300000" sx="99000" sy="99000" algn="tl" rotWithShape="0">
              <a:srgbClr val="000000">
                <a:alpha val="55000"/>
              </a:srgbClr>
            </a:outerShdw>
          </a:effectLst>
          <a:scene3d>
            <a:camera prst="orthographicFront">
              <a:rot lat="0" lon="0" rev="0"/>
            </a:camera>
            <a:lightRig rig="contrasting" dir="tl">
              <a:rot lat="0" lon="0" rev="14220000"/>
            </a:lightRig>
          </a:scene3d>
          <a:sp3d prstMaterial="dkEdge">
            <a:bevelT w="63500" h="63500"/>
            <a:bevelB w="0" h="0"/>
            <a:contourClr>
              <a:schemeClr val="phClr">
                <a:tint val="100000"/>
                <a:shade val="100000"/>
                <a:hueMod val="100000"/>
                <a:satMod val="100000"/>
              </a:schemeClr>
            </a:contourClr>
          </a:sp3d>
        </a:effectStyle>
      </a:effectStyleLst>
      <a:bgFillStyleLst>
        <a:solidFill>
          <a:schemeClr val="phClr">
            <a:tint val="100000"/>
            <a:shade val="100000"/>
            <a:hueMod val="100000"/>
            <a:satMod val="100000"/>
          </a:schemeClr>
        </a:solidFill>
        <a:gradFill rotWithShape="1">
          <a:gsLst>
            <a:gs pos="0">
              <a:schemeClr val="bg1">
                <a:tint val="100000"/>
                <a:shade val="100000"/>
                <a:hueMod val="100000"/>
                <a:satMod val="150000"/>
              </a:schemeClr>
            </a:gs>
            <a:gs pos="55000">
              <a:schemeClr val="bg1">
                <a:tint val="100000"/>
                <a:shade val="90000"/>
                <a:hueMod val="100000"/>
                <a:satMod val="375000"/>
              </a:schemeClr>
            </a:gs>
            <a:gs pos="100000">
              <a:schemeClr val="phClr">
                <a:tint val="88000"/>
                <a:shade val="100000"/>
                <a:hueMod val="100000"/>
                <a:satMod val="500000"/>
              </a:schemeClr>
            </a:gs>
          </a:gsLst>
          <a:lin ang="5400000" scaled="1"/>
        </a:gradFill>
        <a:blipFill>
          <a:blip xmlns:r="http://schemas.openxmlformats.org/officeDocument/2006/relationships" r:embed="rId2">
            <a:duotone>
              <a:schemeClr val="phClr">
                <a:shade val="30000"/>
                <a:satMod val="555000"/>
              </a:schemeClr>
              <a:schemeClr val="phClr">
                <a:tint val="96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Dragon</Template>
  <TotalTime>5473</TotalTime>
  <Words>18600</Words>
  <Application>Microsoft Office PowerPoint</Application>
  <PresentationFormat>全屏显示(4:3)</PresentationFormat>
  <Paragraphs>1582</Paragraphs>
  <Slides>106</Slides>
  <Notes>0</Notes>
  <HiddenSlides>0</HiddenSlides>
  <MMClips>0</MMClips>
  <ScaleCrop>false</ScaleCrop>
  <HeadingPairs>
    <vt:vector size="4" baseType="variant">
      <vt:variant>
        <vt:lpstr>主题</vt:lpstr>
      </vt:variant>
      <vt:variant>
        <vt:i4>1</vt:i4>
      </vt:variant>
      <vt:variant>
        <vt:lpstr>幻灯片标题</vt:lpstr>
      </vt:variant>
      <vt:variant>
        <vt:i4>106</vt:i4>
      </vt:variant>
    </vt:vector>
  </HeadingPairs>
  <TitlesOfParts>
    <vt:vector size="107" baseType="lpstr">
      <vt:lpstr>龙腾四海</vt:lpstr>
      <vt:lpstr>    HACCP体系基础知识及在水质安全工作中的应用         培训教材</vt:lpstr>
      <vt:lpstr>HACCP体系在水务行业的引入及应用</vt:lpstr>
      <vt:lpstr>培训的要求和目的</vt:lpstr>
      <vt:lpstr>第一部分</vt:lpstr>
      <vt:lpstr>什么是HACCP?</vt:lpstr>
      <vt:lpstr>HACCP体系的起源和发展历史概要</vt:lpstr>
      <vt:lpstr>水务系统建立HACCP体系的引入标准</vt:lpstr>
      <vt:lpstr>简 介</vt:lpstr>
      <vt:lpstr>引  言</vt:lpstr>
      <vt:lpstr>二、标准目次内容 I</vt:lpstr>
      <vt:lpstr>二、标准目次内容 Ⅱ</vt:lpstr>
      <vt:lpstr>三、名词和定义 I </vt:lpstr>
      <vt:lpstr>三、名词和定义 Ⅱ </vt:lpstr>
      <vt:lpstr>三、名词和定义 Ⅲ </vt:lpstr>
      <vt:lpstr>四、企业HACCP体系 </vt:lpstr>
      <vt:lpstr>1、总要求</vt:lpstr>
      <vt:lpstr>※ PDCA</vt:lpstr>
      <vt:lpstr>2、文件要求 Ⅰ </vt:lpstr>
      <vt:lpstr>2、文件要求 Ⅱ </vt:lpstr>
      <vt:lpstr>2、文件要求 Ⅲ</vt:lpstr>
      <vt:lpstr>2、文件要求 Ⅳ </vt:lpstr>
      <vt:lpstr>※ 一般的程序文件内容</vt:lpstr>
      <vt:lpstr>五、 管理职责</vt:lpstr>
      <vt:lpstr>PowerPoint 演示文稿</vt:lpstr>
      <vt:lpstr>2、水质安全方针及水质安全目标</vt:lpstr>
      <vt:lpstr>  3、职责权限与沟通</vt:lpstr>
      <vt:lpstr>  4、内部审核</vt:lpstr>
      <vt:lpstr>   5、管理评审 </vt:lpstr>
      <vt:lpstr>六、 前提计划</vt:lpstr>
      <vt:lpstr>  1、人力资源保障计划 </vt:lpstr>
      <vt:lpstr>  2、良好生产规范 GMP（Good Manufacturing Practice）I </vt:lpstr>
      <vt:lpstr>2、良好生产规范 GMP（Good Manufacturing Practice）Ⅱ </vt:lpstr>
      <vt:lpstr> 3、卫生标准操作程序 SSOP （Sanitation Standard Operation Procedure）  </vt:lpstr>
      <vt:lpstr>   4、原辅料、涉水材料安全卫生保障制度 I </vt:lpstr>
      <vt:lpstr> 4、原辅料、涉水材料安全卫生保障制度 Ⅱ  </vt:lpstr>
      <vt:lpstr>   5、设备设施维修保养计划 </vt:lpstr>
      <vt:lpstr>  6、标识和追溯计划、产品召回计划 I </vt:lpstr>
      <vt:lpstr> 6、标识和追溯计划、产品召回计划 Ⅱ</vt:lpstr>
      <vt:lpstr>  7、应急预案</vt:lpstr>
      <vt:lpstr>七、HACCP计划的建立和实施</vt:lpstr>
      <vt:lpstr> 7.2 HACCP计划建立的预备步骤 </vt:lpstr>
      <vt:lpstr>  1、HACCP小组的组成 I </vt:lpstr>
      <vt:lpstr>  1、HACCP小组的组成 Ⅱ </vt:lpstr>
      <vt:lpstr> 2、产品描述 </vt:lpstr>
      <vt:lpstr> 3、预期用途的确定 </vt:lpstr>
      <vt:lpstr> 4、流程图的制定 </vt:lpstr>
      <vt:lpstr>※ 净水过程（水厂部分）流程简图</vt:lpstr>
      <vt:lpstr>※ 净水过程（水厂部分）流程图</vt:lpstr>
      <vt:lpstr>※ 净水及输配水过程流程图</vt:lpstr>
      <vt:lpstr>※ 市政供水管网流程图</vt:lpstr>
      <vt:lpstr> 5、流程图的确认 </vt:lpstr>
      <vt:lpstr>7.3 危害分析和制定控制措施</vt:lpstr>
      <vt:lpstr>7.3 危害分析和制定控制措施</vt:lpstr>
      <vt:lpstr>   1、危害识别 I</vt:lpstr>
      <vt:lpstr>  1、危害识别 Ⅱ</vt:lpstr>
      <vt:lpstr>  2、危害评估</vt:lpstr>
      <vt:lpstr>※ 危害评价准则和危害分级 按危害的可能性和危害的严重性评估，将危害分为4级，如下表 </vt:lpstr>
      <vt:lpstr>※ 判断显著危害</vt:lpstr>
      <vt:lpstr>※ 严重度S（severity） 严重度是相应于失效模式所引起的最严重效应的评分。 严重度应用下表来估计</vt:lpstr>
      <vt:lpstr>※ 可能性（频度）（Occurrence or Frequentness） </vt:lpstr>
      <vt:lpstr>  3、控制措施的制定 I </vt:lpstr>
      <vt:lpstr>  3、控制措施的制定 Ⅱ</vt:lpstr>
      <vt:lpstr>   4、危害分析工作单</vt:lpstr>
      <vt:lpstr>※ 危害分析工作单（常用格式栏）</vt:lpstr>
      <vt:lpstr>危害分析工作单（水厂示例）</vt:lpstr>
      <vt:lpstr>危害分析工作单（管网示例）</vt:lpstr>
      <vt:lpstr> 7.4 关键控制点（CCP）的确定 I </vt:lpstr>
      <vt:lpstr>7.4 关键控制点（CCP）的确定 Ⅱ </vt:lpstr>
      <vt:lpstr>7.5 关键限值CL（Critical Limit）的确定  </vt:lpstr>
      <vt:lpstr>7.6  CCP的监控 I</vt:lpstr>
      <vt:lpstr> 7.6 CCP的监控 Ⅱ </vt:lpstr>
      <vt:lpstr>7.7.建立关键限值偏离时的纠偏措施 I</vt:lpstr>
      <vt:lpstr>  7.7.建立关键限值偏离时的纠偏措施 Ⅱ </vt:lpstr>
      <vt:lpstr>7.8 HACCP计划的确认和验证 I</vt:lpstr>
      <vt:lpstr>7.8 HACCP计划的确认和验证 Ⅱ</vt:lpstr>
      <vt:lpstr>※ 验证活动项目主要内容了解</vt:lpstr>
      <vt:lpstr>7.9  HACCP计划记录的保持 I </vt:lpstr>
      <vt:lpstr>7.9  HACCP计划记录的保持 Ⅱ </vt:lpstr>
      <vt:lpstr> ※ HACCP计划记录分类   </vt:lpstr>
      <vt:lpstr>※ 建立HACCP计划工作表文件（示例）</vt:lpstr>
      <vt:lpstr>※ HACCP计划工作表（其它格式）</vt:lpstr>
      <vt:lpstr>    HACCP计划工作表（净水过程示例）</vt:lpstr>
      <vt:lpstr>   HACCP计划工作表（管网示例）</vt:lpstr>
      <vt:lpstr>附录：A</vt:lpstr>
      <vt:lpstr>  危害分析与关键控制点（HACCP体系）认证依据</vt:lpstr>
      <vt:lpstr>新版HACCP体系认证补充要求1.0</vt:lpstr>
      <vt:lpstr>1、致敏物质的管理 Ⅱ （水务不适用） </vt:lpstr>
      <vt:lpstr>  2、食品欺诈的预防  （水务不适用） </vt:lpstr>
      <vt:lpstr>第二部分</vt:lpstr>
      <vt:lpstr>一、HACCP小组开展工作项目内容</vt:lpstr>
      <vt:lpstr>二、结合岗位实际工作应用HACCP体系</vt:lpstr>
      <vt:lpstr>    三、熟悉相关法律法规及标准，学习和掌握体系文件内容并上下一致宣贯和实施</vt:lpstr>
      <vt:lpstr>   四、清楚和掌握一般的程序文件内容</vt:lpstr>
      <vt:lpstr>五、作业指导书的梳理</vt:lpstr>
      <vt:lpstr>※ 净水过程作业指导书清单（目录示例）</vt:lpstr>
      <vt:lpstr>※ 管网业务作业指导书清单（示例）</vt:lpstr>
      <vt:lpstr>六、记录表格的梳理</vt:lpstr>
      <vt:lpstr>※ 管网业务日常用记录（示例）</vt:lpstr>
      <vt:lpstr>※ 管网水务记录统计一览表</vt:lpstr>
      <vt:lpstr>    七、清楚和掌握出厂水、管网水（输配水）、管网末梢水或龙头水执行的国家标准</vt:lpstr>
      <vt:lpstr>    八、对建立和实施HACCP体系的意见及建议。</vt:lpstr>
      <vt:lpstr> 第三部分</vt:lpstr>
      <vt:lpstr> ※ 行业常用标准汇集 I </vt:lpstr>
      <vt:lpstr> ※ 行业常用标准汇集 Ⅱ </vt:lpstr>
      <vt:lpstr> ※ 了解 T/CCAA 32-2016 食品安全管理体系 生活饮用水供  水企业要求 </vt:lpstr>
      <vt:lpstr>完</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危害分析与关键控制点（HACCP）体系 食品生产企业通用要求</dc:title>
  <dc:creator>Administrator</dc:creator>
  <cp:lastModifiedBy>xb21cn</cp:lastModifiedBy>
  <cp:revision>844</cp:revision>
  <dcterms:modified xsi:type="dcterms:W3CDTF">2020-10-12T07:42:59Z</dcterms:modified>
</cp:coreProperties>
</file>